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6" r:id="rId3"/>
    <p:sldId id="262" r:id="rId4"/>
    <p:sldId id="257" r:id="rId5"/>
    <p:sldId id="263" r:id="rId6"/>
    <p:sldId id="273" r:id="rId7"/>
    <p:sldId id="274" r:id="rId8"/>
    <p:sldId id="275" r:id="rId9"/>
    <p:sldId id="276" r:id="rId10"/>
    <p:sldId id="277" r:id="rId11"/>
    <p:sldId id="278" r:id="rId12"/>
    <p:sldId id="270" r:id="rId13"/>
    <p:sldId id="259" r:id="rId14"/>
    <p:sldId id="271" r:id="rId15"/>
    <p:sldId id="260" r:id="rId16"/>
    <p:sldId id="261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0197A-3C1F-4E8C-8574-6E8939C7C322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0CF49-B89B-456C-A98E-E5CB98C7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9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D2D7-E256-487E-B609-51F6DA7A161B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CC2F-1ADA-4BCE-B471-A1F5D2474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4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CC2F-1ADA-4BCE-B471-A1F5D2474B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CC2F-1ADA-4BCE-B471-A1F5D2474B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7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luxfon.com_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665"/>
            <a:ext cx="9144000" cy="6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04_yTB6b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8666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Явище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електромагнітної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індукції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967335"/>
            <a:ext cx="885698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або</a:t>
            </a:r>
            <a:r>
              <a:rPr lang="ru-RU" sz="4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формула </a:t>
            </a:r>
            <a:r>
              <a:rPr lang="ru-RU" sz="4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успіху</a:t>
            </a:r>
            <a:endParaRPr lang="ru-RU" sz="4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1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ГРУПА. Дослідження 5.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 рамки всередині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магнітного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котушка, міліамперметр (або гальванометр), дугоподібний постійний магніт, з'єднувальні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дроти.</a:t>
            </a:r>
          </a:p>
          <a:p>
            <a:pPr marL="0" indent="0"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роботи: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1.Зберіть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 як показано на малюнку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Повертайте рамку, приєднаної до міліамперметру, всередині магнітного поля постійного магніту. Слідкуйте за показаннями міліамперметра.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Зробіть висновок: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виникав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катушці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міліамперметр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обертання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рамки, 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виникав, то чому?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479923"/>
            <a:ext cx="20843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75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1048"/>
            <a:ext cx="4100070" cy="31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89679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Зміна площі рамки.</a:t>
            </a:r>
            <a:b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Зберіть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ланцюг як показано на малюнку, замінивши жорстку рамку з струмом на гнучкий моток дроту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2. Розташуйте площину мотка перпендикулярно лініям магнітної індукції.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Різко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стисніть (розтисніть) моток. Слідкуйте за показаннями міліамперметра.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3. Зробіть висновок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виникав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котушці,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замкнутій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міліамперметр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зміни площі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рамки,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якщо виникав,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luxfon.com_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"/>
            <a:ext cx="9144000" cy="6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66745"/>
            <a:ext cx="5190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РОБОТА З АУДІТОРІЄЮ: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324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                 </a:t>
            </a:r>
            <a:r>
              <a:rPr lang="ru-RU" sz="4000" dirty="0" err="1" smtClean="0">
                <a:solidFill>
                  <a:srgbClr val="FFFF00"/>
                </a:solidFill>
              </a:rPr>
              <a:t>Види</a:t>
            </a:r>
            <a:r>
              <a:rPr lang="ru-RU" sz="4000" dirty="0" smtClean="0">
                <a:solidFill>
                  <a:srgbClr val="FFFF00"/>
                </a:solidFill>
              </a:rPr>
              <a:t> простору:</a:t>
            </a:r>
          </a:p>
          <a:p>
            <a:pPr marL="342900" indent="-342900">
              <a:buAutoNum type="arabicPeriod"/>
            </a:pPr>
            <a:r>
              <a:rPr lang="ru-RU" sz="3600" b="1" i="1" dirty="0" smtClean="0">
                <a:solidFill>
                  <a:srgbClr val="FFFF00"/>
                </a:solidFill>
              </a:rPr>
              <a:t>Об</a:t>
            </a:r>
            <a:r>
              <a:rPr lang="en-US" sz="3600" b="1" i="1" dirty="0" smtClean="0">
                <a:solidFill>
                  <a:srgbClr val="FFFF00"/>
                </a:solidFill>
              </a:rPr>
              <a:t>’</a:t>
            </a:r>
            <a:r>
              <a:rPr lang="uk-UA" sz="3600" b="1" i="1" dirty="0" smtClean="0">
                <a:solidFill>
                  <a:srgbClr val="FFFF00"/>
                </a:solidFill>
              </a:rPr>
              <a:t>є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ктивний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(</a:t>
            </a:r>
            <a:r>
              <a:rPr lang="ru-RU" sz="3200" dirty="0" err="1" smtClean="0">
                <a:solidFill>
                  <a:schemeClr val="bg1"/>
                </a:solidFill>
              </a:rPr>
              <a:t>існує</a:t>
            </a:r>
            <a:r>
              <a:rPr lang="ru-RU" sz="3200" dirty="0" smtClean="0">
                <a:solidFill>
                  <a:schemeClr val="bg1"/>
                </a:solidFill>
              </a:rPr>
              <a:t> поза 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свідомістю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людини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r>
              <a:rPr lang="ru-RU" sz="3200" dirty="0">
                <a:solidFill>
                  <a:schemeClr val="bg1"/>
                </a:solidFill>
              </a:rPr>
              <a:t> </a:t>
            </a:r>
            <a:r>
              <a:rPr lang="ru-RU" sz="3200" dirty="0" err="1" smtClean="0">
                <a:solidFill>
                  <a:schemeClr val="bg1"/>
                </a:solidFill>
              </a:rPr>
              <a:t>простір</a:t>
            </a:r>
            <a:r>
              <a:rPr lang="ru-RU" sz="3200" dirty="0" smtClean="0">
                <a:solidFill>
                  <a:schemeClr val="bg1"/>
                </a:solidFill>
              </a:rPr>
              <a:t>, час, </a:t>
            </a:r>
            <a:r>
              <a:rPr lang="ru-RU" sz="3200" dirty="0" err="1" smtClean="0">
                <a:solidFill>
                  <a:schemeClr val="bg1"/>
                </a:solidFill>
              </a:rPr>
              <a:t>рух</a:t>
            </a:r>
            <a:r>
              <a:rPr lang="ru-RU" sz="3200" dirty="0" smtClean="0">
                <a:solidFill>
                  <a:schemeClr val="bg1"/>
                </a:solidFill>
              </a:rPr>
              <a:t>… ).</a:t>
            </a:r>
          </a:p>
          <a:p>
            <a:pPr marL="342900" indent="-342900">
              <a:buAutoNum type="arabicPeriod"/>
            </a:pPr>
            <a:r>
              <a:rPr lang="ru-RU" sz="3600" b="1" i="1" dirty="0" err="1" smtClean="0">
                <a:solidFill>
                  <a:srgbClr val="FFFF00"/>
                </a:solidFill>
              </a:rPr>
              <a:t>Суб</a:t>
            </a:r>
            <a:r>
              <a:rPr lang="en-US" sz="3600" b="1" i="1" dirty="0" smtClean="0">
                <a:solidFill>
                  <a:srgbClr val="FFFF00"/>
                </a:solidFill>
              </a:rPr>
              <a:t>’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єктивний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(</a:t>
            </a:r>
            <a:r>
              <a:rPr lang="ru-RU" sz="3200" dirty="0" err="1" smtClean="0">
                <a:solidFill>
                  <a:schemeClr val="bg1"/>
                </a:solidFill>
              </a:rPr>
              <a:t>особисте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сприйняття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 </a:t>
            </a:r>
            <a:r>
              <a:rPr lang="ru-RU" sz="3200" dirty="0" smtClean="0">
                <a:solidFill>
                  <a:schemeClr val="bg1"/>
                </a:solidFill>
              </a:rPr>
              <a:t>об</a:t>
            </a:r>
            <a:r>
              <a:rPr lang="en-US" sz="3200" dirty="0" smtClean="0">
                <a:solidFill>
                  <a:schemeClr val="bg1"/>
                </a:solidFill>
              </a:rPr>
              <a:t>’</a:t>
            </a:r>
            <a:r>
              <a:rPr lang="uk-UA" sz="3200" dirty="0" smtClean="0">
                <a:solidFill>
                  <a:schemeClr val="bg1"/>
                </a:solidFill>
              </a:rPr>
              <a:t>є</a:t>
            </a:r>
            <a:r>
              <a:rPr lang="ru-RU" sz="3200" dirty="0" err="1" smtClean="0">
                <a:solidFill>
                  <a:schemeClr val="bg1"/>
                </a:solidFill>
              </a:rPr>
              <a:t>ктивного</a:t>
            </a:r>
            <a:r>
              <a:rPr lang="ru-RU" sz="3200" dirty="0" smtClean="0">
                <a:solidFill>
                  <a:schemeClr val="bg1"/>
                </a:solidFill>
              </a:rPr>
              <a:t> простору  </a:t>
            </a:r>
            <a:r>
              <a:rPr lang="ru-RU" sz="3200" dirty="0" err="1" smtClean="0">
                <a:solidFill>
                  <a:schemeClr val="bg1"/>
                </a:solidFill>
              </a:rPr>
              <a:t>зовнішнього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матеріального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err="1" smtClean="0">
                <a:solidFill>
                  <a:schemeClr val="bg1"/>
                </a:solidFill>
              </a:rPr>
              <a:t>світу</a:t>
            </a:r>
            <a:r>
              <a:rPr lang="ru-RU" sz="3200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AutoNum type="arabicPeriod"/>
            </a:pPr>
            <a:r>
              <a:rPr lang="ru-RU" sz="3600" b="1" i="1" dirty="0" err="1" smtClean="0">
                <a:solidFill>
                  <a:srgbClr val="FFFF00"/>
                </a:solidFill>
              </a:rPr>
              <a:t>Виртуальний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3200" dirty="0" err="1" smtClean="0">
                <a:solidFill>
                  <a:schemeClr val="bg1"/>
                </a:solidFill>
              </a:rPr>
              <a:t>віжображені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в </a:t>
            </a:r>
            <a:r>
              <a:rPr lang="ru-RU" sz="3200" dirty="0" err="1" smtClean="0">
                <a:solidFill>
                  <a:schemeClr val="bg1"/>
                </a:solidFill>
              </a:rPr>
              <a:t>суб</a:t>
            </a:r>
            <a:r>
              <a:rPr lang="en-US" sz="3200" dirty="0" smtClean="0">
                <a:solidFill>
                  <a:schemeClr val="bg1"/>
                </a:solidFill>
              </a:rPr>
              <a:t>’</a:t>
            </a:r>
            <a:r>
              <a:rPr lang="ru-RU" sz="3200" dirty="0" err="1" smtClean="0">
                <a:solidFill>
                  <a:schemeClr val="bg1"/>
                </a:solidFill>
              </a:rPr>
              <a:t>єктивному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просторі</a:t>
            </a:r>
            <a:r>
              <a:rPr lang="ru-RU" sz="3200" dirty="0">
                <a:solidFill>
                  <a:schemeClr val="bg1"/>
                </a:solidFill>
              </a:rPr>
              <a:t>  </a:t>
            </a:r>
            <a:r>
              <a:rPr lang="ru-RU" sz="3200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образи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 </a:t>
            </a:r>
            <a:r>
              <a:rPr lang="ru-RU" sz="3200" dirty="0" smtClean="0">
                <a:solidFill>
                  <a:schemeClr val="bg1"/>
                </a:solidFill>
              </a:rPr>
              <a:t>об</a:t>
            </a:r>
            <a:r>
              <a:rPr lang="en-US" sz="3200" dirty="0" smtClean="0">
                <a:solidFill>
                  <a:schemeClr val="bg1"/>
                </a:solidFill>
              </a:rPr>
              <a:t>’</a:t>
            </a:r>
            <a:r>
              <a:rPr lang="ru-RU" sz="3200" dirty="0" err="1">
                <a:solidFill>
                  <a:schemeClr val="bg1"/>
                </a:solidFill>
              </a:rPr>
              <a:t>є</a:t>
            </a:r>
            <a:r>
              <a:rPr lang="ru-RU" sz="3200" dirty="0" err="1" smtClean="0">
                <a:solidFill>
                  <a:schemeClr val="bg1"/>
                </a:solidFill>
              </a:rPr>
              <a:t>ктивної</a:t>
            </a:r>
            <a:r>
              <a:rPr lang="ru-RU" sz="3200" dirty="0">
                <a:solidFill>
                  <a:schemeClr val="bg1"/>
                </a:solidFill>
              </a:rPr>
              <a:t> 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</a:t>
            </a:r>
            <a:r>
              <a:rPr lang="ru-RU" sz="3200" dirty="0" err="1" smtClean="0">
                <a:solidFill>
                  <a:schemeClr val="bg1"/>
                </a:solidFill>
              </a:rPr>
              <a:t>реальності</a:t>
            </a:r>
            <a:r>
              <a:rPr lang="ru-RU" sz="3200" dirty="0" smtClean="0">
                <a:solidFill>
                  <a:schemeClr val="bg1"/>
                </a:solidFill>
              </a:rPr>
              <a:t>).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luxfon.com_4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0"/>
            <a:ext cx="9144000" cy="6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432" y="120117"/>
            <a:ext cx="341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   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</a:rPr>
              <a:t>ВИСНОВОК:</a:t>
            </a:r>
            <a:endParaRPr lang="ru-RU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2888" y="1191087"/>
            <a:ext cx="1296144" cy="228662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Рух </a:t>
            </a:r>
            <a:r>
              <a:rPr lang="uk-UA" dirty="0" err="1" smtClean="0"/>
              <a:t>катушки</a:t>
            </a:r>
            <a:r>
              <a:rPr lang="uk-UA" dirty="0" smtClean="0"/>
              <a:t> відносно магніту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1" y="1229153"/>
            <a:ext cx="1270589" cy="226878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Рух </a:t>
            </a:r>
            <a:r>
              <a:rPr lang="ru-RU" b="1" dirty="0" err="1" smtClean="0"/>
              <a:t>магніту</a:t>
            </a:r>
            <a:r>
              <a:rPr lang="ru-RU" b="1" dirty="0" smtClean="0"/>
              <a:t> </a:t>
            </a:r>
            <a:r>
              <a:rPr lang="ru-RU" b="1" dirty="0" err="1" smtClean="0"/>
              <a:t>відносно</a:t>
            </a:r>
            <a:r>
              <a:rPr lang="ru-RU" b="1" dirty="0" smtClean="0"/>
              <a:t> катушки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28717" y="1211319"/>
            <a:ext cx="1224136" cy="2286621"/>
          </a:xfrm>
          <a:prstGeom prst="roundRect">
            <a:avLst>
              <a:gd name="adj" fmla="val 20062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Замикання ті розмикання ланцюга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197836"/>
            <a:ext cx="1224136" cy="23135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Переміщення бігунка реостату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1197821"/>
            <a:ext cx="1152128" cy="227315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Обертання всередині магнітного поля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40352" y="1211319"/>
            <a:ext cx="1152128" cy="223251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Змінення площі рамки в магнітному полі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67544" y="4509120"/>
            <a:ext cx="8280920" cy="2088232"/>
          </a:xfrm>
          <a:prstGeom prst="ellipse">
            <a:avLst/>
          </a:prstGeom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Електричний</a:t>
            </a:r>
            <a:r>
              <a:rPr lang="ru-RU" sz="2800" b="1" dirty="0" smtClean="0">
                <a:solidFill>
                  <a:schemeClr val="bg1"/>
                </a:solidFill>
              </a:rPr>
              <a:t> струм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при </a:t>
            </a:r>
            <a:r>
              <a:rPr lang="ru-RU" sz="2800" b="1" dirty="0" smtClean="0">
                <a:solidFill>
                  <a:schemeClr val="bg1"/>
                </a:solidFill>
              </a:rPr>
              <a:t>будь-</a:t>
            </a:r>
            <a:r>
              <a:rPr lang="ru-RU" sz="2800" b="1" dirty="0" err="1" smtClean="0">
                <a:solidFill>
                  <a:schemeClr val="bg1"/>
                </a:solidFill>
              </a:rPr>
              <a:t>якому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зміненні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магнітного</a:t>
            </a:r>
            <a:r>
              <a:rPr lang="ru-RU" sz="2800" b="1" dirty="0" smtClean="0">
                <a:solidFill>
                  <a:schemeClr val="bg1"/>
                </a:solidFill>
              </a:rPr>
              <a:t>  поля, </a:t>
            </a:r>
            <a:r>
              <a:rPr lang="ru-RU" sz="2800" b="1" dirty="0" err="1" smtClean="0">
                <a:solidFill>
                  <a:schemeClr val="bg1"/>
                </a:solidFill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пронизує</a:t>
            </a:r>
            <a:r>
              <a:rPr lang="ru-RU" sz="2800" b="1" dirty="0" smtClean="0">
                <a:solidFill>
                  <a:schemeClr val="bg1"/>
                </a:solidFill>
              </a:rPr>
              <a:t> контур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788024" y="3645024"/>
            <a:ext cx="612068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940785" y="3645024"/>
            <a:ext cx="612068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986046" y="3645024"/>
            <a:ext cx="1890210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450960" y="3645024"/>
            <a:ext cx="1795859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834836" y="3645024"/>
            <a:ext cx="2801060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80112" y="3645024"/>
            <a:ext cx="2880320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luxfon.com_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833"/>
            <a:ext cx="9144000" cy="6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96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3481" y="116632"/>
            <a:ext cx="3988480" cy="37740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268760"/>
            <a:ext cx="44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3481" y="116632"/>
            <a:ext cx="4440881" cy="37740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481" y="-14832"/>
            <a:ext cx="319639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Кризіс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себе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Перемога</a:t>
            </a:r>
          </a:p>
          <a:p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Радість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Байдужість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Відчай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Оптимізм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5815" y="0"/>
            <a:ext cx="421196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</a:t>
            </a:r>
            <a:endParaRPr lang="ru-RU" sz="40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Невдача</a:t>
            </a:r>
            <a:endParaRPr lang="ru-RU" sz="40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Популярність</a:t>
            </a: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</a:t>
            </a:r>
          </a:p>
          <a:p>
            <a:r>
              <a:rPr lang="ru-RU" sz="40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Ентузіазм</a:t>
            </a: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Успіх</a:t>
            </a:r>
            <a:endParaRPr lang="ru-RU" sz="40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Провал</a:t>
            </a:r>
          </a:p>
          <a:p>
            <a:r>
              <a:rPr lang="ru-RU" sz="40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Злість</a:t>
            </a: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Пользователь\Desktop\IMG_20171208_131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1406"/>
            <a:ext cx="4158370" cy="3118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luxfon.com_4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81"/>
            <a:ext cx="9144000" cy="6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878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«</a:t>
            </a:r>
            <a:r>
              <a:rPr lang="ru-RU" sz="2000" dirty="0" smtClean="0">
                <a:solidFill>
                  <a:srgbClr val="FFFF00"/>
                </a:solidFill>
              </a:rPr>
              <a:t>Все </a:t>
            </a:r>
            <a:r>
              <a:rPr lang="ru-RU" sz="2000" dirty="0" err="1" smtClean="0">
                <a:solidFill>
                  <a:srgbClr val="FFFF00"/>
                </a:solidFill>
              </a:rPr>
              <a:t>це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мені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вдалося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здійснити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тільки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завдяки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природним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здібностям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r>
              <a:rPr lang="ru-RU" sz="2000" dirty="0" smtClean="0">
                <a:solidFill>
                  <a:srgbClr val="FFFF00"/>
                </a:solidFill>
              </a:rPr>
              <a:t>Доля </a:t>
            </a:r>
            <a:r>
              <a:rPr lang="ru-RU" sz="2000" b="1" dirty="0" err="1">
                <a:solidFill>
                  <a:srgbClr val="FFFF00"/>
                </a:solidFill>
              </a:rPr>
              <a:t>о</a:t>
            </a:r>
            <a:r>
              <a:rPr lang="ru-RU" sz="2000" b="1" dirty="0" err="1" smtClean="0">
                <a:solidFill>
                  <a:srgbClr val="FFFF00"/>
                </a:solidFill>
              </a:rPr>
              <a:t>брала</a:t>
            </a:r>
            <a:r>
              <a:rPr lang="ru-RU" sz="2000" b="1" dirty="0" smtClean="0">
                <a:solidFill>
                  <a:srgbClr val="FFFF00"/>
                </a:solidFill>
              </a:rPr>
              <a:t> мене, ось </a:t>
            </a:r>
            <a:r>
              <a:rPr lang="ru-RU" sz="2000" b="1" dirty="0">
                <a:solidFill>
                  <a:srgbClr val="FFFF00"/>
                </a:solidFill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</a:rPr>
              <a:t> все».</a:t>
            </a:r>
          </a:p>
          <a:p>
            <a:r>
              <a:rPr lang="ru-RU" sz="1600" u="sng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       </a:t>
            </a:r>
            <a:r>
              <a:rPr lang="ru-RU" b="1" cap="all" dirty="0" err="1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Чаплигін</a:t>
            </a:r>
            <a:r>
              <a:rPr lang="ru-RU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Сергій</a:t>
            </a:r>
            <a:r>
              <a:rPr lang="ru-RU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олексійович</a:t>
            </a:r>
            <a:r>
              <a:rPr lang="ru-RU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(1869 </a:t>
            </a:r>
            <a:r>
              <a:rPr lang="ru-RU" sz="2000" b="1" cap="all" dirty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-1942)</a:t>
            </a:r>
            <a:endParaRPr lang="ru-RU" sz="2000" b="1" dirty="0">
              <a:solidFill>
                <a:schemeClr val="bg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13834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</a:rPr>
              <a:t>Коли  </a:t>
            </a:r>
            <a:r>
              <a:rPr lang="ru-RU" sz="2000" b="1" dirty="0" err="1" smtClean="0">
                <a:solidFill>
                  <a:srgbClr val="FFFF00"/>
                </a:solidFill>
              </a:rPr>
              <a:t>гарна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сім</a:t>
            </a:r>
            <a:r>
              <a:rPr lang="en-US" sz="2000" b="1" dirty="0" smtClean="0">
                <a:solidFill>
                  <a:srgbClr val="FFFF00"/>
                </a:solidFill>
              </a:rPr>
              <a:t>’</a:t>
            </a:r>
            <a:r>
              <a:rPr lang="ru-RU" sz="2000" b="1" dirty="0" smtClean="0">
                <a:solidFill>
                  <a:srgbClr val="FFFF00"/>
                </a:solidFill>
              </a:rPr>
              <a:t>я</a:t>
            </a:r>
            <a:r>
              <a:rPr lang="ru-RU" sz="2000" b="1" dirty="0">
                <a:solidFill>
                  <a:srgbClr val="FFFF00"/>
                </a:solidFill>
              </a:rPr>
              <a:t>,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Тод</a:t>
            </a:r>
            <a:r>
              <a:rPr lang="uk-UA" sz="2000" b="1" dirty="0">
                <a:solidFill>
                  <a:srgbClr val="FFFF00"/>
                </a:solidFill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успішне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життя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твоє</a:t>
            </a:r>
            <a:r>
              <a:rPr lang="ru-RU" sz="2000" b="1" dirty="0" smtClean="0">
                <a:solidFill>
                  <a:srgbClr val="FFFF00"/>
                </a:solidFill>
              </a:rPr>
              <a:t>!»</a:t>
            </a:r>
          </a:p>
          <a:p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</a:t>
            </a:r>
            <a:r>
              <a:rPr lang="ru-RU" b="1" cap="all" dirty="0" err="1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Г</a:t>
            </a:r>
            <a:r>
              <a:rPr lang="ru-RU" b="1" cap="all" dirty="0" err="1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latin typeface="+mj-lt"/>
              </a:rPr>
              <a:t>аспар</a:t>
            </a:r>
            <a:r>
              <a:rPr lang="ru-RU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Монж </a:t>
            </a:r>
            <a:r>
              <a:rPr lang="ru-RU" sz="2000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(1746 </a:t>
            </a:r>
            <a:r>
              <a:rPr lang="ru-RU" sz="2000" b="1" cap="all" dirty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– 1818</a:t>
            </a:r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 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823226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«</a:t>
            </a:r>
            <a:r>
              <a:rPr lang="ru-RU" sz="2000" b="1" dirty="0" err="1" smtClean="0">
                <a:solidFill>
                  <a:srgbClr val="FFFF00"/>
                </a:solidFill>
              </a:rPr>
              <a:t>Випадок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відкрив</a:t>
            </a:r>
            <a:r>
              <a:rPr lang="ru-RU" sz="2000" b="1" dirty="0" smtClean="0">
                <a:solidFill>
                  <a:srgbClr val="FFFF00"/>
                </a:solidFill>
              </a:rPr>
              <a:t>  </a:t>
            </a:r>
            <a:r>
              <a:rPr lang="ru-RU" sz="2000" b="1" dirty="0">
                <a:solidFill>
                  <a:srgbClr val="FFFF00"/>
                </a:solidFill>
              </a:rPr>
              <a:t>для </a:t>
            </a:r>
            <a:r>
              <a:rPr lang="ru-RU" sz="2000" b="1" dirty="0" smtClean="0">
                <a:solidFill>
                  <a:srgbClr val="FFFF00"/>
                </a:solidFill>
              </a:rPr>
              <a:t>мене  </a:t>
            </a:r>
            <a:r>
              <a:rPr lang="ru-RU" sz="2000" b="1" dirty="0" err="1" smtClean="0">
                <a:solidFill>
                  <a:srgbClr val="FFFF00"/>
                </a:solidFill>
              </a:rPr>
              <a:t>небокрай</a:t>
            </a:r>
            <a:r>
              <a:rPr lang="ru-RU" sz="2000" b="1" dirty="0" smtClean="0">
                <a:solidFill>
                  <a:srgbClr val="FFFF00"/>
                </a:solidFill>
              </a:rPr>
              <a:t>  </a:t>
            </a:r>
            <a:r>
              <a:rPr lang="ru-RU" sz="2000" b="1" dirty="0">
                <a:solidFill>
                  <a:srgbClr val="FFFF00"/>
                </a:solidFill>
              </a:rPr>
              <a:t>науки».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«Мной  </a:t>
            </a:r>
            <a:r>
              <a:rPr lang="ru-RU" sz="2000" b="1" dirty="0" err="1" smtClean="0">
                <a:solidFill>
                  <a:srgbClr val="FFFF00"/>
                </a:solidFill>
              </a:rPr>
              <a:t>рухало</a:t>
            </a:r>
            <a:r>
              <a:rPr lang="ru-RU" sz="2000" b="1" dirty="0" smtClean="0">
                <a:solidFill>
                  <a:srgbClr val="FFFF00"/>
                </a:solidFill>
              </a:rPr>
              <a:t>  </a:t>
            </a:r>
            <a:r>
              <a:rPr lang="ru-RU" sz="2000" b="1" dirty="0" err="1" smtClean="0">
                <a:solidFill>
                  <a:srgbClr val="FFFF00"/>
                </a:solidFill>
              </a:rPr>
              <a:t>честолюбство</a:t>
            </a:r>
            <a:r>
              <a:rPr lang="ru-RU" sz="2000" b="1" dirty="0" smtClean="0">
                <a:solidFill>
                  <a:srgbClr val="FFFF00"/>
                </a:solidFill>
              </a:rPr>
              <a:t>».</a:t>
            </a:r>
          </a:p>
          <a:p>
            <a:r>
              <a:rPr lang="ru-RU" sz="2400" b="1" u="sng" dirty="0" smtClean="0">
                <a:ln/>
                <a:solidFill>
                  <a:schemeClr val="bg1"/>
                </a:solidFill>
              </a:rPr>
              <a:t>                                  </a:t>
            </a:r>
            <a:r>
              <a:rPr lang="ru-RU" b="1" dirty="0">
                <a:ln/>
                <a:solidFill>
                  <a:schemeClr val="bg1"/>
                </a:solidFill>
              </a:rPr>
              <a:t>Е</a:t>
            </a:r>
            <a:r>
              <a:rPr lang="ru-RU" b="1" dirty="0" smtClean="0">
                <a:ln/>
                <a:solidFill>
                  <a:schemeClr val="bg1"/>
                </a:solidFill>
              </a:rPr>
              <a:t>ВАРИСТ  ГАЛУА </a:t>
            </a:r>
            <a:r>
              <a:rPr lang="ru-RU" sz="2000" b="1" dirty="0" smtClean="0">
                <a:ln/>
                <a:solidFill>
                  <a:schemeClr val="bg1"/>
                </a:solidFill>
              </a:rPr>
              <a:t>(1811 </a:t>
            </a:r>
            <a:r>
              <a:rPr lang="ru-RU" sz="2000" b="1" dirty="0">
                <a:ln/>
                <a:solidFill>
                  <a:schemeClr val="bg1"/>
                </a:solidFill>
              </a:rPr>
              <a:t>– 1832</a:t>
            </a:r>
            <a:r>
              <a:rPr lang="ru-RU" sz="2400" b="1" dirty="0" smtClean="0">
                <a:ln/>
                <a:solidFill>
                  <a:schemeClr val="bg1"/>
                </a:solidFill>
              </a:rPr>
              <a:t>) 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472" y="4177443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«</a:t>
            </a:r>
            <a:r>
              <a:rPr lang="ru-RU" sz="2000" b="1" dirty="0" err="1" smtClean="0">
                <a:solidFill>
                  <a:srgbClr val="FFFF00"/>
                </a:solidFill>
              </a:rPr>
              <a:t>Висока</a:t>
            </a:r>
            <a:r>
              <a:rPr lang="ru-RU" sz="2000" b="1" dirty="0" smtClean="0">
                <a:solidFill>
                  <a:srgbClr val="FFFF00"/>
                </a:solidFill>
              </a:rPr>
              <a:t>  мета </a:t>
            </a:r>
            <a:r>
              <a:rPr lang="ru-RU" sz="2000" b="1" dirty="0">
                <a:solidFill>
                  <a:srgbClr val="FFFF00"/>
                </a:solidFill>
              </a:rPr>
              <a:t>– </a:t>
            </a:r>
            <a:r>
              <a:rPr lang="ru-RU" sz="2000" b="1" dirty="0" smtClean="0">
                <a:solidFill>
                  <a:srgbClr val="FFFF00"/>
                </a:solidFill>
              </a:rPr>
              <a:t>ось </a:t>
            </a:r>
            <a:r>
              <a:rPr lang="ru-RU" sz="2000" b="1" dirty="0" err="1" smtClean="0">
                <a:solidFill>
                  <a:srgbClr val="FFFF00"/>
                </a:solidFill>
              </a:rPr>
              <a:t>ще</a:t>
            </a:r>
            <a:r>
              <a:rPr lang="ru-RU" sz="2000" b="1" dirty="0" smtClean="0">
                <a:solidFill>
                  <a:srgbClr val="FFFF00"/>
                </a:solidFill>
              </a:rPr>
              <a:t>  один 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доданок</a:t>
            </a:r>
            <a:r>
              <a:rPr lang="ru-RU" sz="2000" b="1" dirty="0" smtClean="0">
                <a:solidFill>
                  <a:srgbClr val="FFFF00"/>
                </a:solidFill>
              </a:rPr>
              <a:t>  </a:t>
            </a:r>
            <a:r>
              <a:rPr lang="ru-RU" sz="2000" b="1" dirty="0" err="1" smtClean="0">
                <a:solidFill>
                  <a:srgbClr val="FFFF00"/>
                </a:solidFill>
              </a:rPr>
              <a:t>Вашго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успіху</a:t>
            </a:r>
            <a:r>
              <a:rPr lang="ru-RU" sz="2000" b="1" dirty="0" smtClean="0">
                <a:solidFill>
                  <a:srgbClr val="FFFF00"/>
                </a:solidFill>
              </a:rPr>
              <a:t>».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«І </a:t>
            </a:r>
            <a:r>
              <a:rPr lang="ru-RU" sz="2000" b="1" dirty="0" err="1" smtClean="0">
                <a:solidFill>
                  <a:srgbClr val="FFFF00"/>
                </a:solidFill>
              </a:rPr>
              <a:t>ще</a:t>
            </a:r>
            <a:r>
              <a:rPr lang="ru-RU" sz="2000" b="1" dirty="0" smtClean="0">
                <a:solidFill>
                  <a:srgbClr val="FFFF00"/>
                </a:solidFill>
              </a:rPr>
              <a:t>  я б  додав   </a:t>
            </a:r>
            <a:r>
              <a:rPr lang="ru-RU" sz="2000" b="1" dirty="0" err="1" smtClean="0">
                <a:solidFill>
                  <a:srgbClr val="FFFF00"/>
                </a:solidFill>
              </a:rPr>
              <a:t>завзятість</a:t>
            </a:r>
            <a:r>
              <a:rPr lang="ru-RU" sz="2000" b="1" dirty="0" smtClean="0">
                <a:solidFill>
                  <a:srgbClr val="FFFF00"/>
                </a:solidFill>
              </a:rPr>
              <a:t> у </a:t>
            </a:r>
            <a:r>
              <a:rPr lang="ru-RU" sz="2000" b="1" dirty="0" err="1" smtClean="0">
                <a:solidFill>
                  <a:srgbClr val="FFFF00"/>
                </a:solidFill>
              </a:rPr>
              <a:t>досягненні</a:t>
            </a:r>
            <a:r>
              <a:rPr lang="ru-RU" sz="2000" b="1" dirty="0" smtClean="0">
                <a:solidFill>
                  <a:srgbClr val="FFFF00"/>
                </a:solidFill>
              </a:rPr>
              <a:t>  </a:t>
            </a:r>
            <a:r>
              <a:rPr lang="ru-RU" sz="2000" b="1" dirty="0" err="1" smtClean="0">
                <a:solidFill>
                  <a:srgbClr val="FFFF00"/>
                </a:solidFill>
              </a:rPr>
              <a:t>успіху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>
                <a:solidFill>
                  <a:srgbClr val="FFFF00"/>
                </a:solidFill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звичайно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>
                <a:solidFill>
                  <a:srgbClr val="FFFF00"/>
                </a:solidFill>
              </a:rPr>
              <a:t>труд, труд </a:t>
            </a:r>
            <a:r>
              <a:rPr lang="ru-RU" sz="2000" b="1" dirty="0" smtClean="0">
                <a:solidFill>
                  <a:srgbClr val="FFFF00"/>
                </a:solidFill>
              </a:rPr>
              <a:t>і </a:t>
            </a:r>
            <a:r>
              <a:rPr lang="ru-RU" sz="2000" b="1" dirty="0">
                <a:solidFill>
                  <a:srgbClr val="FFFF00"/>
                </a:solidFill>
              </a:rPr>
              <a:t>труд</a:t>
            </a:r>
            <a:r>
              <a:rPr lang="ru-RU" sz="2000" b="1" dirty="0" smtClean="0">
                <a:solidFill>
                  <a:srgbClr val="FFFF00"/>
                </a:solidFill>
              </a:rPr>
              <a:t>».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ru-RU" b="1" u="sng" dirty="0" smtClean="0">
                <a:solidFill>
                  <a:schemeClr val="bg1"/>
                </a:solidFill>
              </a:rPr>
              <a:t>ИОГАН КЕПЛЕР </a:t>
            </a:r>
            <a:r>
              <a:rPr lang="ru-RU" sz="2000" b="1" u="sng" dirty="0" smtClean="0">
                <a:solidFill>
                  <a:schemeClr val="bg1"/>
                </a:solidFill>
              </a:rPr>
              <a:t>(1571 </a:t>
            </a:r>
            <a:r>
              <a:rPr lang="ru-RU" sz="2000" b="1" u="sng" dirty="0">
                <a:solidFill>
                  <a:schemeClr val="bg1"/>
                </a:solidFill>
              </a:rPr>
              <a:t>– 1630</a:t>
            </a:r>
            <a:r>
              <a:rPr lang="ru-RU" sz="2000" b="1" u="sng" dirty="0" smtClean="0">
                <a:solidFill>
                  <a:schemeClr val="bg1"/>
                </a:solidFill>
              </a:rPr>
              <a:t>) 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722142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FFFF00"/>
                </a:solidFill>
              </a:rPr>
              <a:t>«</a:t>
            </a:r>
            <a:r>
              <a:rPr lang="ru-RU" sz="2000" b="1" dirty="0" err="1" smtClean="0">
                <a:solidFill>
                  <a:srgbClr val="FFFF00"/>
                </a:solidFill>
              </a:rPr>
              <a:t>Успіх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не </a:t>
            </a:r>
            <a:r>
              <a:rPr lang="ru-RU" sz="2000" b="1" dirty="0" err="1" smtClean="0">
                <a:solidFill>
                  <a:srgbClr val="FFFF00"/>
                </a:solidFill>
              </a:rPr>
              <a:t>остаточний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>
                <a:solidFill>
                  <a:srgbClr val="FFFF00"/>
                </a:solidFill>
              </a:rPr>
              <a:t>а </a:t>
            </a:r>
            <a:r>
              <a:rPr lang="ru-RU" sz="2000" b="1" dirty="0" err="1" smtClean="0">
                <a:solidFill>
                  <a:srgbClr val="FFFF00"/>
                </a:solidFill>
              </a:rPr>
              <a:t>відказ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не  </a:t>
            </a:r>
            <a:r>
              <a:rPr lang="ru-RU" sz="2000" b="1" dirty="0" smtClean="0">
                <a:solidFill>
                  <a:srgbClr val="FFFF00"/>
                </a:solidFill>
              </a:rPr>
              <a:t> є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фатальним</a:t>
            </a:r>
            <a:r>
              <a:rPr lang="ru-RU" sz="2000" b="1" dirty="0">
                <a:solidFill>
                  <a:srgbClr val="FFFF00"/>
                </a:solidFill>
              </a:rPr>
              <a:t>: </a:t>
            </a:r>
            <a:r>
              <a:rPr lang="ru-RU" sz="2000" b="1" dirty="0" err="1" smtClean="0">
                <a:solidFill>
                  <a:srgbClr val="FFFF00"/>
                </a:solidFill>
              </a:rPr>
              <a:t>це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– </a:t>
            </a:r>
            <a:r>
              <a:rPr lang="ru-RU" sz="2000" b="1" dirty="0" err="1" smtClean="0">
                <a:solidFill>
                  <a:srgbClr val="FFFF00"/>
                </a:solidFill>
              </a:rPr>
              <a:t>хоробрість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продовжити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намечений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шлях». 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УИНСТОН ЧЕРЧИЛЛЬ    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luxfon.com_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" y="0"/>
            <a:ext cx="9144000" cy="6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Складіть</a:t>
            </a:r>
            <a:r>
              <a:rPr lang="ru-RU" sz="2800" b="1" dirty="0" smtClean="0">
                <a:solidFill>
                  <a:srgbClr val="FFFF00"/>
                </a:solidFill>
              </a:rPr>
              <a:t> свою формулу успеху, </a:t>
            </a:r>
            <a:r>
              <a:rPr lang="ru-RU" sz="2800" b="1" dirty="0" err="1" smtClean="0">
                <a:solidFill>
                  <a:srgbClr val="FFFF00"/>
                </a:solidFill>
              </a:rPr>
              <a:t>використовуючи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наступні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позначення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–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гени</a:t>
            </a:r>
            <a:r>
              <a:rPr lang="ru-RU" sz="2800" b="1" i="1" dirty="0" smtClean="0">
                <a:solidFill>
                  <a:schemeClr val="bg1"/>
                </a:solidFill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спадковість</a:t>
            </a:r>
            <a:r>
              <a:rPr lang="ru-RU" sz="2800" b="1" i="1" dirty="0" smtClean="0">
                <a:solidFill>
                  <a:schemeClr val="bg1"/>
                </a:solidFill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і</a:t>
            </a:r>
            <a:r>
              <a:rPr lang="ru-RU" sz="2800" b="1" i="1" dirty="0" err="1" smtClean="0">
                <a:solidFill>
                  <a:schemeClr val="bg1"/>
                </a:solidFill>
              </a:rPr>
              <a:t>нтелектуальний</a:t>
            </a:r>
            <a:r>
              <a:rPr lang="ru-RU" sz="2800" b="1" i="1" dirty="0" smtClean="0">
                <a:solidFill>
                  <a:schemeClr val="bg1"/>
                </a:solidFill>
              </a:rPr>
              <a:t>   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природній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потенціал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–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сприятливе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соціальне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середовище</a:t>
            </a:r>
            <a:r>
              <a:rPr lang="ru-RU" sz="2800" b="1" i="1" dirty="0" smtClean="0">
                <a:solidFill>
                  <a:schemeClr val="bg1"/>
                </a:solidFill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сімейне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виховання</a:t>
            </a:r>
            <a:r>
              <a:rPr lang="ru-RU" sz="2800" b="1" i="1" dirty="0" smtClean="0">
                <a:solidFill>
                  <a:schemeClr val="bg1"/>
                </a:solidFill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матеріальні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можлив</a:t>
            </a:r>
            <a:r>
              <a:rPr lang="ru-RU" sz="2800" b="1" i="1" dirty="0" err="1" smtClean="0">
                <a:solidFill>
                  <a:schemeClr val="bg1"/>
                </a:solidFill>
              </a:rPr>
              <a:t>ості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– шанс,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шасливий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збіг</a:t>
            </a:r>
            <a:r>
              <a:rPr lang="ru-RU" sz="2800" b="1" i="1" dirty="0" smtClean="0">
                <a:solidFill>
                  <a:schemeClr val="bg1"/>
                </a:solidFill>
              </a:rPr>
              <a:t> 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обставин</a:t>
            </a:r>
            <a:r>
              <a:rPr lang="ru-RU" sz="2800" b="1" i="1" dirty="0" smtClean="0">
                <a:solidFill>
                  <a:schemeClr val="bg1"/>
                </a:solidFill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зустріч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>
                <a:solidFill>
                  <a:schemeClr val="bg1"/>
                </a:solidFill>
              </a:rPr>
              <a:t>з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smtClean="0">
                <a:solidFill>
                  <a:schemeClr val="bg1"/>
                </a:solidFill>
              </a:rPr>
              <a:t>людьми,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надали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допомогу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–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чітке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визначення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життєвої</a:t>
            </a:r>
            <a:r>
              <a:rPr lang="ru-RU" sz="2800" b="1" i="1" dirty="0" smtClean="0">
                <a:solidFill>
                  <a:schemeClr val="bg1"/>
                </a:solidFill>
              </a:rPr>
              <a:t> мети .</a:t>
            </a: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ЗП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–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завзятість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>
                <a:solidFill>
                  <a:schemeClr val="bg1"/>
                </a:solidFill>
              </a:rPr>
              <a:t>і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працьовитість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, на ваш </a:t>
            </a:r>
            <a:r>
              <a:rPr lang="ru-RU" sz="2800" b="1" dirty="0" err="1" smtClean="0">
                <a:solidFill>
                  <a:srgbClr val="FFFF00"/>
                </a:solidFill>
              </a:rPr>
              <a:t>погляд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ще</a:t>
            </a:r>
            <a:r>
              <a:rPr lang="ru-RU" sz="2800" b="1" dirty="0" smtClean="0">
                <a:solidFill>
                  <a:srgbClr val="FFFF00"/>
                </a:solidFill>
              </a:rPr>
              <a:t>  треба </a:t>
            </a:r>
            <a:r>
              <a:rPr lang="ru-RU" sz="2800" b="1" dirty="0" err="1" smtClean="0">
                <a:solidFill>
                  <a:srgbClr val="FFFF00"/>
                </a:solidFill>
              </a:rPr>
              <a:t>сюди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додати</a:t>
            </a:r>
            <a:r>
              <a:rPr lang="ru-RU" sz="2800" b="1" dirty="0" smtClean="0">
                <a:solidFill>
                  <a:srgbClr val="FFFF00"/>
                </a:solidFill>
              </a:rPr>
              <a:t> 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2143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1432" cy="68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d45fbd3392_1402684928_skotan_Thumbs_up_smil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08" y="2915280"/>
            <a:ext cx="3942720" cy="39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ad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876256" cy="68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9c4yKgB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253" y="3457726"/>
            <a:ext cx="7339826" cy="34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original_Q_3_A4_Meh_Emo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31"/>
            <a:ext cx="9272479" cy="508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luxfon.com_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" y="-58634"/>
            <a:ext cx="9144000" cy="6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АРАДЕЙ\2016_08_25-09-09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" y="-4300"/>
            <a:ext cx="4191359" cy="32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7" y="2967335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60648"/>
            <a:ext cx="710522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r>
              <a:rPr lang="ru-RU" sz="4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Майкл Фарадей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(1791 – 1867)</a:t>
            </a:r>
            <a:endParaRPr lang="ru-RU" sz="4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827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</a:t>
            </a:r>
            <a:r>
              <a:rPr lang="ru-RU" sz="3200" dirty="0" err="1" smtClean="0">
                <a:solidFill>
                  <a:schemeClr val="bg1"/>
                </a:solidFill>
              </a:rPr>
              <a:t>Английський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фізик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хімик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Вичвив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err="1" smtClean="0">
                <a:solidFill>
                  <a:schemeClr val="bg1"/>
                </a:solidFill>
              </a:rPr>
              <a:t>хімічні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дії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електричного</a:t>
            </a:r>
            <a:r>
              <a:rPr lang="ru-RU" sz="3200" dirty="0" smtClean="0">
                <a:solidFill>
                  <a:schemeClr val="bg1"/>
                </a:solidFill>
              </a:rPr>
              <a:t>  струму. 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</a:t>
            </a:r>
            <a:r>
              <a:rPr lang="ru-RU" sz="3200" dirty="0" err="1" smtClean="0">
                <a:solidFill>
                  <a:schemeClr val="bg1"/>
                </a:solidFill>
              </a:rPr>
              <a:t>відкрив</a:t>
            </a:r>
            <a:r>
              <a:rPr lang="ru-RU" sz="3200" dirty="0" smtClean="0">
                <a:solidFill>
                  <a:schemeClr val="bg1"/>
                </a:solidFill>
              </a:rPr>
              <a:t> (1831) </a:t>
            </a:r>
            <a:r>
              <a:rPr lang="ru-RU" sz="3200" dirty="0" err="1" smtClean="0">
                <a:solidFill>
                  <a:schemeClr val="bg1"/>
                </a:solidFill>
              </a:rPr>
              <a:t>явище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електромагнитної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</a:t>
            </a:r>
            <a:r>
              <a:rPr lang="ru-RU" sz="3200" dirty="0" err="1" smtClean="0">
                <a:solidFill>
                  <a:schemeClr val="bg1"/>
                </a:solidFill>
              </a:rPr>
              <a:t>ндук</a:t>
            </a:r>
            <a:r>
              <a:rPr lang="ru-RU" sz="3200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3200" dirty="0" err="1" smtClean="0">
                <a:solidFill>
                  <a:schemeClr val="bg1"/>
                </a:solidFill>
              </a:rPr>
              <a:t>ції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Засновник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</a:t>
            </a:r>
            <a:r>
              <a:rPr lang="ru-RU" sz="3200" dirty="0" err="1" smtClean="0">
                <a:solidFill>
                  <a:schemeClr val="bg1"/>
                </a:solidFill>
              </a:rPr>
              <a:t>чення</a:t>
            </a:r>
            <a:r>
              <a:rPr lang="ru-RU" sz="3200" dirty="0" smtClean="0">
                <a:solidFill>
                  <a:schemeClr val="bg1"/>
                </a:solidFill>
              </a:rPr>
              <a:t> про </a:t>
            </a:r>
            <a:r>
              <a:rPr lang="ru-RU" sz="3200" dirty="0" err="1" smtClean="0">
                <a:solidFill>
                  <a:schemeClr val="bg1"/>
                </a:solidFill>
              </a:rPr>
              <a:t>електромагнітне</a:t>
            </a:r>
            <a:r>
              <a:rPr lang="ru-RU" sz="3200" dirty="0" smtClean="0">
                <a:solidFill>
                  <a:schemeClr val="bg1"/>
                </a:solidFill>
              </a:rPr>
              <a:t> поле.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</a:t>
            </a:r>
            <a:r>
              <a:rPr lang="ru-RU" sz="3200" dirty="0" err="1" smtClean="0">
                <a:solidFill>
                  <a:schemeClr val="bg1"/>
                </a:solidFill>
              </a:rPr>
              <a:t>Встановив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(</a:t>
            </a:r>
            <a:r>
              <a:rPr lang="ru-RU" sz="3200" dirty="0" smtClean="0">
                <a:solidFill>
                  <a:schemeClr val="bg1"/>
                </a:solidFill>
              </a:rPr>
              <a:t>1833-1834)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закони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електролізу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наз</a:t>
            </a:r>
            <a:r>
              <a:rPr lang="ru-RU" sz="3200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3200" dirty="0" err="1" smtClean="0">
                <a:solidFill>
                  <a:schemeClr val="bg1"/>
                </a:solidFill>
              </a:rPr>
              <a:t>вані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им</a:t>
            </a:r>
            <a:r>
              <a:rPr lang="en-US" sz="3200" dirty="0" smtClean="0">
                <a:solidFill>
                  <a:schemeClr val="bg1"/>
                </a:solidFill>
              </a:rPr>
              <a:t>’</a:t>
            </a:r>
            <a:r>
              <a:rPr lang="uk-UA" sz="3200" dirty="0" smtClean="0">
                <a:solidFill>
                  <a:schemeClr val="bg1"/>
                </a:solidFill>
              </a:rPr>
              <a:t>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tmp456791498529177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3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4544" y="5805264"/>
            <a:ext cx="94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r>
              <a:rPr lang="ru-RU" sz="3600" b="1" dirty="0" err="1" smtClean="0">
                <a:solidFill>
                  <a:srgbClr val="FFFF00"/>
                </a:solidFill>
              </a:rPr>
              <a:t>Магнітна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лабораторія</a:t>
            </a:r>
            <a:r>
              <a:rPr lang="ru-RU" sz="3600" b="1" dirty="0" smtClean="0">
                <a:solidFill>
                  <a:srgbClr val="FFFF00"/>
                </a:solidFill>
              </a:rPr>
              <a:t> Фарадея в </a:t>
            </a:r>
            <a:r>
              <a:rPr lang="ru-RU" sz="3600" b="1" dirty="0" err="1" smtClean="0">
                <a:solidFill>
                  <a:srgbClr val="FFFF00"/>
                </a:solidFill>
              </a:rPr>
              <a:t>Лондоні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4544" y="692696"/>
            <a:ext cx="8983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1822 </a:t>
            </a:r>
            <a:r>
              <a:rPr lang="ru-RU" sz="3600" b="1" dirty="0">
                <a:solidFill>
                  <a:srgbClr val="FFFF00"/>
                </a:solidFill>
              </a:rPr>
              <a:t>г. </a:t>
            </a:r>
            <a:r>
              <a:rPr lang="ru-RU" sz="3600" b="1" dirty="0" smtClean="0">
                <a:solidFill>
                  <a:srgbClr val="FF0000"/>
                </a:solidFill>
              </a:rPr>
              <a:t>“</a:t>
            </a:r>
            <a:r>
              <a:rPr lang="ru-RU" sz="3600" b="1" dirty="0" err="1" smtClean="0">
                <a:solidFill>
                  <a:srgbClr val="FF0000"/>
                </a:solidFill>
              </a:rPr>
              <a:t>Звернутти</a:t>
            </a:r>
            <a:r>
              <a:rPr lang="ru-RU" sz="3600" b="1" dirty="0" smtClean="0">
                <a:solidFill>
                  <a:srgbClr val="FF0000"/>
                </a:solidFill>
              </a:rPr>
              <a:t> магнетизм в </a:t>
            </a:r>
            <a:r>
              <a:rPr lang="ru-RU" sz="3600" b="1" dirty="0" err="1" smtClean="0">
                <a:solidFill>
                  <a:srgbClr val="FF0000"/>
                </a:solidFill>
              </a:rPr>
              <a:t>електрику</a:t>
            </a:r>
            <a:r>
              <a:rPr lang="ru-RU" sz="3600" b="1" dirty="0" smtClean="0">
                <a:solidFill>
                  <a:srgbClr val="FF0000"/>
                </a:solidFill>
              </a:rPr>
              <a:t>”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1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АРАДЕЙ\luxfon.com_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833"/>
            <a:ext cx="9144000" cy="6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96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3481" y="116632"/>
            <a:ext cx="3988480" cy="37740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268760"/>
            <a:ext cx="44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3481" y="116632"/>
            <a:ext cx="4440881" cy="37740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480" y="-14832"/>
            <a:ext cx="4440883" cy="6871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Кризіс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себе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Перемога</a:t>
            </a:r>
          </a:p>
          <a:p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Радість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Байдужість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Відчай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Оптимізм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0"/>
            <a:ext cx="457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</a:t>
            </a:r>
            <a:endParaRPr lang="ru-RU" sz="54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Невдача</a:t>
            </a:r>
            <a:endParaRPr lang="ru-RU" sz="5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Поопулярність</a:t>
            </a:r>
            <a:endParaRPr lang="ru-RU" sz="54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</a:t>
            </a:r>
          </a:p>
          <a:p>
            <a:r>
              <a:rPr lang="ru-RU" sz="54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Ентузіазм</a:t>
            </a:r>
            <a:endParaRPr lang="ru-RU" sz="54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Успіх</a:t>
            </a:r>
            <a:endParaRPr lang="ru-RU" sz="54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Провал</a:t>
            </a:r>
          </a:p>
          <a:p>
            <a:r>
              <a:rPr lang="ru-RU" sz="54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Злість</a:t>
            </a:r>
            <a:endParaRPr lang="ru-RU" sz="54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3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ФАРАДЕЙ\tumblr_nej02o03eo1tedol3o1_r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" y="-16443"/>
            <a:ext cx="9141265" cy="99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0592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6" y="4938417"/>
            <a:ext cx="91412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FFFF00"/>
              </a:solidFill>
            </a:endParaRPr>
          </a:p>
          <a:p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>29 </a:t>
            </a:r>
            <a:r>
              <a:rPr lang="ru-RU" sz="4400" b="1" dirty="0" err="1" smtClean="0">
                <a:solidFill>
                  <a:srgbClr val="FFFF00"/>
                </a:solidFill>
              </a:rPr>
              <a:t>серпня</a:t>
            </a:r>
            <a:r>
              <a:rPr lang="ru-RU" sz="4400" b="1" dirty="0" smtClean="0">
                <a:solidFill>
                  <a:srgbClr val="FFFF00"/>
                </a:solidFill>
              </a:rPr>
              <a:t> 1831г. –  </a:t>
            </a:r>
            <a:r>
              <a:rPr lang="ru-RU" sz="4400" b="1" dirty="0">
                <a:solidFill>
                  <a:srgbClr val="FFFF00"/>
                </a:solidFill>
              </a:rPr>
              <a:t>з</a:t>
            </a:r>
            <a:r>
              <a:rPr lang="ru-RU" sz="4400" b="1" dirty="0" smtClean="0">
                <a:solidFill>
                  <a:srgbClr val="FFFF00"/>
                </a:solidFill>
              </a:rPr>
              <a:t>адача </a:t>
            </a:r>
            <a:r>
              <a:rPr lang="ru-RU" sz="4400" b="1" dirty="0" err="1" smtClean="0">
                <a:solidFill>
                  <a:srgbClr val="FFFF00"/>
                </a:solidFill>
              </a:rPr>
              <a:t>вирішена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064896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ГРУПА. Дослідження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Рух магніту щодо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катушки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міліамперметр, смуговий постійний магніт, з'єднувальні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дроти? </a:t>
            </a:r>
          </a:p>
          <a:p>
            <a:pPr marL="0" indent="0">
              <a:buNone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ланцюг як показано на малюнку.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а) Спостерігаючи за показаннями міліамперметра,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всувати один з полюсів магніту в нерухому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потім на кілька секунд зупинити магніт, а потім витягти його з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Повторіть досвід з іншим полюсом смугового магніту. ? в) Повторіть попередні досліди, рухаючи магніт швидше.?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Зробіть висновки: 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Чи виникав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катушці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 під час руху магніту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під час його зупинки? Назвіть умову виникнення електричного струму.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2) Чи залежить значення сили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швидкості руху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магніту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залежить, то як?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69" l="5138" r="97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2483768" cy="175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06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229600" cy="31683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4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2. Рух </a:t>
            </a:r>
            <a:r>
              <a:rPr lang="uk-UA" sz="4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катушки</a:t>
            </a:r>
            <a:r>
              <a:rPr lang="uk-UA" sz="4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щодо магніту</a:t>
            </a:r>
            <a:br>
              <a:rPr lang="uk-UA" sz="4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роботи:</a:t>
            </a:r>
            <a:br>
              <a:rPr lang="uk-UA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а) Спостерігаючи за показаннями міліамперметра, необхідно «одягнути» на нерухомий магніт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катушку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потім на кілька секунд зупинити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катушку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потім зняти її з магніту. </a:t>
            </a:r>
          </a:p>
          <a:p>
            <a:pPr marL="0" indent="0">
              <a:buNone/>
            </a:pP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б) Повторіть попередні досліди, рухаючи магніт швидше.</a:t>
            </a:r>
            <a:b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39" y="4058411"/>
            <a:ext cx="41402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47" y="2973860"/>
            <a:ext cx="5223081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висновки: </a:t>
            </a:r>
            <a:endParaRPr lang="uk-UA" sz="26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uk-UA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Чи виникав  в </a:t>
            </a:r>
            <a:r>
              <a:rPr lang="uk-UA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катушці</a:t>
            </a:r>
            <a:r>
              <a:rPr lang="uk-UA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 під час її руху щодо магніту, під час її зупинки? Назвіть умову виникнення електричного струму.</a:t>
            </a:r>
            <a:b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Чи залежить значення сили струму від швидкості руху </a:t>
            </a:r>
            <a:r>
              <a:rPr lang="uk-UA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катушки</a:t>
            </a:r>
            <a:r>
              <a:rPr lang="uk-UA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якщо залежить, то як?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8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4435750"/>
            <a:ext cx="3096344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199" y="260647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ГРУПА. Дослідження 3. Замикання й розмикання ланцюга.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Обладнання: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джерело струму, дві котушки з сердечником, реостат, міліамперметр, ключ, з'єднувальні дроти.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роботи: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ланцюг як показано на малюнку.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2. а) Спостерігаючи за показаннями міліамперметра, замкніть ключ, потім кілька секунд почекайте, а потім розімкніть ключ. ? б) Повторіть досвід, змінивши напрямок струму в ланцюзі.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3. Зробіть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висновок:чи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виникав в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катушці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замкнутій на міліамперметр струм під час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замикання (розмикання) ланцюга і якщо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виникав, то чому?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/>
              <a:t> 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4. Переміщення бігунка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реостата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/>
              <a:t>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зібраної ланцюга замкніть ключ.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Спостерігаючи за показаннями міліамперметра, посуньте повзунок реостата вліво (вправо), змінюючи силу струму.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 виникав струм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катушці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замкнутій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міліамперметр, 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зміни сили струму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ланцюзі і якщо виникав,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89" y="3356992"/>
            <a:ext cx="4487862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58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515</Words>
  <Application>Microsoft Office PowerPoint</Application>
  <PresentationFormat>Экран (4:3)</PresentationFormat>
  <Paragraphs>128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67</cp:revision>
  <dcterms:created xsi:type="dcterms:W3CDTF">2017-10-30T23:56:13Z</dcterms:created>
  <dcterms:modified xsi:type="dcterms:W3CDTF">2017-12-19T20:06:30Z</dcterms:modified>
</cp:coreProperties>
</file>