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9" r:id="rId3"/>
    <p:sldId id="272" r:id="rId4"/>
    <p:sldId id="259" r:id="rId5"/>
    <p:sldId id="260" r:id="rId6"/>
    <p:sldId id="265" r:id="rId7"/>
    <p:sldId id="262" r:id="rId8"/>
    <p:sldId id="264" r:id="rId9"/>
    <p:sldId id="267" r:id="rId10"/>
    <p:sldId id="268" r:id="rId11"/>
    <p:sldId id="271" r:id="rId12"/>
    <p:sldId id="270" r:id="rId13"/>
    <p:sldId id="27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95E-10ED-4FF1-88F0-479F38A6379F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F971-C642-4BE3-9AAE-ADC7C9B262D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95E-10ED-4FF1-88F0-479F38A6379F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F971-C642-4BE3-9AAE-ADC7C9B262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95E-10ED-4FF1-88F0-479F38A6379F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F971-C642-4BE3-9AAE-ADC7C9B262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95E-10ED-4FF1-88F0-479F38A6379F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F971-C642-4BE3-9AAE-ADC7C9B262D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95E-10ED-4FF1-88F0-479F38A6379F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F971-C642-4BE3-9AAE-ADC7C9B262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95E-10ED-4FF1-88F0-479F38A6379F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F971-C642-4BE3-9AAE-ADC7C9B262D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95E-10ED-4FF1-88F0-479F38A6379F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F971-C642-4BE3-9AAE-ADC7C9B262D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95E-10ED-4FF1-88F0-479F38A6379F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F971-C642-4BE3-9AAE-ADC7C9B262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95E-10ED-4FF1-88F0-479F38A6379F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F971-C642-4BE3-9AAE-ADC7C9B262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95E-10ED-4FF1-88F0-479F38A6379F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F971-C642-4BE3-9AAE-ADC7C9B262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C95E-10ED-4FF1-88F0-479F38A6379F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F971-C642-4BE3-9AAE-ADC7C9B262D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E2C95E-10ED-4FF1-88F0-479F38A6379F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91F971-C642-4BE3-9AAE-ADC7C9B262D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 bwMode="auto">
          <a:xfrm>
            <a:off x="0" y="-27904"/>
            <a:ext cx="9144000" cy="6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99263"/>
            <a:ext cx="65882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Майстер-клас</a:t>
            </a:r>
            <a:endParaRPr lang="de-DE" sz="2800" b="1" dirty="0" smtClean="0">
              <a:solidFill>
                <a:srgbClr val="4E67C8">
                  <a:lumMod val="50000"/>
                </a:srgbClr>
              </a:solidFill>
              <a:latin typeface="Comic Sans MS" pitchFamily="66" charset="0"/>
            </a:endParaRPr>
          </a:p>
          <a:p>
            <a:pPr lvl="0" algn="ctr"/>
            <a:r>
              <a:rPr lang="uk-UA" sz="2800" b="1" dirty="0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з теми </a:t>
            </a:r>
            <a:r>
              <a:rPr lang="en-GB" sz="2800" b="1" dirty="0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“</a:t>
            </a:r>
            <a:r>
              <a:rPr lang="en-GB" sz="2800" b="1" dirty="0" err="1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Jahreszeiten</a:t>
            </a:r>
            <a:r>
              <a:rPr lang="en-GB" sz="2800" b="1" dirty="0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 und Wetter”</a:t>
            </a:r>
            <a:r>
              <a:rPr lang="uk-UA" sz="2800" b="1" dirty="0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 </a:t>
            </a:r>
            <a:endParaRPr lang="en-GB" sz="2800" b="1" dirty="0" smtClean="0">
              <a:solidFill>
                <a:srgbClr val="4E67C8">
                  <a:lumMod val="50000"/>
                </a:srgbClr>
              </a:solidFill>
              <a:latin typeface="Comic Sans MS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вчителя німецької мови </a:t>
            </a:r>
          </a:p>
          <a:p>
            <a:pPr lvl="0" algn="ctr"/>
            <a:r>
              <a:rPr lang="uk-UA" sz="2800" b="1" dirty="0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КЗ «</a:t>
            </a:r>
            <a:r>
              <a:rPr lang="uk-UA" sz="2800" b="1" dirty="0" err="1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Зорянська</a:t>
            </a:r>
            <a:r>
              <a:rPr lang="uk-UA" sz="2800" b="1" dirty="0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 загальноосвітня школа І-ІІІ ступенів </a:t>
            </a:r>
          </a:p>
          <a:p>
            <a:pPr lvl="0" algn="ctr"/>
            <a:r>
              <a:rPr lang="uk-UA" sz="2800" b="1" dirty="0" err="1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Нікольської</a:t>
            </a:r>
            <a:r>
              <a:rPr lang="uk-UA" sz="2800" b="1" dirty="0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 районної ради Донецької області» </a:t>
            </a:r>
          </a:p>
          <a:p>
            <a:pPr lvl="0" algn="ctr"/>
            <a:r>
              <a:rPr lang="uk-UA" sz="2800" b="1" dirty="0" err="1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Калінцової</a:t>
            </a:r>
            <a:r>
              <a:rPr lang="uk-UA" sz="2800" b="1" dirty="0" smtClean="0">
                <a:solidFill>
                  <a:srgbClr val="4E67C8">
                    <a:lumMod val="50000"/>
                  </a:srgbClr>
                </a:solidFill>
                <a:latin typeface="Comic Sans MS" pitchFamily="66" charset="0"/>
              </a:rPr>
              <a:t> В.В. </a:t>
            </a:r>
            <a:endParaRPr lang="en-GB" sz="2800" b="1" dirty="0" smtClean="0">
              <a:solidFill>
                <a:srgbClr val="4E67C8">
                  <a:lumMod val="50000"/>
                </a:srgbClr>
              </a:solidFill>
              <a:latin typeface="Comic Sans MS" pitchFamily="66" charset="0"/>
            </a:endParaRPr>
          </a:p>
          <a:p>
            <a:pPr lvl="0"/>
            <a:endParaRPr lang="en-GB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026" name="Picture 2" descr="Картинки по запросу шко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15047"/>
            <a:ext cx="7060625" cy="33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 bwMode="auto">
          <a:xfrm>
            <a:off x="0" y="-27904"/>
            <a:ext cx="9144000" cy="6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22343" y="190047"/>
            <a:ext cx="7668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omic Sans MS" pitchFamily="66" charset="0"/>
              </a:rPr>
              <a:t>Учасникам пропонується зробити малюнок до тексту-опису погоди. Кожний учасник отримує свій текст. Після виконання завдання учасникам треба знайти свою пару по зображенню на малюнку.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53" y="1988840"/>
            <a:ext cx="2195736" cy="164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78" y="1513486"/>
            <a:ext cx="2179073" cy="163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42" y="1340768"/>
            <a:ext cx="2179073" cy="163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53" y="3978764"/>
            <a:ext cx="2267744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46" y="3160556"/>
            <a:ext cx="2267744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70" y="5104779"/>
            <a:ext cx="2246452" cy="168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46" y="4985792"/>
            <a:ext cx="2267744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78" y="3284984"/>
            <a:ext cx="2267744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5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 bwMode="auto">
          <a:xfrm>
            <a:off x="0" y="-27904"/>
            <a:ext cx="9144000" cy="6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75656" y="332029"/>
            <a:ext cx="6984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Comic Sans MS" pitchFamily="66" charset="0"/>
              </a:rPr>
              <a:t>    На екрані мультимедійної дошки малюнок (у даному випадку малюнок з зображенням ос</a:t>
            </a:r>
            <a:r>
              <a:rPr lang="uk-UA" sz="2000" dirty="0">
                <a:latin typeface="Comic Sans MS" pitchFamily="66" charset="0"/>
              </a:rPr>
              <a:t>е</a:t>
            </a:r>
            <a:r>
              <a:rPr lang="uk-UA" sz="2000" dirty="0" smtClean="0">
                <a:latin typeface="Comic Sans MS" pitchFamily="66" charset="0"/>
              </a:rPr>
              <a:t>ні), схований під картками зі словами. </a:t>
            </a:r>
          </a:p>
          <a:p>
            <a:pPr algn="just"/>
            <a:r>
              <a:rPr lang="uk-UA" sz="2000" dirty="0" smtClean="0">
                <a:latin typeface="Comic Sans MS" pitchFamily="66" charset="0"/>
              </a:rPr>
              <a:t>    Учасникам пропонується перекласти слова та відкрити картки (на перекладне слово натискають </a:t>
            </a:r>
            <a:r>
              <a:rPr lang="uk-UA" sz="2000" dirty="0" err="1" smtClean="0">
                <a:latin typeface="Comic Sans MS" pitchFamily="66" charset="0"/>
              </a:rPr>
              <a:t>стілусом</a:t>
            </a:r>
            <a:r>
              <a:rPr lang="uk-UA" sz="2000" dirty="0" smtClean="0">
                <a:latin typeface="Comic Sans MS" pitchFamily="66" charset="0"/>
              </a:rPr>
              <a:t> або використовують курсор мишки). </a:t>
            </a:r>
          </a:p>
          <a:p>
            <a:pPr algn="just"/>
            <a:r>
              <a:rPr lang="uk-UA" sz="2000" dirty="0" smtClean="0">
                <a:latin typeface="Comic Sans MS" pitchFamily="66" charset="0"/>
              </a:rPr>
              <a:t>    Під час виконання роботи можливі питання: </a:t>
            </a:r>
            <a:r>
              <a:rPr lang="de-DE" sz="2000" dirty="0">
                <a:latin typeface="Comic Sans MS" pitchFamily="66" charset="0"/>
              </a:rPr>
              <a:t>Was denkst du ist hier versteckt? Oder vielleicht, wer ist auf diesem Bild? Was macht</a:t>
            </a:r>
            <a:r>
              <a:rPr lang="de-DE" sz="2000" dirty="0" smtClean="0">
                <a:latin typeface="Comic Sans MS" pitchFamily="66" charset="0"/>
              </a:rPr>
              <a:t>?</a:t>
            </a:r>
            <a:r>
              <a:rPr lang="uk-UA" sz="2000" dirty="0" smtClean="0">
                <a:latin typeface="Comic Sans MS" pitchFamily="66" charset="0"/>
              </a:rPr>
              <a:t> </a:t>
            </a:r>
            <a:r>
              <a:rPr lang="uk-UA" sz="2000" dirty="0">
                <a:latin typeface="Comic Sans MS" pitchFamily="66" charset="0"/>
              </a:rPr>
              <a:t>і</a:t>
            </a:r>
            <a:r>
              <a:rPr lang="uk-UA" sz="2000" dirty="0" smtClean="0">
                <a:latin typeface="Comic Sans MS" pitchFamily="66" charset="0"/>
              </a:rPr>
              <a:t> т.д.</a:t>
            </a:r>
          </a:p>
          <a:p>
            <a:pPr algn="just"/>
            <a:r>
              <a:rPr lang="uk-UA" sz="2000" dirty="0" smtClean="0">
                <a:latin typeface="Comic Sans MS" pitchFamily="66" charset="0"/>
              </a:rPr>
              <a:t>     Після відкриття малюнку учасники висловлюють своє відношення до цієї пори року, подобається чи не подобається, та чому. Розповідають про свою улюблену пору року.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35134"/>
            <a:ext cx="2592288" cy="1944216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35134"/>
            <a:ext cx="2592288" cy="1944216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 bwMode="auto">
          <a:xfrm>
            <a:off x="0" y="-27904"/>
            <a:ext cx="9144000" cy="6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5176"/>
            <a:ext cx="4032449" cy="302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2738"/>
            <a:ext cx="3959084" cy="296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8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 bwMode="auto">
          <a:xfrm>
            <a:off x="0" y="-27904"/>
            <a:ext cx="9144000" cy="6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543855" y="465138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    </a:t>
            </a:r>
            <a:r>
              <a:rPr lang="uk-UA" sz="2000" dirty="0" smtClean="0">
                <a:latin typeface="Comic Sans MS" pitchFamily="66" charset="0"/>
              </a:rPr>
              <a:t>Учасникам пропонується прослухати з закритими очами фрагменти звуків природи (шум моря, спів птахів у лісі</a:t>
            </a:r>
            <a:r>
              <a:rPr lang="uk-UA" sz="2000" dirty="0">
                <a:latin typeface="Comic Sans MS" pitchFamily="66" charset="0"/>
              </a:rPr>
              <a:t>, хуртовина, </a:t>
            </a:r>
            <a:r>
              <a:rPr lang="uk-UA" sz="2000" dirty="0" smtClean="0">
                <a:latin typeface="Comic Sans MS" pitchFamily="66" charset="0"/>
              </a:rPr>
              <a:t>дощ), уявити та розповісти, де вони знаходились, яка це пора року на їхню думку та чим вони люблять займатись у таку погоду.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82179"/>
            <a:ext cx="3254587" cy="244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55" y="2420888"/>
            <a:ext cx="3770128" cy="2827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6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 bwMode="auto">
          <a:xfrm>
            <a:off x="15117" y="-28085"/>
            <a:ext cx="9144000" cy="6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619672" y="367369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Comic Sans MS" pitchFamily="66" charset="0"/>
              </a:rPr>
              <a:t>   На завершення учасники висловлюють свою думку, чи виправдалися їх очікування, що нового дізналися, що можливо із побаченого будуть застосовувати на своїх уроках. 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4562" y="1749684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Бажаю всім успіхів та творчого натхнення!</a:t>
            </a:r>
            <a:endParaRPr lang="en-GB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/>
          <a:stretch/>
        </p:blipFill>
        <p:spPr>
          <a:xfrm rot="5400000">
            <a:off x="5643579" y="3639431"/>
            <a:ext cx="3158049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19" y="3632116"/>
            <a:ext cx="3631400" cy="272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6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 bwMode="auto">
          <a:xfrm>
            <a:off x="0" y="-27904"/>
            <a:ext cx="9144000" cy="6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266528" y="980728"/>
            <a:ext cx="73448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Тема: </a:t>
            </a:r>
            <a:r>
              <a:rPr lang="de-DE" sz="2400" b="1" dirty="0" smtClean="0">
                <a:solidFill>
                  <a:srgbClr val="C00000"/>
                </a:solidFill>
                <a:latin typeface="Comic Sans MS" pitchFamily="66" charset="0"/>
              </a:rPr>
              <a:t>Jahreszeiten </a:t>
            </a: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und Wetter</a:t>
            </a:r>
            <a:endParaRPr lang="uk-UA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Цілі: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uk-UA" sz="800" b="1" i="1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практична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uk-UA" sz="20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000" dirty="0" smtClean="0">
                <a:latin typeface="Comic Sans MS" pitchFamily="66" charset="0"/>
              </a:rPr>
              <a:t>опрацювати лексичний матеріал теми </a:t>
            </a:r>
            <a:r>
              <a:rPr lang="uk-UA" sz="2000" dirty="0">
                <a:latin typeface="Comic Sans MS" pitchFamily="66" charset="0"/>
              </a:rPr>
              <a:t>та навчити використовувати його в усному мовленні;</a:t>
            </a:r>
            <a:endParaRPr lang="ru-RU" sz="2000" dirty="0"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000" dirty="0">
                <a:latin typeface="Comic Sans MS" pitchFamily="66" charset="0"/>
              </a:rPr>
              <a:t>тренувати учнів у </a:t>
            </a:r>
            <a:r>
              <a:rPr lang="uk-UA" sz="2000" dirty="0" smtClean="0">
                <a:latin typeface="Comic Sans MS" pitchFamily="66" charset="0"/>
              </a:rPr>
              <a:t>читанні, усному </a:t>
            </a:r>
            <a:r>
              <a:rPr lang="uk-UA" sz="2000" dirty="0">
                <a:latin typeface="Comic Sans MS" pitchFamily="66" charset="0"/>
              </a:rPr>
              <a:t>та писемному мовленні</a:t>
            </a:r>
            <a:r>
              <a:rPr lang="uk-UA" sz="2000" dirty="0" smtClean="0">
                <a:latin typeface="Comic Sans MS" pitchFamily="66" charset="0"/>
              </a:rPr>
              <a:t>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000" dirty="0" smtClean="0">
                <a:latin typeface="Comic Sans MS" pitchFamily="66" charset="0"/>
              </a:rPr>
              <a:t>вчити знаходити потрібну інформацію;</a:t>
            </a:r>
            <a:endParaRPr lang="ru-RU" sz="2000" dirty="0">
              <a:latin typeface="Comic Sans MS" pitchFamily="66" charset="0"/>
            </a:endParaRPr>
          </a:p>
          <a:p>
            <a:endParaRPr lang="uk-UA" sz="800" b="1" i="1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розвиваюча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000" dirty="0">
                <a:latin typeface="Comic Sans MS" pitchFamily="66" charset="0"/>
              </a:rPr>
              <a:t>розвивати пізнавальний інтерес, спостережливість;</a:t>
            </a:r>
            <a:endParaRPr lang="ru-RU" sz="2000" dirty="0"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000" dirty="0">
                <a:latin typeface="Comic Sans MS" pitchFamily="66" charset="0"/>
              </a:rPr>
              <a:t>розвивати пам’ять, логічне мислення </a:t>
            </a:r>
            <a:r>
              <a:rPr lang="uk-UA" sz="2000" dirty="0" smtClean="0">
                <a:latin typeface="Comic Sans MS" pitchFamily="66" charset="0"/>
              </a:rPr>
              <a:t>учнів, уяву;</a:t>
            </a:r>
            <a:endParaRPr lang="ru-RU" sz="2000" dirty="0"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000" dirty="0" smtClean="0">
                <a:latin typeface="Comic Sans MS" pitchFamily="66" charset="0"/>
              </a:rPr>
              <a:t>розвивати </a:t>
            </a:r>
            <a:r>
              <a:rPr lang="uk-UA" sz="2000" dirty="0">
                <a:latin typeface="Comic Sans MS" pitchFamily="66" charset="0"/>
              </a:rPr>
              <a:t>інтелектуальні та мовленнєві здібності</a:t>
            </a:r>
            <a:r>
              <a:rPr lang="uk-UA" sz="2000" dirty="0" smtClean="0">
                <a:latin typeface="Comic Sans MS" pitchFamily="66" charset="0"/>
              </a:rPr>
              <a:t>;</a:t>
            </a:r>
            <a:endParaRPr lang="ru-RU" sz="2000" dirty="0">
              <a:latin typeface="Comic Sans MS" pitchFamily="66" charset="0"/>
            </a:endParaRPr>
          </a:p>
          <a:p>
            <a:endParaRPr lang="uk-UA" sz="800" b="1" i="1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виховна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000" dirty="0">
                <a:latin typeface="Comic Sans MS" pitchFamily="66" charset="0"/>
              </a:rPr>
              <a:t>виховувати </a:t>
            </a:r>
            <a:r>
              <a:rPr lang="uk-UA" sz="2000" dirty="0" smtClean="0">
                <a:latin typeface="Comic Sans MS" pitchFamily="66" charset="0"/>
              </a:rPr>
              <a:t>інтерес до вивчення німецької мови.</a:t>
            </a:r>
            <a:endParaRPr lang="ru-RU" sz="2000" dirty="0">
              <a:latin typeface="Comic Sans MS" pitchFamily="66" charset="0"/>
            </a:endParaRPr>
          </a:p>
          <a:p>
            <a:endParaRPr lang="uk-UA" sz="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Обладнання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: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uk-UA" sz="2000" dirty="0" smtClean="0">
                <a:latin typeface="Comic Sans MS" pitchFamily="66" charset="0"/>
              </a:rPr>
              <a:t>мультимедійна </a:t>
            </a:r>
            <a:r>
              <a:rPr lang="uk-UA" sz="2000" dirty="0">
                <a:latin typeface="Comic Sans MS" pitchFamily="66" charset="0"/>
              </a:rPr>
              <a:t>дошка, комп’ютер, презентація, </a:t>
            </a:r>
            <a:r>
              <a:rPr lang="uk-UA" sz="2000" dirty="0" err="1">
                <a:latin typeface="Comic Sans MS" pitchFamily="66" charset="0"/>
              </a:rPr>
              <a:t>роздатковий</a:t>
            </a:r>
            <a:r>
              <a:rPr lang="uk-UA" sz="2000" dirty="0">
                <a:latin typeface="Comic Sans MS" pitchFamily="66" charset="0"/>
              </a:rPr>
              <a:t> матеріал</a:t>
            </a:r>
            <a:r>
              <a:rPr lang="uk-UA" sz="2000" dirty="0" smtClean="0">
                <a:latin typeface="Comic Sans MS" pitchFamily="66" charset="0"/>
              </a:rPr>
              <a:t>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160337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„Das </a:t>
            </a:r>
            <a:r>
              <a:rPr lang="de-DE" sz="20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Wetter ist ein </a:t>
            </a:r>
            <a:r>
              <a:rPr lang="de-DE" sz="2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ewiges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de-DE" sz="2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Gesprächsthema.“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                        </a:t>
            </a:r>
            <a:r>
              <a:rPr lang="de-DE" sz="2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Gustave </a:t>
            </a:r>
            <a:r>
              <a:rPr lang="de-DE" sz="20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Flaubert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 bwMode="auto">
          <a:xfrm>
            <a:off x="0" y="-27904"/>
            <a:ext cx="9144000" cy="6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571622" y="33834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Comic Sans MS" pitchFamily="66" charset="0"/>
              </a:rPr>
              <a:t>На початку майстер-класу учасники пишуть на листочках свої очікування від майстер-класу та кріплять на дерево.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66783"/>
            <a:ext cx="3012290" cy="2259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40" y="1196752"/>
            <a:ext cx="2957726" cy="221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3019" y="4006081"/>
            <a:ext cx="2857059" cy="214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82" y="4149080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6"/>
          <a:stretch/>
        </p:blipFill>
        <p:spPr bwMode="auto">
          <a:xfrm>
            <a:off x="7621" y="0"/>
            <a:ext cx="9136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Ф</a:t>
            </a:r>
            <a:r>
              <a:rPr lang="uk-UA" sz="2400" b="1" dirty="0">
                <a:solidFill>
                  <a:srgbClr val="C00000"/>
                </a:solidFill>
              </a:rPr>
              <a:t>о</a:t>
            </a:r>
            <a:r>
              <a:rPr lang="ru-RU" sz="2400" b="1" dirty="0" err="1">
                <a:solidFill>
                  <a:srgbClr val="C00000"/>
                </a:solidFill>
              </a:rPr>
              <a:t>рмування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мотивації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endParaRPr lang="ru-RU" sz="2400" dirty="0"/>
          </a:p>
          <a:p>
            <a:pPr algn="just"/>
            <a:r>
              <a:rPr lang="ru-RU" sz="2000" dirty="0" smtClean="0"/>
              <a:t>      </a:t>
            </a:r>
            <a:r>
              <a:rPr lang="uk-UA" sz="2000" dirty="0" smtClean="0"/>
              <a:t>Учасникам пропонується розглянути декілька малюнків, здогадатись, що їх  об’єднує та визначити тему заняття.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26822"/>
            <a:ext cx="3755909" cy="281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3770984" cy="282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0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/>
            <a:r>
              <a:rPr lang="uk-UA" sz="2800" b="1" dirty="0" smtClean="0">
                <a:solidFill>
                  <a:srgbClr val="C00000"/>
                </a:solidFill>
                <a:cs typeface="Arial" charset="0"/>
              </a:rPr>
              <a:t>  </a:t>
            </a:r>
            <a:r>
              <a:rPr lang="uk-UA" sz="28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cs typeface="Arial" charset="0"/>
              </a:rPr>
              <a:t>            </a:t>
            </a:r>
            <a:r>
              <a:rPr lang="de-DE" sz="2800" b="1" dirty="0" smtClean="0">
                <a:solidFill>
                  <a:srgbClr val="C00000"/>
                </a:solidFill>
                <a:cs typeface="Arial" charset="0"/>
              </a:rPr>
              <a:t>  </a:t>
            </a:r>
            <a:r>
              <a:rPr lang="uk-UA" sz="2800" b="1" dirty="0" smtClean="0">
                <a:solidFill>
                  <a:srgbClr val="C00000"/>
                </a:solidFill>
                <a:cs typeface="Arial" charset="0"/>
              </a:rPr>
              <a:t>Вивчення </a:t>
            </a:r>
            <a:r>
              <a:rPr lang="uk-UA" sz="2800" b="1" dirty="0">
                <a:solidFill>
                  <a:srgbClr val="C00000"/>
                </a:solidFill>
                <a:cs typeface="Arial" charset="0"/>
              </a:rPr>
              <a:t>основних </a:t>
            </a:r>
            <a:r>
              <a:rPr lang="uk-UA" sz="2800" b="1" dirty="0" smtClean="0">
                <a:solidFill>
                  <a:srgbClr val="C00000"/>
                </a:solidFill>
                <a:cs typeface="Arial" charset="0"/>
              </a:rPr>
              <a:t>понять</a:t>
            </a:r>
            <a:endParaRPr lang="uk-UA" sz="2800" i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196752"/>
            <a:ext cx="70472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        </a:t>
            </a:r>
            <a:r>
              <a:rPr lang="uk-UA" sz="2000" dirty="0" smtClean="0"/>
              <a:t>Учасники </a:t>
            </a:r>
            <a:r>
              <a:rPr lang="uk-UA" sz="2000" dirty="0"/>
              <a:t>об’єднуються в декілька </a:t>
            </a:r>
            <a:r>
              <a:rPr lang="uk-UA" sz="2000" dirty="0" smtClean="0"/>
              <a:t>груп </a:t>
            </a:r>
            <a:r>
              <a:rPr lang="uk-UA" sz="2000" dirty="0"/>
              <a:t>по п’ять-шість осіб. </a:t>
            </a:r>
            <a:r>
              <a:rPr lang="uk-UA" sz="2000" dirty="0" smtClean="0"/>
              <a:t>На дошці демонструється слайд, </a:t>
            </a:r>
            <a:r>
              <a:rPr lang="uk-UA" sz="2000" dirty="0"/>
              <a:t>на якому різними кольорами великим і </a:t>
            </a:r>
            <a:r>
              <a:rPr lang="uk-UA" sz="2000" dirty="0" smtClean="0"/>
              <a:t>дрібним </a:t>
            </a:r>
            <a:r>
              <a:rPr lang="ru-RU" sz="2000" dirty="0" smtClean="0"/>
              <a:t>(</a:t>
            </a:r>
            <a:r>
              <a:rPr lang="uk-UA" sz="2000" dirty="0" smtClean="0"/>
              <a:t>помітним здалеку</a:t>
            </a:r>
            <a:r>
              <a:rPr lang="ru-RU" sz="2000" dirty="0" smtClean="0"/>
              <a:t>)</a:t>
            </a:r>
            <a:r>
              <a:rPr lang="uk-UA" sz="2000" dirty="0" smtClean="0"/>
              <a:t> шрифтом </a:t>
            </a:r>
            <a:r>
              <a:rPr lang="uk-UA" sz="2000" dirty="0"/>
              <a:t>«уздовж і поперек» написано 15-20 </a:t>
            </a:r>
            <a:r>
              <a:rPr lang="uk-UA" sz="2000" dirty="0" smtClean="0"/>
              <a:t>слів. Після </a:t>
            </a:r>
            <a:r>
              <a:rPr lang="uk-UA" sz="2000" dirty="0"/>
              <a:t>закінчення наперед обумовленого часу (</a:t>
            </a:r>
            <a:r>
              <a:rPr lang="uk-UA" sz="2000" dirty="0" smtClean="0"/>
              <a:t>40с </a:t>
            </a:r>
            <a:r>
              <a:rPr lang="uk-UA" sz="2000" dirty="0"/>
              <a:t>або </a:t>
            </a:r>
            <a:r>
              <a:rPr lang="uk-UA" sz="2000" dirty="0" smtClean="0"/>
              <a:t>1хв.) слайд зникає, </a:t>
            </a:r>
            <a:r>
              <a:rPr lang="uk-UA" sz="2000" dirty="0"/>
              <a:t>а команди записують усі слова, що запам’яталися.</a:t>
            </a:r>
            <a:endParaRPr lang="ru-RU" sz="2000" dirty="0"/>
          </a:p>
          <a:p>
            <a:pPr algn="just"/>
            <a:r>
              <a:rPr lang="uk-UA" sz="2000" dirty="0" smtClean="0"/>
              <a:t>         Потім </a:t>
            </a:r>
            <a:r>
              <a:rPr lang="uk-UA" sz="2000" dirty="0"/>
              <a:t>команди обмінюються своїми записами для перевірки. </a:t>
            </a:r>
            <a:r>
              <a:rPr lang="uk-UA" sz="2000" dirty="0" smtClean="0"/>
              <a:t>Перевіряючі </a:t>
            </a:r>
            <a:r>
              <a:rPr lang="uk-UA" sz="2000" dirty="0"/>
              <a:t>виправляють помилки, описки і вписують «не </a:t>
            </a:r>
            <a:r>
              <a:rPr lang="uk-UA" sz="2000" dirty="0" smtClean="0"/>
              <a:t>побачені» </a:t>
            </a:r>
            <a:r>
              <a:rPr lang="uk-UA" sz="2000" dirty="0"/>
              <a:t>іншою командою </a:t>
            </a:r>
            <a:r>
              <a:rPr lang="uk-UA" sz="2000" dirty="0" smtClean="0"/>
              <a:t>слова.</a:t>
            </a:r>
            <a:r>
              <a:rPr lang="ru-RU" sz="2000" dirty="0" smtClean="0"/>
              <a:t> </a:t>
            </a:r>
            <a:r>
              <a:rPr lang="uk-UA" sz="2000" dirty="0" smtClean="0"/>
              <a:t>Аркуші </a:t>
            </a:r>
            <a:r>
              <a:rPr lang="uk-UA" sz="2000" dirty="0"/>
              <a:t>повертаються колишній команді </a:t>
            </a:r>
            <a:r>
              <a:rPr lang="ru-RU" sz="2000" dirty="0"/>
              <a:t>-</a:t>
            </a:r>
            <a:r>
              <a:rPr lang="uk-UA" sz="2000" dirty="0"/>
              <a:t> тепер уже для перевірки перевіряючих. </a:t>
            </a:r>
            <a:r>
              <a:rPr lang="uk-UA" sz="2000" dirty="0" smtClean="0"/>
              <a:t>Знову демонструється слайд для </a:t>
            </a:r>
            <a:r>
              <a:rPr lang="uk-UA" sz="2000" dirty="0"/>
              <a:t>звіряння та з’ясування можливих непорозумінь. Після цього визначають переможця. Виграють ті команди, у записах яких виявилося менше всього помилок і пропущених слів.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73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 bwMode="auto">
          <a:xfrm>
            <a:off x="0" y="-27904"/>
            <a:ext cx="9144000" cy="6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79" y="492859"/>
            <a:ext cx="3240968" cy="243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85" y="3312927"/>
            <a:ext cx="326436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94" y="239164"/>
            <a:ext cx="2724388" cy="2043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94" y="2599094"/>
            <a:ext cx="3203848" cy="24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05977"/>
            <a:ext cx="2075723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5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 bwMode="auto">
          <a:xfrm>
            <a:off x="0" y="-27904"/>
            <a:ext cx="9144000" cy="6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327933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Comic Sans MS" pitchFamily="66" charset="0"/>
              </a:rPr>
              <a:t>Учасникам пропонується прослухати звуки погоди та визначити які речення їм відповідають (три речення зайвих).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3384376" cy="253828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323861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0" y="4365104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 bwMode="auto">
          <a:xfrm>
            <a:off x="0" y="-27904"/>
            <a:ext cx="9144000" cy="6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308644"/>
            <a:ext cx="70567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Comic Sans MS" pitchFamily="66" charset="0"/>
              </a:rPr>
              <a:t>   </a:t>
            </a:r>
            <a:r>
              <a:rPr lang="uk-UA" sz="2000" dirty="0" smtClean="0">
                <a:latin typeface="Comic Sans MS" pitchFamily="66" charset="0"/>
              </a:rPr>
              <a:t>Ми завжди цікавимось яка буде погода на наступний день. Прогноз погоди не завжди співпадає з реальною погодою. </a:t>
            </a:r>
          </a:p>
          <a:p>
            <a:pPr algn="just"/>
            <a:r>
              <a:rPr lang="uk-UA" sz="2000" dirty="0" smtClean="0">
                <a:latin typeface="Comic Sans MS" pitchFamily="66" charset="0"/>
              </a:rPr>
              <a:t>   Учасники проведуть дослідження, чи так це насправді. Всі учасники поділяються на три групи.</a:t>
            </a:r>
          </a:p>
          <a:p>
            <a:pPr algn="just"/>
            <a:r>
              <a:rPr lang="uk-UA" sz="2000" dirty="0" smtClean="0">
                <a:latin typeface="Comic Sans MS" pitchFamily="66" charset="0"/>
              </a:rPr>
              <a:t>   Першій групі пропонується знайти інформацію про погоду на цей день в газеті, заповнити табличку та розповісти.</a:t>
            </a:r>
          </a:p>
          <a:p>
            <a:pPr algn="just"/>
            <a:r>
              <a:rPr lang="uk-UA" sz="2000" dirty="0" smtClean="0">
                <a:latin typeface="Comic Sans MS" pitchFamily="66" charset="0"/>
              </a:rPr>
              <a:t>   Другій групі знайти прогноз погоди на цей день в Інтернеті, заповнити табличку та розповісти.</a:t>
            </a:r>
          </a:p>
          <a:p>
            <a:pPr algn="just"/>
            <a:r>
              <a:rPr lang="uk-UA" sz="2000" dirty="0" smtClean="0">
                <a:latin typeface="Comic Sans MS" pitchFamily="66" charset="0"/>
              </a:rPr>
              <a:t>   Третя група заповнює табличку інформацією про реальну погоду у цей день та порівнює з прогнозами двох інших груп.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t="13684" r="3685" b="57895"/>
          <a:stretch/>
        </p:blipFill>
        <p:spPr>
          <a:xfrm>
            <a:off x="1547664" y="4895140"/>
            <a:ext cx="7129890" cy="16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ртинки по запросу фон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4"/>
          <a:stretch/>
        </p:blipFill>
        <p:spPr bwMode="auto">
          <a:xfrm>
            <a:off x="0" y="-27904"/>
            <a:ext cx="9144000" cy="6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764704"/>
            <a:ext cx="3347864" cy="251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59" y="190876"/>
            <a:ext cx="3491880" cy="261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3631071"/>
            <a:ext cx="3347864" cy="251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59" y="3068960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4" y="5320709"/>
            <a:ext cx="1956195" cy="1467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2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1129</TotalTime>
  <Words>561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ASRock</dc:creator>
  <cp:lastModifiedBy>XP GAME 2009</cp:lastModifiedBy>
  <cp:revision>53</cp:revision>
  <dcterms:created xsi:type="dcterms:W3CDTF">2017-12-13T05:20:07Z</dcterms:created>
  <dcterms:modified xsi:type="dcterms:W3CDTF">2017-12-20T09:19:29Z</dcterms:modified>
</cp:coreProperties>
</file>