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5" r:id="rId9"/>
    <p:sldId id="262" r:id="rId10"/>
    <p:sldId id="263" r:id="rId11"/>
    <p:sldId id="264" r:id="rId12"/>
    <p:sldId id="266" r:id="rId13"/>
    <p:sldId id="268" r:id="rId14"/>
    <p:sldId id="272" r:id="rId15"/>
    <p:sldId id="273" r:id="rId16"/>
    <p:sldId id="269" r:id="rId17"/>
    <p:sldId id="274" r:id="rId18"/>
    <p:sldId id="275" r:id="rId19"/>
    <p:sldId id="277" r:id="rId20"/>
    <p:sldId id="270" r:id="rId21"/>
    <p:sldId id="271" r:id="rId22"/>
    <p:sldId id="267" r:id="rId23"/>
    <p:sldId id="2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F5ADC-2517-400B-823B-9F5DF1E417B6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1B82-8B6F-4B88-9325-C00C9207F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8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F5ADC-2517-400B-823B-9F5DF1E417B6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1B82-8B6F-4B88-9325-C00C9207F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65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F5ADC-2517-400B-823B-9F5DF1E417B6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1B82-8B6F-4B88-9325-C00C9207F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16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F5ADC-2517-400B-823B-9F5DF1E417B6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1B82-8B6F-4B88-9325-C00C9207F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707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F5ADC-2517-400B-823B-9F5DF1E417B6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1B82-8B6F-4B88-9325-C00C9207F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843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F5ADC-2517-400B-823B-9F5DF1E417B6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1B82-8B6F-4B88-9325-C00C9207F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3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F5ADC-2517-400B-823B-9F5DF1E417B6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1B82-8B6F-4B88-9325-C00C9207F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25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F5ADC-2517-400B-823B-9F5DF1E417B6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1B82-8B6F-4B88-9325-C00C9207F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726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F5ADC-2517-400B-823B-9F5DF1E417B6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1B82-8B6F-4B88-9325-C00C9207F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90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F5ADC-2517-400B-823B-9F5DF1E417B6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1B82-8B6F-4B88-9325-C00C9207F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21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F5ADC-2517-400B-823B-9F5DF1E417B6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1B82-8B6F-4B88-9325-C00C9207F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26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F5ADC-2517-400B-823B-9F5DF1E417B6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C1B82-8B6F-4B88-9325-C00C9207F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30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-118872"/>
            <a:ext cx="12189823" cy="6859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7976" y="509973"/>
            <a:ext cx="11698224" cy="280076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Архімедова сила і людина на воді</a:t>
            </a:r>
            <a:endParaRPr lang="ru-RU" sz="8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5" t="8000" b="32933"/>
          <a:stretch/>
        </p:blipFill>
        <p:spPr>
          <a:xfrm>
            <a:off x="192024" y="45720"/>
            <a:ext cx="3959512" cy="40507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61" b="17600"/>
          <a:stretch/>
        </p:blipFill>
        <p:spPr>
          <a:xfrm>
            <a:off x="8387937" y="-2350008"/>
            <a:ext cx="3773583" cy="56509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02784" y="5558207"/>
            <a:ext cx="904341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4400" b="1" i="1" dirty="0" smtClean="0">
                <a:solidFill>
                  <a:srgbClr val="002060"/>
                </a:solidFill>
              </a:rPr>
              <a:t>КЗ «Кальчицька ЗОШ І-ІІІ ступенів»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3" r="9533"/>
          <a:stretch/>
        </p:blipFill>
        <p:spPr>
          <a:xfrm>
            <a:off x="7125295" y="4187952"/>
            <a:ext cx="4853345" cy="25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0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7760"/>
            <a:ext cx="466366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Ми бачимо лише 1/10 частину усього айсберга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70008" y="3434080"/>
            <a:ext cx="397264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9/10 – скриті водою. 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3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99"/>
            <a:ext cx="12192000" cy="681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9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77"/>
            <a:ext cx="12192000" cy="68747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1960" y="1887063"/>
            <a:ext cx="77541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 </a:t>
            </a:r>
            <a:endParaRPr lang="ru-RU" sz="2800" dirty="0"/>
          </a:p>
          <a:p>
            <a:pPr lvl="0"/>
            <a:r>
              <a:rPr lang="uk-UA" sz="2800" b="1" u="sng" dirty="0" smtClean="0">
                <a:solidFill>
                  <a:srgbClr val="002060"/>
                </a:solidFill>
              </a:rPr>
              <a:t>Густини </a:t>
            </a:r>
            <a:r>
              <a:rPr lang="uk-UA" sz="2800" b="1" u="sng" dirty="0">
                <a:solidFill>
                  <a:srgbClr val="002060"/>
                </a:solidFill>
              </a:rPr>
              <a:t>рідини </a:t>
            </a:r>
            <a:r>
              <a:rPr lang="uk-UA" sz="2800" dirty="0"/>
              <a:t>– чим більша густина рідини, тим більша виштовхувальна сила, а тим самим і сила Архімеда</a:t>
            </a:r>
            <a:r>
              <a:rPr lang="uk-UA" sz="2800" dirty="0" smtClean="0"/>
              <a:t>.</a:t>
            </a:r>
          </a:p>
          <a:p>
            <a:pPr lvl="0"/>
            <a:endParaRPr lang="ru-RU" sz="2800" dirty="0"/>
          </a:p>
          <a:p>
            <a:pPr lvl="0"/>
            <a:r>
              <a:rPr lang="uk-UA" sz="2800" b="1" u="sng" dirty="0">
                <a:solidFill>
                  <a:srgbClr val="002060"/>
                </a:solidFill>
              </a:rPr>
              <a:t>Густини самого тіла </a:t>
            </a:r>
            <a:r>
              <a:rPr lang="uk-UA" sz="2800" dirty="0"/>
              <a:t>– чим більша густина речовини тіла, тим </a:t>
            </a:r>
            <a:r>
              <a:rPr lang="uk-UA" sz="2800" dirty="0" smtClean="0"/>
              <a:t>більша глибина занурення</a:t>
            </a:r>
            <a:r>
              <a:rPr lang="uk-UA" sz="2800" dirty="0" smtClean="0"/>
              <a:t>.</a:t>
            </a:r>
            <a:endParaRPr lang="uk-UA" sz="2800" dirty="0" smtClean="0"/>
          </a:p>
          <a:p>
            <a:pPr lvl="0"/>
            <a:endParaRPr lang="ru-RU" sz="2800" dirty="0"/>
          </a:p>
          <a:p>
            <a:pPr lvl="0"/>
            <a:r>
              <a:rPr lang="uk-UA" sz="2800" b="1" u="sng" dirty="0">
                <a:solidFill>
                  <a:srgbClr val="002060"/>
                </a:solidFill>
              </a:rPr>
              <a:t>Об’єму тіла </a:t>
            </a:r>
            <a:r>
              <a:rPr lang="uk-UA" sz="2800" dirty="0"/>
              <a:t>– чим більше об’єм </a:t>
            </a:r>
            <a:r>
              <a:rPr lang="uk-UA" sz="2800" dirty="0" smtClean="0"/>
              <a:t>тіла зануреного у рідину, </a:t>
            </a:r>
            <a:r>
              <a:rPr lang="uk-UA" sz="2800" dirty="0"/>
              <a:t>тим більша виштовхувальна сила.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3192" y="132737"/>
            <a:ext cx="114574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Глибина занурення тіла у рідину залежить від: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19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466">
            <a:off x="566310" y="-39545"/>
            <a:ext cx="11337802" cy="7631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950" y="1620953"/>
            <a:ext cx="2553412" cy="31935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7" t="162" r="21818" b="2384"/>
          <a:stretch/>
        </p:blipFill>
        <p:spPr>
          <a:xfrm>
            <a:off x="2359152" y="1752786"/>
            <a:ext cx="3136392" cy="3095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9404" y="552457"/>
            <a:ext cx="3675888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«Спочатку збирати факти і тільки після цього пов'язувати їх думкою»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4140" y="546788"/>
            <a:ext cx="3886200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«Один дослід я ставлю вище за тисячу думок, народжених лише уявою»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6272" y="4599433"/>
            <a:ext cx="3502152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Арістотель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(384-322 р. до н. е.)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3038" y="4599433"/>
            <a:ext cx="3431235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М.В. Ломоносов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 (1711-1765)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9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9"/>
            <a:ext cx="12192000" cy="68604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97092" y="92332"/>
            <a:ext cx="4197816" cy="646331"/>
          </a:xfrm>
          <a:prstGeom prst="rect">
            <a:avLst/>
          </a:prstGeom>
          <a:solidFill>
            <a:srgbClr val="00206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 мікродослідження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955" y="738663"/>
            <a:ext cx="1198209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b="1" i="1" u="sng" dirty="0" smtClean="0">
                <a:solidFill>
                  <a:srgbClr val="002060"/>
                </a:solidFill>
              </a:rPr>
              <a:t>Мета </a:t>
            </a:r>
            <a:r>
              <a:rPr lang="uk-UA" sz="2000" b="1" i="1" dirty="0">
                <a:solidFill>
                  <a:srgbClr val="002060"/>
                </a:solidFill>
              </a:rPr>
              <a:t>:</a:t>
            </a:r>
            <a:r>
              <a:rPr lang="uk-UA" sz="2000" dirty="0">
                <a:solidFill>
                  <a:srgbClr val="002060"/>
                </a:solidFill>
              </a:rPr>
              <a:t> перевірити, чи правильно, що глибина занурення тіла у рідину залежить від густини речовини тіла.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uk-UA" sz="2000" b="1" i="1" u="sng" dirty="0">
                <a:solidFill>
                  <a:srgbClr val="002060"/>
                </a:solidFill>
              </a:rPr>
              <a:t>Обладнання:</a:t>
            </a:r>
            <a:r>
              <a:rPr lang="uk-UA" sz="2000" u="sng" dirty="0">
                <a:solidFill>
                  <a:srgbClr val="002060"/>
                </a:solidFill>
              </a:rPr>
              <a:t> </a:t>
            </a:r>
            <a:r>
              <a:rPr lang="uk-UA" sz="2000" dirty="0">
                <a:solidFill>
                  <a:srgbClr val="002060"/>
                </a:solidFill>
              </a:rPr>
              <a:t>посудина з водою та набір предметів: сталевий цвях, сосновий сірник, парафінова свічка.</a:t>
            </a:r>
            <a:endParaRPr lang="ru-RU" sz="2000" dirty="0">
              <a:solidFill>
                <a:srgbClr val="002060"/>
              </a:solidFill>
            </a:endParaRPr>
          </a:p>
          <a:p>
            <a:pPr lvl="0"/>
            <a:r>
              <a:rPr lang="uk-UA" sz="2000" dirty="0">
                <a:solidFill>
                  <a:srgbClr val="002060"/>
                </a:solidFill>
              </a:rPr>
              <a:t>Подивимося , які з обраних тіл тонуть, а які плавають у рідині</a:t>
            </a:r>
            <a:r>
              <a:rPr lang="uk-UA" sz="2000" dirty="0" smtClean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uk-UA" sz="2000" dirty="0" smtClean="0">
                <a:solidFill>
                  <a:srgbClr val="002060"/>
                </a:solidFill>
              </a:rPr>
              <a:t>У </a:t>
            </a:r>
            <a:r>
              <a:rPr lang="uk-UA" sz="2000" dirty="0">
                <a:solidFill>
                  <a:srgbClr val="002060"/>
                </a:solidFill>
              </a:rPr>
              <a:t>таблиці знайдемо густини відповідних речовин та порівняємо їх з густиною води.</a:t>
            </a:r>
            <a:endParaRPr lang="ru-RU" sz="2000" dirty="0">
              <a:solidFill>
                <a:srgbClr val="002060"/>
              </a:solidFill>
            </a:endParaRPr>
          </a:p>
          <a:p>
            <a:pPr lvl="0"/>
            <a:r>
              <a:rPr lang="uk-UA" sz="2000" b="1" i="1" u="sng" dirty="0">
                <a:solidFill>
                  <a:srgbClr val="002060"/>
                </a:solidFill>
              </a:rPr>
              <a:t>Висновки:</a:t>
            </a:r>
            <a:r>
              <a:rPr lang="uk-UA" sz="2000" u="sng" dirty="0">
                <a:solidFill>
                  <a:srgbClr val="002060"/>
                </a:solidFill>
              </a:rPr>
              <a:t> </a:t>
            </a:r>
            <a:r>
              <a:rPr lang="uk-UA" sz="2000" dirty="0">
                <a:solidFill>
                  <a:srgbClr val="002060"/>
                </a:solidFill>
              </a:rPr>
              <a:t>Глибина занурення тіл різна: сірник плаває на поверхні, парафінова свічка трохи занурилася у воду, цвях потонув.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9" t="9308" r="17044" b="13082"/>
          <a:stretch/>
        </p:blipFill>
        <p:spPr>
          <a:xfrm rot="5400000">
            <a:off x="664235" y="2770812"/>
            <a:ext cx="3994031" cy="3994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Таблица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1020228"/>
                  </p:ext>
                </p:extLst>
              </p:nvPr>
            </p:nvGraphicFramePr>
            <p:xfrm>
              <a:off x="5037829" y="2756148"/>
              <a:ext cx="6003474" cy="402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695"/>
                    <a:gridCol w="1200695"/>
                    <a:gridCol w="1197128"/>
                    <a:gridCol w="1204261"/>
                    <a:gridCol w="1200695"/>
                  </a:tblGrid>
                  <a:tr h="599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dirty="0" smtClean="0">
                              <a:solidFill>
                                <a:schemeClr val="bg1"/>
                              </a:solidFill>
                            </a:rPr>
                            <a:t>Речовина</a:t>
                          </a:r>
                          <a:endParaRPr lang="ru-RU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dirty="0" smtClean="0">
                              <a:solidFill>
                                <a:schemeClr val="bg1"/>
                              </a:solidFill>
                            </a:rPr>
                            <a:t>Густина речовини</a:t>
                          </a:r>
                          <a:endParaRPr lang="ru-RU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dirty="0" smtClean="0">
                              <a:solidFill>
                                <a:schemeClr val="bg1"/>
                              </a:solidFill>
                            </a:rPr>
                            <a:t>Густина води</a:t>
                          </a:r>
                          <a:endParaRPr lang="ru-RU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dirty="0" smtClean="0">
                              <a:solidFill>
                                <a:schemeClr val="bg1"/>
                              </a:solidFill>
                            </a:rPr>
                            <a:t>Поведінка тіла</a:t>
                          </a:r>
                          <a:endParaRPr lang="ru-RU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dirty="0" smtClean="0">
                              <a:solidFill>
                                <a:schemeClr val="bg1"/>
                              </a:solidFill>
                            </a:rPr>
                            <a:t>Висновки</a:t>
                          </a:r>
                          <a:endParaRPr lang="ru-RU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</a:tr>
                  <a:tr h="1113283">
                    <a:tc>
                      <a:txBody>
                        <a:bodyPr/>
                        <a:lstStyle/>
                        <a:p>
                          <a:pPr algn="ctr"/>
                          <a:endParaRPr lang="uk-UA" b="1" dirty="0" smtClean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algn="ctr"/>
                          <a:r>
                            <a:rPr lang="uk-UA" b="1" dirty="0" smtClean="0">
                              <a:solidFill>
                                <a:schemeClr val="bg1"/>
                              </a:solidFill>
                            </a:rPr>
                            <a:t>Сталевий цвях</a:t>
                          </a:r>
                        </a:p>
                        <a:p>
                          <a:pPr algn="ctr"/>
                          <a:endParaRPr lang="ru-RU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uk-UA" sz="1800" b="1" kern="1200" dirty="0" smtClean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r>
                            <a:rPr lang="uk-UA" sz="1800" b="1" kern="1200" dirty="0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7800 кг/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800" b="1" i="1" kern="120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1800" b="1" i="1" kern="120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uk-UA" sz="1800" b="1" i="1" kern="120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b="1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endParaRPr lang="uk-UA" b="1" dirty="0" smtClean="0">
                            <a:solidFill>
                              <a:srgbClr val="002060"/>
                            </a:solidFill>
                          </a:endParaRPr>
                        </a:p>
                        <a:p>
                          <a:pPr algn="ctr"/>
                          <a:endParaRPr lang="uk-UA" b="1" dirty="0" smtClean="0">
                            <a:solidFill>
                              <a:srgbClr val="002060"/>
                            </a:solidFill>
                          </a:endParaRPr>
                        </a:p>
                        <a:p>
                          <a:pPr algn="ctr"/>
                          <a:endParaRPr lang="uk-UA" sz="1800" b="1" kern="1200" dirty="0" smtClean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endParaRPr lang="uk-UA" sz="1800" b="1" kern="1200" dirty="0" smtClean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endParaRPr lang="uk-UA" sz="1800" b="1" kern="1200" dirty="0" smtClean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r>
                            <a:rPr lang="uk-UA" sz="1800" b="1" kern="1200" dirty="0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1000 кг/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800" b="1" i="1" kern="120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1800" b="1" i="1" kern="120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uk-UA" sz="1800" b="1" i="1" kern="120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b="1" dirty="0" smtClean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uk-UA" b="1" dirty="0" smtClean="0">
                            <a:solidFill>
                              <a:srgbClr val="002060"/>
                            </a:solidFill>
                          </a:endParaRPr>
                        </a:p>
                        <a:p>
                          <a:pPr algn="ctr"/>
                          <a:r>
                            <a:rPr lang="uk-UA" b="1" dirty="0" smtClean="0">
                              <a:solidFill>
                                <a:srgbClr val="002060"/>
                              </a:solidFill>
                            </a:rPr>
                            <a:t>Тоне </a:t>
                          </a:r>
                          <a:endParaRPr lang="ru-RU" b="1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uk-UA" sz="1800" b="1" kern="1200" dirty="0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Предмети, які потонули мають більшу густину ніж вода, а ті які плавають –меншу густину ніж вода</a:t>
                          </a:r>
                          <a:endParaRPr lang="ru-RU" b="1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1113283">
                    <a:tc>
                      <a:txBody>
                        <a:bodyPr/>
                        <a:lstStyle/>
                        <a:p>
                          <a:pPr algn="ctr"/>
                          <a:endParaRPr lang="uk-UA" b="1" dirty="0" smtClean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algn="ctr"/>
                          <a:r>
                            <a:rPr lang="uk-UA" b="1" dirty="0" smtClean="0">
                              <a:solidFill>
                                <a:schemeClr val="bg1"/>
                              </a:solidFill>
                            </a:rPr>
                            <a:t>Сосновий </a:t>
                          </a:r>
                          <a:r>
                            <a:rPr lang="uk-UA" b="1" dirty="0" err="1" smtClean="0">
                              <a:solidFill>
                                <a:schemeClr val="bg1"/>
                              </a:solidFill>
                            </a:rPr>
                            <a:t>сісник</a:t>
                          </a:r>
                          <a:endParaRPr lang="uk-UA" b="1" dirty="0" smtClean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algn="ctr"/>
                          <a:endParaRPr lang="ru-RU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uk-UA" sz="1800" b="1" kern="1200" dirty="0" smtClean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r>
                            <a:rPr lang="uk-UA" sz="1800" b="1" kern="1200" dirty="0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240 кг/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800" b="1" i="1" kern="120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1800" b="1" i="1" kern="120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uk-UA" sz="1800" b="1" i="1" kern="120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b="1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uk-UA" b="1" dirty="0" smtClean="0">
                            <a:solidFill>
                              <a:srgbClr val="002060"/>
                            </a:solidFill>
                          </a:endParaRPr>
                        </a:p>
                        <a:p>
                          <a:pPr algn="ctr"/>
                          <a:r>
                            <a:rPr lang="uk-UA" b="1" dirty="0" smtClean="0">
                              <a:solidFill>
                                <a:srgbClr val="002060"/>
                              </a:solidFill>
                            </a:rPr>
                            <a:t>Спливає </a:t>
                          </a:r>
                          <a:endParaRPr lang="ru-RU" b="1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/>
                    </a:tc>
                  </a:tr>
                  <a:tr h="942009">
                    <a:tc>
                      <a:txBody>
                        <a:bodyPr/>
                        <a:lstStyle/>
                        <a:p>
                          <a:pPr algn="ctr"/>
                          <a:endParaRPr lang="uk-UA" b="1" dirty="0" smtClean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algn="ctr"/>
                          <a:r>
                            <a:rPr lang="uk-UA" b="1" dirty="0" smtClean="0">
                              <a:solidFill>
                                <a:schemeClr val="bg1"/>
                              </a:solidFill>
                            </a:rPr>
                            <a:t>Парафін</a:t>
                          </a:r>
                          <a:endParaRPr lang="ru-RU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uk-UA" sz="1800" b="1" kern="1200" dirty="0" smtClean="0">
                            <a:solidFill>
                              <a:srgbClr val="00206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r>
                            <a:rPr lang="uk-UA" sz="1800" b="1" kern="1200" dirty="0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900 кг/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1800" b="1" i="1" kern="120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uk-UA" sz="1800" b="1" i="1" kern="120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uk-UA" sz="1800" b="1" i="1" kern="1200">
                                      <a:solidFill>
                                        <a:srgbClr val="00206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ru-RU" b="1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uk-UA" b="1" dirty="0" smtClean="0">
                            <a:solidFill>
                              <a:srgbClr val="002060"/>
                            </a:solidFill>
                          </a:endParaRPr>
                        </a:p>
                        <a:p>
                          <a:pPr algn="ctr"/>
                          <a:r>
                            <a:rPr lang="uk-UA" b="1" dirty="0" smtClean="0">
                              <a:solidFill>
                                <a:srgbClr val="002060"/>
                              </a:solidFill>
                            </a:rPr>
                            <a:t>Плаває </a:t>
                          </a:r>
                          <a:endParaRPr lang="ru-RU" b="1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Таблица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1020228"/>
                  </p:ext>
                </p:extLst>
              </p:nvPr>
            </p:nvGraphicFramePr>
            <p:xfrm>
              <a:off x="5037829" y="2756148"/>
              <a:ext cx="6003474" cy="402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0695"/>
                    <a:gridCol w="1200695"/>
                    <a:gridCol w="1197128"/>
                    <a:gridCol w="1204261"/>
                    <a:gridCol w="1200695"/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dirty="0" smtClean="0">
                              <a:solidFill>
                                <a:schemeClr val="bg1"/>
                              </a:solidFill>
                            </a:rPr>
                            <a:t>Речовина</a:t>
                          </a:r>
                          <a:endParaRPr lang="ru-RU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dirty="0" smtClean="0">
                              <a:solidFill>
                                <a:schemeClr val="bg1"/>
                              </a:solidFill>
                            </a:rPr>
                            <a:t>Густина речовини</a:t>
                          </a:r>
                          <a:endParaRPr lang="ru-RU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dirty="0" smtClean="0">
                              <a:solidFill>
                                <a:schemeClr val="bg1"/>
                              </a:solidFill>
                            </a:rPr>
                            <a:t>Густина води</a:t>
                          </a:r>
                          <a:endParaRPr lang="ru-RU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dirty="0" smtClean="0">
                              <a:solidFill>
                                <a:schemeClr val="bg1"/>
                              </a:solidFill>
                            </a:rPr>
                            <a:t>Поведінка тіла</a:t>
                          </a:r>
                          <a:endParaRPr lang="ru-RU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k-UA" dirty="0" smtClean="0">
                              <a:solidFill>
                                <a:schemeClr val="bg1"/>
                              </a:solidFill>
                            </a:rPr>
                            <a:t>Висновки</a:t>
                          </a:r>
                          <a:endParaRPr lang="ru-RU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</a:tr>
                  <a:tr h="1188720">
                    <a:tc>
                      <a:txBody>
                        <a:bodyPr/>
                        <a:lstStyle/>
                        <a:p>
                          <a:pPr algn="ctr"/>
                          <a:endParaRPr lang="uk-UA" b="1" dirty="0" smtClean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algn="ctr"/>
                          <a:r>
                            <a:rPr lang="uk-UA" b="1" dirty="0" smtClean="0">
                              <a:solidFill>
                                <a:schemeClr val="bg1"/>
                              </a:solidFill>
                            </a:rPr>
                            <a:t>Сталевий цвях</a:t>
                          </a:r>
                        </a:p>
                        <a:p>
                          <a:pPr algn="ctr"/>
                          <a:endParaRPr lang="ru-RU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508" t="-56410" r="-302538" b="-192821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00508" t="-19784" r="-202538" b="-26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uk-UA" b="1" dirty="0" smtClean="0">
                            <a:solidFill>
                              <a:srgbClr val="002060"/>
                            </a:solidFill>
                          </a:endParaRPr>
                        </a:p>
                        <a:p>
                          <a:pPr algn="ctr"/>
                          <a:r>
                            <a:rPr lang="uk-UA" b="1" dirty="0" smtClean="0">
                              <a:solidFill>
                                <a:srgbClr val="002060"/>
                              </a:solidFill>
                            </a:rPr>
                            <a:t>Тоне </a:t>
                          </a:r>
                          <a:endParaRPr lang="ru-RU" b="1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uk-UA" sz="1800" b="1" kern="1200" dirty="0" smtClean="0">
                              <a:solidFill>
                                <a:srgbClr val="00206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Предмети, які потонули мають більшу густину ніж вода, а ті які плавають –меншу густину ніж вода</a:t>
                          </a:r>
                          <a:endParaRPr lang="ru-RU" b="1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1188720">
                    <a:tc>
                      <a:txBody>
                        <a:bodyPr/>
                        <a:lstStyle/>
                        <a:p>
                          <a:pPr algn="ctr"/>
                          <a:endParaRPr lang="uk-UA" b="1" dirty="0" smtClean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algn="ctr"/>
                          <a:r>
                            <a:rPr lang="uk-UA" b="1" dirty="0" smtClean="0">
                              <a:solidFill>
                                <a:schemeClr val="bg1"/>
                              </a:solidFill>
                            </a:rPr>
                            <a:t>Сосновий </a:t>
                          </a:r>
                          <a:r>
                            <a:rPr lang="uk-UA" b="1" dirty="0" err="1" smtClean="0">
                              <a:solidFill>
                                <a:schemeClr val="bg1"/>
                              </a:solidFill>
                            </a:rPr>
                            <a:t>сісник</a:t>
                          </a:r>
                          <a:endParaRPr lang="uk-UA" b="1" dirty="0" smtClean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algn="ctr"/>
                          <a:endParaRPr lang="ru-RU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508" t="-155612" r="-302538" b="-9183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uk-UA" b="1" dirty="0" smtClean="0">
                            <a:solidFill>
                              <a:srgbClr val="002060"/>
                            </a:solidFill>
                          </a:endParaRPr>
                        </a:p>
                        <a:p>
                          <a:pPr algn="ctr"/>
                          <a:r>
                            <a:rPr lang="uk-UA" b="1" dirty="0" smtClean="0">
                              <a:solidFill>
                                <a:srgbClr val="002060"/>
                              </a:solidFill>
                            </a:rPr>
                            <a:t>Спливає </a:t>
                          </a:r>
                          <a:endParaRPr lang="ru-RU" b="1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/>
                    </a:tc>
                  </a:tr>
                  <a:tr h="1005840">
                    <a:tc>
                      <a:txBody>
                        <a:bodyPr/>
                        <a:lstStyle/>
                        <a:p>
                          <a:pPr algn="ctr"/>
                          <a:endParaRPr lang="uk-UA" b="1" dirty="0" smtClean="0">
                            <a:solidFill>
                              <a:schemeClr val="bg1"/>
                            </a:solidFill>
                          </a:endParaRPr>
                        </a:p>
                        <a:p>
                          <a:pPr algn="ctr"/>
                          <a:r>
                            <a:rPr lang="uk-UA" b="1" dirty="0" smtClean="0">
                              <a:solidFill>
                                <a:schemeClr val="bg1"/>
                              </a:solidFill>
                            </a:rPr>
                            <a:t>Парафін</a:t>
                          </a:r>
                          <a:endParaRPr lang="ru-RU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508" t="-303636" r="-302538" b="-9091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uk-UA" b="1" dirty="0" smtClean="0">
                            <a:solidFill>
                              <a:srgbClr val="002060"/>
                            </a:solidFill>
                          </a:endParaRPr>
                        </a:p>
                        <a:p>
                          <a:pPr algn="ctr"/>
                          <a:r>
                            <a:rPr lang="uk-UA" b="1" dirty="0" smtClean="0">
                              <a:solidFill>
                                <a:srgbClr val="002060"/>
                              </a:solidFill>
                            </a:rPr>
                            <a:t>Плаває </a:t>
                          </a:r>
                          <a:endParaRPr lang="ru-RU" b="1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7224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9"/>
            <a:ext cx="12192000" cy="68604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9141" y="354764"/>
            <a:ext cx="6385531" cy="923330"/>
          </a:xfrm>
          <a:prstGeom prst="rect">
            <a:avLst/>
          </a:prstGeom>
          <a:solidFill>
            <a:srgbClr val="00206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ІІ мікродослідження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539" y="1423358"/>
            <a:ext cx="11706045" cy="507831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uk-UA" sz="2400" u="sng" dirty="0" smtClean="0">
                <a:solidFill>
                  <a:schemeClr val="bg1"/>
                </a:solidFill>
              </a:rPr>
              <a:t>Мета</a:t>
            </a:r>
            <a:r>
              <a:rPr lang="uk-UA" sz="2400" u="sng" dirty="0">
                <a:solidFill>
                  <a:schemeClr val="bg1"/>
                </a:solidFill>
              </a:rPr>
              <a:t>: </a:t>
            </a:r>
            <a:r>
              <a:rPr lang="uk-UA" sz="2400" dirty="0">
                <a:solidFill>
                  <a:schemeClr val="bg1"/>
                </a:solidFill>
              </a:rPr>
              <a:t>перевірити, чи правильно, що глибина занурення тіла у рідину залежить від густини рідини.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uk-UA" sz="2400" u="sng" dirty="0">
                <a:solidFill>
                  <a:schemeClr val="bg1"/>
                </a:solidFill>
              </a:rPr>
              <a:t>Обладнання: </a:t>
            </a:r>
            <a:r>
              <a:rPr lang="uk-UA" sz="2400" dirty="0">
                <a:solidFill>
                  <a:schemeClr val="bg1"/>
                </a:solidFill>
              </a:rPr>
              <a:t>куряче яйце, посудини з водою та розчином </a:t>
            </a:r>
            <a:r>
              <a:rPr lang="en-US" sz="2400" dirty="0" err="1">
                <a:solidFill>
                  <a:schemeClr val="bg1"/>
                </a:solidFill>
              </a:rPr>
              <a:t>NaCl</a:t>
            </a:r>
            <a:r>
              <a:rPr lang="uk-UA" sz="2400" dirty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  <a:p>
            <a:pPr lvl="0"/>
            <a:r>
              <a:rPr lang="uk-UA" sz="2400" dirty="0" smtClean="0">
                <a:solidFill>
                  <a:schemeClr val="bg1"/>
                </a:solidFill>
              </a:rPr>
              <a:t>                                   З</a:t>
            </a:r>
            <a:r>
              <a:rPr lang="ru-RU" sz="2400" dirty="0">
                <a:solidFill>
                  <a:schemeClr val="bg1"/>
                </a:solidFill>
              </a:rPr>
              <a:t>’</a:t>
            </a:r>
            <a:r>
              <a:rPr lang="uk-UA" sz="2400" dirty="0">
                <a:solidFill>
                  <a:schemeClr val="bg1"/>
                </a:solidFill>
              </a:rPr>
              <a:t>ясуємо, як поводитиме себе яйце у кожній з рідин</a:t>
            </a:r>
            <a:r>
              <a:rPr lang="uk-UA" sz="2400" dirty="0" smtClean="0">
                <a:solidFill>
                  <a:schemeClr val="bg1"/>
                </a:solidFill>
              </a:rPr>
              <a:t>.</a:t>
            </a:r>
          </a:p>
          <a:p>
            <a:pPr lvl="0"/>
            <a:endParaRPr lang="uk-UA" dirty="0"/>
          </a:p>
          <a:p>
            <a:pPr lvl="0"/>
            <a:endParaRPr lang="ru-RU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r>
              <a:rPr lang="uk-UA" sz="2400" u="sng" dirty="0" smtClean="0">
                <a:solidFill>
                  <a:schemeClr val="bg1"/>
                </a:solidFill>
              </a:rPr>
              <a:t>Висновки</a:t>
            </a:r>
            <a:r>
              <a:rPr lang="uk-UA" sz="2400" u="sng" dirty="0">
                <a:solidFill>
                  <a:schemeClr val="bg1"/>
                </a:solidFill>
              </a:rPr>
              <a:t>: </a:t>
            </a:r>
            <a:r>
              <a:rPr lang="uk-UA" sz="2400" dirty="0">
                <a:solidFill>
                  <a:schemeClr val="bg1"/>
                </a:solidFill>
              </a:rPr>
              <a:t>Глибина занурення яйця різна, у прісній воді яйце потонуло, а у солоній спливає</a:t>
            </a:r>
            <a:r>
              <a:rPr lang="uk-UA" sz="2400" dirty="0" smtClean="0">
                <a:solidFill>
                  <a:schemeClr val="bg1"/>
                </a:solidFill>
              </a:rPr>
              <a:t>. Глибина занурення залежить від густини рідини.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t="27547" r="7422" b="14088"/>
          <a:stretch/>
        </p:blipFill>
        <p:spPr>
          <a:xfrm>
            <a:off x="3743863" y="2920149"/>
            <a:ext cx="4977441" cy="26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18"/>
            <a:ext cx="12192000" cy="68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5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3981" y="606283"/>
            <a:ext cx="6569875" cy="923330"/>
          </a:xfrm>
          <a:prstGeom prst="rect">
            <a:avLst/>
          </a:prstGeom>
          <a:solidFill>
            <a:srgbClr val="00206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ІІІ мікродослідження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794" y="3095917"/>
            <a:ext cx="71340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 </a:t>
            </a:r>
            <a:r>
              <a:rPr lang="ru-RU" sz="2000" dirty="0" err="1" smtClean="0"/>
              <a:t>Візьмемо</a:t>
            </a:r>
            <a:r>
              <a:rPr lang="ru-RU" sz="2000" dirty="0" smtClean="0"/>
              <a:t> </a:t>
            </a:r>
            <a:r>
              <a:rPr lang="ru-RU" sz="2000" dirty="0"/>
              <a:t>два </a:t>
            </a:r>
            <a:r>
              <a:rPr lang="ru-RU" sz="2000" dirty="0" err="1"/>
              <a:t>однакових</a:t>
            </a:r>
            <a:r>
              <a:rPr lang="ru-RU" sz="2000" dirty="0"/>
              <a:t> </a:t>
            </a:r>
            <a:r>
              <a:rPr lang="ru-RU" sz="2000" dirty="0" err="1"/>
              <a:t>шматочки</a:t>
            </a:r>
            <a:r>
              <a:rPr lang="ru-RU" sz="2000" dirty="0"/>
              <a:t> </a:t>
            </a:r>
            <a:r>
              <a:rPr lang="ru-RU" sz="2000" dirty="0" err="1"/>
              <a:t>пластиліну</a:t>
            </a:r>
            <a:r>
              <a:rPr lang="ru-RU" sz="2000" dirty="0"/>
              <a:t>.</a:t>
            </a:r>
          </a:p>
          <a:p>
            <a:r>
              <a:rPr lang="ru-RU" sz="2000" dirty="0" smtClean="0"/>
              <a:t>2. З </a:t>
            </a:r>
            <a:r>
              <a:rPr lang="ru-RU" sz="2000" dirty="0" err="1"/>
              <a:t>першого</a:t>
            </a:r>
            <a:r>
              <a:rPr lang="ru-RU" sz="2000" dirty="0"/>
              <a:t> </a:t>
            </a:r>
            <a:r>
              <a:rPr lang="ru-RU" sz="2000" dirty="0" err="1"/>
              <a:t>зробимо</a:t>
            </a:r>
            <a:r>
              <a:rPr lang="ru-RU" sz="2000" dirty="0"/>
              <a:t> </a:t>
            </a:r>
            <a:r>
              <a:rPr lang="ru-RU" sz="2000" dirty="0" err="1"/>
              <a:t>човник</a:t>
            </a:r>
            <a:r>
              <a:rPr lang="ru-RU" sz="2000" dirty="0"/>
              <a:t> з широким дном та </a:t>
            </a:r>
            <a:r>
              <a:rPr lang="ru-RU" sz="2000" dirty="0" err="1"/>
              <a:t>пустимо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на воду.</a:t>
            </a:r>
          </a:p>
          <a:p>
            <a:r>
              <a:rPr lang="ru-RU" sz="2000" dirty="0" smtClean="0"/>
              <a:t>3. З </a:t>
            </a:r>
            <a:r>
              <a:rPr lang="ru-RU" sz="2000" dirty="0"/>
              <a:t>другого </a:t>
            </a:r>
            <a:r>
              <a:rPr lang="ru-RU" sz="2000" dirty="0" err="1"/>
              <a:t>зробимо</a:t>
            </a:r>
            <a:r>
              <a:rPr lang="ru-RU" sz="2000" dirty="0"/>
              <a:t> кульку та </a:t>
            </a:r>
            <a:r>
              <a:rPr lang="ru-RU" sz="2000" dirty="0" err="1"/>
              <a:t>кинемо</a:t>
            </a:r>
            <a:r>
              <a:rPr lang="ru-RU" sz="2000" dirty="0"/>
              <a:t> у воду.</a:t>
            </a:r>
          </a:p>
          <a:p>
            <a:r>
              <a:rPr lang="ru-RU" sz="2000" dirty="0" smtClean="0"/>
              <a:t>4. </a:t>
            </a:r>
            <a:r>
              <a:rPr lang="ru-RU" sz="2000" dirty="0" err="1" smtClean="0"/>
              <a:t>Подивимося</a:t>
            </a:r>
            <a:r>
              <a:rPr lang="ru-RU" sz="2000" dirty="0" smtClean="0"/>
              <a:t> </a:t>
            </a:r>
            <a:r>
              <a:rPr lang="ru-RU" sz="2000" dirty="0"/>
              <a:t>на </a:t>
            </a:r>
            <a:r>
              <a:rPr lang="ru-RU" sz="2000" dirty="0" err="1"/>
              <a:t>поведінку</a:t>
            </a:r>
            <a:r>
              <a:rPr lang="ru-RU" sz="2000" dirty="0"/>
              <a:t> кожного </a:t>
            </a:r>
            <a:r>
              <a:rPr lang="ru-RU" sz="2000" dirty="0" err="1" smtClean="0"/>
              <a:t>тіла</a:t>
            </a:r>
            <a:r>
              <a:rPr lang="ru-RU" sz="2000" dirty="0" smtClean="0"/>
              <a:t>.   </a:t>
            </a:r>
          </a:p>
          <a:p>
            <a:r>
              <a:rPr lang="ru-RU" sz="2000" dirty="0" smtClean="0"/>
              <a:t>                                                                                                                                                        </a:t>
            </a:r>
            <a:r>
              <a:rPr lang="ru-RU" sz="2000" b="1" u="sng" dirty="0" err="1" smtClean="0">
                <a:solidFill>
                  <a:srgbClr val="002060"/>
                </a:solidFill>
              </a:rPr>
              <a:t>Висновки</a:t>
            </a:r>
            <a:r>
              <a:rPr lang="ru-RU" sz="2000" b="1" u="sng" dirty="0">
                <a:solidFill>
                  <a:srgbClr val="002060"/>
                </a:solidFill>
              </a:rPr>
              <a:t>: </a:t>
            </a:r>
            <a:r>
              <a:rPr lang="ru-RU" sz="2000" dirty="0" err="1"/>
              <a:t>пластилінова</a:t>
            </a:r>
            <a:r>
              <a:rPr lang="ru-RU" sz="2000" dirty="0"/>
              <a:t> кулька потонула, а </a:t>
            </a:r>
            <a:r>
              <a:rPr lang="ru-RU" sz="2000" dirty="0" err="1"/>
              <a:t>човник</a:t>
            </a:r>
            <a:r>
              <a:rPr lang="ru-RU" sz="2000" dirty="0"/>
              <a:t> </a:t>
            </a:r>
            <a:r>
              <a:rPr lang="ru-RU" sz="2000" dirty="0" err="1"/>
              <a:t>плаває</a:t>
            </a:r>
            <a:r>
              <a:rPr lang="ru-RU" sz="2000" dirty="0"/>
              <a:t> на </a:t>
            </a:r>
            <a:r>
              <a:rPr lang="ru-RU" sz="2000" dirty="0" err="1"/>
              <a:t>поверхі</a:t>
            </a:r>
            <a:r>
              <a:rPr lang="ru-RU" sz="2000" dirty="0"/>
              <a:t>. </a:t>
            </a:r>
            <a:r>
              <a:rPr lang="ru-RU" sz="2000" dirty="0" err="1"/>
              <a:t>Щоб</a:t>
            </a:r>
            <a:r>
              <a:rPr lang="ru-RU" sz="2000" dirty="0"/>
              <a:t> </a:t>
            </a:r>
            <a:r>
              <a:rPr lang="ru-RU" sz="2000" dirty="0" err="1"/>
              <a:t>змусити</a:t>
            </a:r>
            <a:r>
              <a:rPr lang="ru-RU" sz="2000" dirty="0"/>
              <a:t> </a:t>
            </a:r>
            <a:r>
              <a:rPr lang="ru-RU" sz="2000" dirty="0" err="1"/>
              <a:t>пластилін</a:t>
            </a:r>
            <a:r>
              <a:rPr lang="ru-RU" sz="2000" dirty="0"/>
              <a:t> </a:t>
            </a:r>
            <a:r>
              <a:rPr lang="ru-RU" sz="2000" dirty="0" err="1"/>
              <a:t>плавати</a:t>
            </a:r>
            <a:r>
              <a:rPr lang="ru-RU" sz="2000" dirty="0"/>
              <a:t>, </a:t>
            </a:r>
            <a:r>
              <a:rPr lang="ru-RU" sz="2000" dirty="0" err="1"/>
              <a:t>необхідно</a:t>
            </a:r>
            <a:r>
              <a:rPr lang="ru-RU" sz="2000" dirty="0"/>
              <a:t> </a:t>
            </a:r>
            <a:r>
              <a:rPr lang="ru-RU" sz="2000" dirty="0" err="1"/>
              <a:t>збільшити</a:t>
            </a:r>
            <a:r>
              <a:rPr lang="ru-RU" sz="2000" dirty="0"/>
              <a:t> </a:t>
            </a:r>
            <a:r>
              <a:rPr lang="ru-RU" sz="2000" dirty="0" err="1"/>
              <a:t>об’єм</a:t>
            </a:r>
            <a:r>
              <a:rPr lang="ru-RU" sz="2000" dirty="0"/>
              <a:t> </a:t>
            </a:r>
            <a:r>
              <a:rPr lang="ru-RU" sz="2000" dirty="0" err="1"/>
              <a:t>тіла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підтверджує</a:t>
            </a:r>
            <a:r>
              <a:rPr lang="ru-RU" sz="2000" dirty="0"/>
              <a:t> </a:t>
            </a:r>
            <a:r>
              <a:rPr lang="ru-RU" sz="2000" dirty="0" err="1"/>
              <a:t>залежність</a:t>
            </a:r>
            <a:r>
              <a:rPr lang="ru-RU" sz="2000" dirty="0"/>
              <a:t> </a:t>
            </a:r>
            <a:r>
              <a:rPr lang="ru-RU" sz="2000" dirty="0" err="1"/>
              <a:t>глибини</a:t>
            </a:r>
            <a:r>
              <a:rPr lang="ru-RU" sz="2000" dirty="0"/>
              <a:t> </a:t>
            </a:r>
            <a:r>
              <a:rPr lang="ru-RU" sz="2000" dirty="0" err="1"/>
              <a:t>занурення</a:t>
            </a:r>
            <a:r>
              <a:rPr lang="ru-RU" sz="2000" dirty="0"/>
              <a:t> </a:t>
            </a:r>
            <a:r>
              <a:rPr lang="ru-RU" sz="2000" dirty="0" err="1"/>
              <a:t>тіла</a:t>
            </a:r>
            <a:r>
              <a:rPr lang="ru-RU" sz="2000" dirty="0"/>
              <a:t> у </a:t>
            </a:r>
            <a:r>
              <a:rPr lang="ru-RU" sz="2000" dirty="0" err="1"/>
              <a:t>рідину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об’єму</a:t>
            </a:r>
            <a:r>
              <a:rPr lang="ru-RU" sz="2000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02" y="3676304"/>
            <a:ext cx="3451188" cy="25897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034" y="1979601"/>
            <a:ext cx="11792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rgbClr val="002060"/>
                </a:solidFill>
              </a:rPr>
              <a:t>Мета</a:t>
            </a:r>
            <a:r>
              <a:rPr lang="ru-RU" sz="2000" dirty="0"/>
              <a:t>: </a:t>
            </a:r>
            <a:r>
              <a:rPr lang="ru-RU" sz="2000" dirty="0" err="1"/>
              <a:t>перевірити</a:t>
            </a:r>
            <a:r>
              <a:rPr lang="ru-RU" sz="2000" dirty="0"/>
              <a:t>, </a:t>
            </a:r>
            <a:r>
              <a:rPr lang="ru-RU" sz="2000" dirty="0" err="1"/>
              <a:t>чи</a:t>
            </a:r>
            <a:r>
              <a:rPr lang="ru-RU" sz="2000" dirty="0"/>
              <a:t> правильно,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глибина</a:t>
            </a:r>
            <a:r>
              <a:rPr lang="ru-RU" sz="2000" dirty="0"/>
              <a:t> </a:t>
            </a:r>
            <a:r>
              <a:rPr lang="ru-RU" sz="2000" dirty="0" err="1"/>
              <a:t>занурення</a:t>
            </a:r>
            <a:r>
              <a:rPr lang="ru-RU" sz="2000" dirty="0"/>
              <a:t> </a:t>
            </a:r>
            <a:r>
              <a:rPr lang="ru-RU" sz="2000" dirty="0" err="1"/>
              <a:t>тіла</a:t>
            </a:r>
            <a:r>
              <a:rPr lang="ru-RU" sz="2000" dirty="0"/>
              <a:t> у </a:t>
            </a:r>
            <a:r>
              <a:rPr lang="ru-RU" sz="2000" dirty="0" err="1"/>
              <a:t>рідину</a:t>
            </a:r>
            <a:r>
              <a:rPr lang="ru-RU" sz="2000" dirty="0"/>
              <a:t> </a:t>
            </a:r>
            <a:r>
              <a:rPr lang="ru-RU" sz="2000" dirty="0" err="1"/>
              <a:t>залежить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об’єму</a:t>
            </a:r>
            <a:r>
              <a:rPr lang="ru-RU" sz="2000" dirty="0"/>
              <a:t> </a:t>
            </a:r>
            <a:r>
              <a:rPr lang="ru-RU" sz="2000" dirty="0" err="1"/>
              <a:t>тіла</a:t>
            </a:r>
            <a:r>
              <a:rPr lang="ru-RU" sz="2000" dirty="0"/>
              <a:t>.</a:t>
            </a:r>
          </a:p>
          <a:p>
            <a:r>
              <a:rPr lang="ru-RU" sz="2000" b="1" dirty="0" err="1">
                <a:solidFill>
                  <a:srgbClr val="002060"/>
                </a:solidFill>
              </a:rPr>
              <a:t>Обладнання</a:t>
            </a:r>
            <a:r>
              <a:rPr lang="ru-RU" sz="2000" b="1" dirty="0">
                <a:solidFill>
                  <a:srgbClr val="002060"/>
                </a:solidFill>
              </a:rPr>
              <a:t>: </a:t>
            </a:r>
            <a:r>
              <a:rPr lang="ru-RU" sz="2000" dirty="0"/>
              <a:t>Посудина з водою, </a:t>
            </a:r>
            <a:r>
              <a:rPr lang="ru-RU" sz="2000" dirty="0" err="1"/>
              <a:t>пластилін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25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9"/>
            <a:ext cx="12192000" cy="68604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27459" y="60384"/>
            <a:ext cx="6609951" cy="923330"/>
          </a:xfrm>
          <a:prstGeom prst="rect">
            <a:avLst/>
          </a:prstGeom>
          <a:solidFill>
            <a:srgbClr val="00206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</a:t>
            </a:r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мікродослідження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710" y="983714"/>
            <a:ext cx="11533516" cy="212365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uk-UA" sz="2400" b="1" u="sng" dirty="0">
                <a:solidFill>
                  <a:schemeClr val="bg1"/>
                </a:solidFill>
              </a:rPr>
              <a:t>Мета: </a:t>
            </a:r>
            <a:r>
              <a:rPr lang="uk-UA" sz="2400" dirty="0">
                <a:solidFill>
                  <a:schemeClr val="bg1"/>
                </a:solidFill>
              </a:rPr>
              <a:t>Перевірити, правильно, що сила Архімеда залежить від сили тяжіння зануреного </a:t>
            </a:r>
            <a:r>
              <a:rPr lang="uk-UA" sz="2400" dirty="0" smtClean="0">
                <a:solidFill>
                  <a:schemeClr val="bg1"/>
                </a:solidFill>
              </a:rPr>
              <a:t>тіла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uk-UA" sz="2400" b="1" u="sng" dirty="0">
                <a:solidFill>
                  <a:schemeClr val="bg1"/>
                </a:solidFill>
              </a:rPr>
              <a:t>Обладнання: </a:t>
            </a:r>
            <a:r>
              <a:rPr lang="uk-UA" sz="2400" dirty="0">
                <a:solidFill>
                  <a:schemeClr val="bg1"/>
                </a:solidFill>
              </a:rPr>
              <a:t>пробірка, </a:t>
            </a:r>
            <a:r>
              <a:rPr lang="uk-UA" sz="2400" dirty="0" smtClean="0">
                <a:solidFill>
                  <a:schemeClr val="bg1"/>
                </a:solidFill>
              </a:rPr>
              <a:t>пісок</a:t>
            </a:r>
            <a:r>
              <a:rPr lang="uk-UA" sz="2400" smtClean="0">
                <a:solidFill>
                  <a:schemeClr val="bg1"/>
                </a:solidFill>
              </a:rPr>
              <a:t>, ємність з водою.</a:t>
            </a:r>
            <a:endParaRPr lang="uk-UA" sz="2400" dirty="0" smtClean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pPr lvl="0"/>
            <a:r>
              <a:rPr lang="uk-UA" sz="2000" dirty="0" smtClean="0">
                <a:solidFill>
                  <a:schemeClr val="bg1"/>
                </a:solidFill>
              </a:rPr>
              <a:t>1. Погрузимо </a:t>
            </a:r>
            <a:r>
              <a:rPr lang="uk-UA" sz="2000" dirty="0">
                <a:solidFill>
                  <a:schemeClr val="bg1"/>
                </a:solidFill>
              </a:rPr>
              <a:t>у воду закриту пробірку – вона плаває.</a:t>
            </a:r>
            <a:endParaRPr lang="ru-RU" sz="2000" dirty="0">
              <a:solidFill>
                <a:schemeClr val="bg1"/>
              </a:solidFill>
            </a:endParaRPr>
          </a:p>
          <a:p>
            <a:pPr lvl="0"/>
            <a:r>
              <a:rPr lang="uk-UA" sz="2000" dirty="0" smtClean="0">
                <a:solidFill>
                  <a:schemeClr val="bg1"/>
                </a:solidFill>
              </a:rPr>
              <a:t>2. Збільшуючи </a:t>
            </a:r>
            <a:r>
              <a:rPr lang="uk-UA" sz="2000" dirty="0">
                <a:solidFill>
                  <a:schemeClr val="bg1"/>
                </a:solidFill>
              </a:rPr>
              <a:t>масу піску у пробірці (силу тяжіння), змусимо пробірку занурюватися на різну </a:t>
            </a:r>
            <a:r>
              <a:rPr lang="uk-UA" sz="2000" dirty="0" smtClean="0">
                <a:solidFill>
                  <a:schemeClr val="bg1"/>
                </a:solidFill>
              </a:rPr>
              <a:t>глибину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2" t="5787" r="12515" b="4025"/>
          <a:stretch/>
        </p:blipFill>
        <p:spPr>
          <a:xfrm rot="5400000">
            <a:off x="5155692" y="3468135"/>
            <a:ext cx="2733469" cy="2551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t="10944" r="23082" b="15975"/>
          <a:stretch/>
        </p:blipFill>
        <p:spPr>
          <a:xfrm rot="5400000">
            <a:off x="201290" y="3516797"/>
            <a:ext cx="2733464" cy="2454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4591" r="13648" b="10063"/>
          <a:stretch/>
        </p:blipFill>
        <p:spPr>
          <a:xfrm rot="5400000">
            <a:off x="2654160" y="3518551"/>
            <a:ext cx="2733466" cy="24511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901796" y="3636168"/>
                <a:ext cx="4114801" cy="236988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800" b="1" u="sng" dirty="0" smtClean="0">
                    <a:solidFill>
                      <a:srgbClr val="002060"/>
                    </a:solidFill>
                  </a:rPr>
                  <a:t>Висновки:</a:t>
                </a:r>
              </a:p>
              <a:p>
                <a:pPr algn="ctr"/>
                <a:endParaRPr lang="uk-UA" sz="2000" b="1" dirty="0" smtClean="0">
                  <a:solidFill>
                    <a:srgbClr val="002060"/>
                  </a:solidFill>
                </a:endParaRPr>
              </a:p>
              <a:p>
                <a:r>
                  <a:rPr lang="uk-UA" sz="2000" b="1" dirty="0" smtClean="0">
                    <a:solidFill>
                      <a:srgbClr val="002060"/>
                    </a:solidFill>
                  </a:rPr>
                  <a:t>Якщо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uk-UA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  <m:r>
                      <a:rPr lang="uk-UA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uk-UA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тяж</m:t>
                        </m:r>
                      </m:sub>
                    </m:sSub>
                  </m:oMath>
                </a14:m>
                <a:r>
                  <a:rPr lang="uk-UA" sz="2000" b="1" dirty="0">
                    <a:solidFill>
                      <a:srgbClr val="002060"/>
                    </a:solidFill>
                  </a:rPr>
                  <a:t> – то тіло </a:t>
                </a:r>
                <a:r>
                  <a:rPr lang="uk-UA" sz="2000" b="1" dirty="0" smtClean="0">
                    <a:solidFill>
                      <a:srgbClr val="002060"/>
                    </a:solidFill>
                  </a:rPr>
                  <a:t>плаває</a:t>
                </a:r>
              </a:p>
              <a:p>
                <a:endParaRPr lang="ru-RU" sz="2000" b="1" dirty="0">
                  <a:solidFill>
                    <a:srgbClr val="002060"/>
                  </a:solidFill>
                </a:endParaRPr>
              </a:p>
              <a:p>
                <a:r>
                  <a:rPr lang="uk-UA" sz="2000" b="1" dirty="0" smtClean="0">
                    <a:solidFill>
                      <a:srgbClr val="002060"/>
                    </a:solidFill>
                  </a:rPr>
                  <a:t>Якщо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uk-UA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  <m:r>
                      <a:rPr lang="uk-UA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ru-RU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uk-UA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тяж</m:t>
                        </m:r>
                      </m:sub>
                    </m:sSub>
                  </m:oMath>
                </a14:m>
                <a:r>
                  <a:rPr lang="uk-UA" sz="2000" b="1" dirty="0">
                    <a:solidFill>
                      <a:srgbClr val="002060"/>
                    </a:solidFill>
                  </a:rPr>
                  <a:t> – то тіло </a:t>
                </a:r>
                <a:r>
                  <a:rPr lang="uk-UA" sz="2000" b="1" dirty="0" smtClean="0">
                    <a:solidFill>
                      <a:srgbClr val="002060"/>
                    </a:solidFill>
                  </a:rPr>
                  <a:t>тоне</a:t>
                </a:r>
              </a:p>
              <a:p>
                <a:r>
                  <a:rPr lang="uk-UA" sz="2000" b="1" dirty="0" smtClean="0">
                    <a:solidFill>
                      <a:srgbClr val="002060"/>
                    </a:solidFill>
                  </a:rPr>
                  <a:t> </a:t>
                </a:r>
                <a:endParaRPr lang="ru-RU" sz="2000" b="1" dirty="0">
                  <a:solidFill>
                    <a:srgbClr val="002060"/>
                  </a:solidFill>
                </a:endParaRPr>
              </a:p>
              <a:p>
                <a:r>
                  <a:rPr lang="uk-UA" sz="2000" b="1" dirty="0" smtClean="0">
                    <a:solidFill>
                      <a:srgbClr val="002060"/>
                    </a:solidFill>
                  </a:rPr>
                  <a:t>Якщо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uk-UA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  <m:r>
                      <a:rPr lang="uk-UA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ru-RU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uk-UA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тяж</m:t>
                        </m:r>
                      </m:sub>
                    </m:sSub>
                  </m:oMath>
                </a14:m>
                <a:r>
                  <a:rPr lang="uk-UA" sz="2000" b="1" dirty="0">
                    <a:solidFill>
                      <a:srgbClr val="002060"/>
                    </a:solidFill>
                  </a:rPr>
                  <a:t> – то тіло </a:t>
                </a:r>
                <a:r>
                  <a:rPr lang="uk-UA" sz="2000" b="1" dirty="0" smtClean="0">
                    <a:solidFill>
                      <a:srgbClr val="002060"/>
                    </a:solidFill>
                  </a:rPr>
                  <a:t>спливає</a:t>
                </a:r>
                <a:endParaRPr lang="ru-RU" sz="2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796" y="3636168"/>
                <a:ext cx="4114801" cy="2369880"/>
              </a:xfrm>
              <a:prstGeom prst="rect">
                <a:avLst/>
              </a:prstGeom>
              <a:blipFill rotWithShape="0">
                <a:blip r:embed="rId6"/>
                <a:stretch>
                  <a:fillRect l="-1481" t="-2314" b="-35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366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" y="0"/>
            <a:ext cx="12174261" cy="68504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76500" y="267267"/>
            <a:ext cx="6425606" cy="923330"/>
          </a:xfrm>
          <a:prstGeom prst="rect">
            <a:avLst/>
          </a:prstGeom>
          <a:solidFill>
            <a:srgbClr val="00206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</a:t>
            </a:r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мікродослідже</a:t>
            </a:r>
            <a:r>
              <a:rPr lang="uk-UA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</a:t>
            </a:r>
            <a:r>
              <a:rPr lang="uk-UA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ня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0830" y="1190597"/>
            <a:ext cx="9566695" cy="48936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srgbClr val="002060"/>
                </a:solidFill>
              </a:rPr>
              <a:t>Основне питання</a:t>
            </a:r>
            <a:r>
              <a:rPr lang="ru-RU" sz="2400" b="1" dirty="0">
                <a:solidFill>
                  <a:srgbClr val="002060"/>
                </a:solidFill>
              </a:rPr>
              <a:t>: </a:t>
            </a:r>
            <a:r>
              <a:rPr lang="ru-RU" sz="2400" dirty="0" err="1" smtClean="0">
                <a:solidFill>
                  <a:srgbClr val="002060"/>
                </a:solidFill>
              </a:rPr>
              <a:t>Який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вплив</a:t>
            </a:r>
            <a:r>
              <a:rPr lang="ru-RU" sz="2400" dirty="0" smtClean="0">
                <a:solidFill>
                  <a:srgbClr val="002060"/>
                </a:solidFill>
              </a:rPr>
              <a:t> м</a:t>
            </a:r>
            <a:r>
              <a:rPr lang="uk-UA" sz="2400" dirty="0" err="1" smtClean="0">
                <a:solidFill>
                  <a:srgbClr val="002060"/>
                </a:solidFill>
              </a:rPr>
              <a:t>ає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дихання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людини</a:t>
            </a:r>
            <a:r>
              <a:rPr lang="ru-RU" sz="2400" dirty="0">
                <a:solidFill>
                  <a:srgbClr val="002060"/>
                </a:solidFill>
              </a:rPr>
              <a:t> на величину </a:t>
            </a:r>
            <a:r>
              <a:rPr lang="ru-RU" sz="2400" dirty="0" err="1">
                <a:solidFill>
                  <a:srgbClr val="002060"/>
                </a:solidFill>
              </a:rPr>
              <a:t>сили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Архімеда</a:t>
            </a:r>
            <a:r>
              <a:rPr lang="ru-RU" sz="2400" dirty="0">
                <a:solidFill>
                  <a:srgbClr val="002060"/>
                </a:solidFill>
              </a:rPr>
              <a:t>?</a:t>
            </a:r>
          </a:p>
          <a:p>
            <a:r>
              <a:rPr lang="ru-RU" sz="2400" b="1" u="sng" dirty="0">
                <a:solidFill>
                  <a:srgbClr val="002060"/>
                </a:solidFill>
              </a:rPr>
              <a:t>Мета</a:t>
            </a:r>
            <a:r>
              <a:rPr lang="ru-RU" sz="2400" b="1" dirty="0">
                <a:solidFill>
                  <a:srgbClr val="002060"/>
                </a:solidFill>
              </a:rPr>
              <a:t>: </a:t>
            </a:r>
            <a:r>
              <a:rPr lang="ru-RU" sz="2400" dirty="0" err="1" smtClean="0">
                <a:solidFill>
                  <a:srgbClr val="002060"/>
                </a:solidFill>
              </a:rPr>
              <a:t>Виявити</a:t>
            </a:r>
            <a:r>
              <a:rPr lang="ru-RU" sz="2400" dirty="0" smtClean="0">
                <a:solidFill>
                  <a:srgbClr val="002060"/>
                </a:solidFill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</a:rPr>
              <a:t>чи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має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вплив </a:t>
            </a:r>
            <a:r>
              <a:rPr lang="ru-RU" sz="2400" dirty="0" err="1" smtClean="0">
                <a:solidFill>
                  <a:srgbClr val="002060"/>
                </a:solidFill>
              </a:rPr>
              <a:t>вдиху-видиху</a:t>
            </a:r>
            <a:r>
              <a:rPr lang="ru-RU" sz="2400" dirty="0" smtClean="0">
                <a:solidFill>
                  <a:srgbClr val="002060"/>
                </a:solidFill>
              </a:rPr>
              <a:t> на </a:t>
            </a:r>
            <a:r>
              <a:rPr lang="ru-RU" sz="2400" dirty="0">
                <a:solidFill>
                  <a:srgbClr val="002060"/>
                </a:solidFill>
              </a:rPr>
              <a:t>величину </a:t>
            </a:r>
            <a:r>
              <a:rPr lang="ru-RU" sz="2400" dirty="0" err="1">
                <a:solidFill>
                  <a:srgbClr val="002060"/>
                </a:solidFill>
              </a:rPr>
              <a:t>сили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Архімеда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  <a:p>
            <a:endParaRPr lang="uk-UA" sz="2400" b="1" dirty="0">
              <a:solidFill>
                <a:srgbClr val="002060"/>
              </a:solidFill>
            </a:endParaRPr>
          </a:p>
          <a:p>
            <a:r>
              <a:rPr lang="ru-RU" sz="2400" dirty="0" err="1" smtClean="0">
                <a:solidFill>
                  <a:srgbClr val="002060"/>
                </a:solidFill>
              </a:rPr>
              <a:t>Якщо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впертися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потилицею</a:t>
            </a:r>
            <a:r>
              <a:rPr lang="ru-RU" sz="2400" dirty="0">
                <a:solidFill>
                  <a:srgbClr val="002060"/>
                </a:solidFill>
              </a:rPr>
              <a:t> в борт </a:t>
            </a:r>
            <a:r>
              <a:rPr lang="ru-RU" sz="2400" dirty="0" err="1" smtClean="0">
                <a:solidFill>
                  <a:srgbClr val="002060"/>
                </a:solidFill>
              </a:rPr>
              <a:t>ванної</a:t>
            </a:r>
            <a:r>
              <a:rPr lang="ru-RU" sz="2400" dirty="0" smtClean="0">
                <a:solidFill>
                  <a:srgbClr val="002060"/>
                </a:solidFill>
              </a:rPr>
              <a:t>, а </a:t>
            </a:r>
            <a:r>
              <a:rPr lang="ru-RU" sz="2400" dirty="0" err="1" smtClean="0">
                <a:solidFill>
                  <a:srgbClr val="002060"/>
                </a:solidFill>
              </a:rPr>
              <a:t>п'ятами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- в дно. </a:t>
            </a:r>
            <a:r>
              <a:rPr lang="ru-RU" sz="2400" dirty="0" smtClean="0">
                <a:solidFill>
                  <a:srgbClr val="002060"/>
                </a:solidFill>
              </a:rPr>
              <a:t>Можно </a:t>
            </a:r>
            <a:r>
              <a:rPr lang="ru-RU" sz="2400" dirty="0" err="1" smtClean="0">
                <a:solidFill>
                  <a:srgbClr val="002060"/>
                </a:solidFill>
              </a:rPr>
              <a:t>помітити</a:t>
            </a:r>
            <a:r>
              <a:rPr lang="ru-RU" sz="2400" dirty="0" smtClean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що</a:t>
            </a:r>
            <a:r>
              <a:rPr lang="ru-RU" sz="2400" dirty="0">
                <a:solidFill>
                  <a:srgbClr val="002060"/>
                </a:solidFill>
              </a:rPr>
              <a:t> при </a:t>
            </a:r>
            <a:r>
              <a:rPr lang="ru-RU" sz="2400" dirty="0" err="1">
                <a:solidFill>
                  <a:srgbClr val="002060"/>
                </a:solidFill>
              </a:rPr>
              <a:t>видиху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тіло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занурюється</a:t>
            </a:r>
            <a:r>
              <a:rPr lang="ru-RU" sz="2400" dirty="0">
                <a:solidFill>
                  <a:srgbClr val="002060"/>
                </a:solidFill>
              </a:rPr>
              <a:t> у воду, а при </a:t>
            </a:r>
            <a:r>
              <a:rPr lang="ru-RU" sz="2400" dirty="0" err="1">
                <a:solidFill>
                  <a:srgbClr val="002060"/>
                </a:solidFill>
              </a:rPr>
              <a:t>глибокому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вдиху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спливає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err="1" smtClean="0">
                <a:solidFill>
                  <a:srgbClr val="002060"/>
                </a:solidFill>
              </a:rPr>
              <a:t>Отже</a:t>
            </a:r>
            <a:r>
              <a:rPr lang="ru-RU" sz="2400" dirty="0">
                <a:solidFill>
                  <a:srgbClr val="002060"/>
                </a:solidFill>
              </a:rPr>
              <a:t>, при </a:t>
            </a:r>
            <a:r>
              <a:rPr lang="ru-RU" sz="2400" dirty="0" err="1">
                <a:solidFill>
                  <a:srgbClr val="002060"/>
                </a:solidFill>
              </a:rPr>
              <a:t>вдиху</a:t>
            </a:r>
            <a:r>
              <a:rPr lang="ru-RU" sz="2400" dirty="0">
                <a:solidFill>
                  <a:srgbClr val="002060"/>
                </a:solidFill>
              </a:rPr>
              <a:t> сила </a:t>
            </a:r>
            <a:r>
              <a:rPr lang="ru-RU" sz="2400" dirty="0" err="1">
                <a:solidFill>
                  <a:srgbClr val="002060"/>
                </a:solidFill>
              </a:rPr>
              <a:t>Архімеда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збільшується</a:t>
            </a:r>
            <a:r>
              <a:rPr lang="ru-RU" sz="2400" dirty="0">
                <a:solidFill>
                  <a:srgbClr val="002060"/>
                </a:solidFill>
              </a:rPr>
              <a:t> і </a:t>
            </a:r>
            <a:r>
              <a:rPr lang="ru-RU" sz="2400" dirty="0" err="1">
                <a:solidFill>
                  <a:srgbClr val="002060"/>
                </a:solidFill>
              </a:rPr>
              <a:t>майже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повністю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компенсує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дію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сили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тяжіння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  <a:endParaRPr lang="ru-RU" sz="2400" dirty="0" smtClean="0">
              <a:solidFill>
                <a:srgbClr val="002060"/>
              </a:solidFill>
            </a:endParaRPr>
          </a:p>
          <a:p>
            <a:endParaRPr lang="uk-UA" sz="2400" b="1" dirty="0">
              <a:solidFill>
                <a:srgbClr val="002060"/>
              </a:solidFill>
            </a:endParaRPr>
          </a:p>
          <a:p>
            <a:r>
              <a:rPr lang="ru-RU" sz="2400" b="1" u="sng" dirty="0" err="1">
                <a:solidFill>
                  <a:srgbClr val="002060"/>
                </a:solidFill>
              </a:rPr>
              <a:t>Висновок</a:t>
            </a:r>
            <a:r>
              <a:rPr lang="ru-RU" sz="2400" b="1" u="sng" dirty="0">
                <a:solidFill>
                  <a:srgbClr val="002060"/>
                </a:solidFill>
              </a:rPr>
              <a:t>: </a:t>
            </a:r>
            <a:r>
              <a:rPr lang="ru-RU" sz="2400" dirty="0" err="1">
                <a:solidFill>
                  <a:srgbClr val="002060"/>
                </a:solidFill>
              </a:rPr>
              <a:t>дихання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людини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впливає</a:t>
            </a:r>
            <a:r>
              <a:rPr lang="ru-RU" sz="2400" dirty="0">
                <a:solidFill>
                  <a:srgbClr val="002060"/>
                </a:solidFill>
              </a:rPr>
              <a:t> на силу </a:t>
            </a:r>
            <a:r>
              <a:rPr lang="ru-RU" sz="2400" dirty="0" err="1">
                <a:solidFill>
                  <a:srgbClr val="002060"/>
                </a:solidFill>
              </a:rPr>
              <a:t>Архімеда</a:t>
            </a:r>
            <a:r>
              <a:rPr lang="ru-RU" sz="2400" dirty="0">
                <a:solidFill>
                  <a:srgbClr val="002060"/>
                </a:solidFill>
              </a:rPr>
              <a:t>. Чим </a:t>
            </a:r>
            <a:r>
              <a:rPr lang="ru-RU" sz="2400" dirty="0" err="1">
                <a:solidFill>
                  <a:srgbClr val="002060"/>
                </a:solidFill>
              </a:rPr>
              <a:t>глибше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вдих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тим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більше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стає</a:t>
            </a:r>
            <a:r>
              <a:rPr lang="ru-RU" sz="2400" dirty="0">
                <a:solidFill>
                  <a:srgbClr val="002060"/>
                </a:solidFill>
              </a:rPr>
              <a:t> сила </a:t>
            </a:r>
            <a:r>
              <a:rPr lang="ru-RU" sz="2400" dirty="0" err="1">
                <a:solidFill>
                  <a:srgbClr val="002060"/>
                </a:solidFill>
              </a:rPr>
              <a:t>Архімеда</a:t>
            </a:r>
            <a:r>
              <a:rPr lang="ru-RU" sz="2400" dirty="0">
                <a:solidFill>
                  <a:srgbClr val="002060"/>
                </a:solidFill>
              </a:rPr>
              <a:t>. І </a:t>
            </a:r>
            <a:r>
              <a:rPr lang="ru-RU" sz="2400" dirty="0" err="1">
                <a:solidFill>
                  <a:srgbClr val="002060"/>
                </a:solidFill>
              </a:rPr>
              <a:t>навпаки</a:t>
            </a:r>
            <a:r>
              <a:rPr lang="ru-RU" sz="2400" dirty="0">
                <a:solidFill>
                  <a:srgbClr val="002060"/>
                </a:solidFill>
              </a:rPr>
              <a:t>: </a:t>
            </a:r>
            <a:r>
              <a:rPr lang="ru-RU" sz="2400" dirty="0" err="1">
                <a:solidFill>
                  <a:srgbClr val="002060"/>
                </a:solidFill>
              </a:rPr>
              <a:t>чим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більше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видих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тим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менше</a:t>
            </a:r>
            <a:r>
              <a:rPr lang="ru-RU" sz="2400" dirty="0">
                <a:solidFill>
                  <a:srgbClr val="002060"/>
                </a:solidFill>
              </a:rPr>
              <a:t> сила </a:t>
            </a:r>
            <a:r>
              <a:rPr lang="ru-RU" sz="2400" dirty="0" err="1">
                <a:solidFill>
                  <a:srgbClr val="002060"/>
                </a:solidFill>
              </a:rPr>
              <a:t>Архімеда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96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9"/>
            <a:ext cx="12192000" cy="68555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192" y="4206240"/>
            <a:ext cx="11347704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8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Ключове запитання: </a:t>
            </a:r>
          </a:p>
          <a:p>
            <a:pPr algn="ctr"/>
            <a:r>
              <a:rPr lang="uk-UA" sz="8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 людина плаває?</a:t>
            </a:r>
            <a:endParaRPr lang="ru-RU" sz="8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9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70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66"/>
            <a:ext cx="12192000" cy="68758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4338" y="4440452"/>
            <a:ext cx="893405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вид спорту, корисний для всіх систем організму</a:t>
            </a:r>
            <a:endParaRPr lang="ru-RU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01191" y="105263"/>
            <a:ext cx="53896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Плавання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396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97"/>
            <a:ext cx="12192000" cy="6865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65" y="225415"/>
            <a:ext cx="6832121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 smtClean="0">
                <a:solidFill>
                  <a:srgbClr val="002060"/>
                </a:solidFill>
              </a:rPr>
              <a:t>        Якщо </a:t>
            </a:r>
            <a:r>
              <a:rPr lang="uk-UA" sz="2500" b="1" dirty="0">
                <a:solidFill>
                  <a:srgbClr val="002060"/>
                </a:solidFill>
              </a:rPr>
              <a:t>уважно придивитися, можна помітити велику кількість </a:t>
            </a:r>
            <a:r>
              <a:rPr lang="uk-UA" sz="2500" b="1" dirty="0" smtClean="0">
                <a:solidFill>
                  <a:srgbClr val="002060"/>
                </a:solidFill>
              </a:rPr>
              <a:t>явищ, </a:t>
            </a:r>
            <a:r>
              <a:rPr lang="uk-UA" sz="2500" b="1" dirty="0">
                <a:solidFill>
                  <a:srgbClr val="002060"/>
                </a:solidFill>
              </a:rPr>
              <a:t>які відбуваються навколо нас. З деякими з них ми стикаємося вкрай рідко. Мало кому у житті вдається побачити таке величне видовище, як айсберг, або спостерігати сонячне затемнення. З іншими явищами ми стикаємося кожен день, та в  силу їх звичності і буденності ледь звертаємо на них увагу. Ось зашумів на кухні закипаючий чайник, впало з гілки в саду яблуко. Людина здавна намагалася побачити невидиме, почути нечуване, пояснити непояснюване. Але за цими усіма явищами – і унікальними, і буденними – уважний погляд і допитливий розум людини здатні побачити дії дивовижних законів природи, гідних нашої уваги та захоплення.</a:t>
            </a:r>
            <a:endParaRPr lang="ru-RU" sz="2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93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" y="557784"/>
            <a:ext cx="11576304" cy="58169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Цілі: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З’ясувати умови плавання тіл; дізнатися причини, які дозволяють людині плавати,    з’ясувати, чи впливає дихання людини на величину Архімедової сили та виявити залежність між плаванням та станом здоров’я.</a:t>
            </a:r>
          </a:p>
          <a:p>
            <a:endParaRPr lang="ru-RU" sz="2400" b="1" dirty="0" smtClean="0"/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Актуальність:</a:t>
            </a:r>
          </a:p>
          <a:p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Людина повинна управляти своїм тілом на воді в будь-якій ситуації, щоб не загинути. Від того, як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вона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буде керувати своїм тілом, залежить її життя. Людина повинна бути більш інформованою, тобто знати причини, що дозволяють їй плавати, а не тонути.  Тоді шанси вижити значно підвищяться!</a:t>
            </a:r>
          </a:p>
          <a:p>
            <a:endParaRPr lang="ru-RU" sz="2400" b="1" dirty="0" smtClean="0"/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Гіпотеза:  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На людину в воді діє сила тяжіння і архімедова сила,  від їх співвідношення залежить плавучість тіла, за умови: якщо незначно ворушити руками і ногами, при повному зануренні у воду, то можна не потонути, а навчитися плавати.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0"/>
          <a:stretch/>
        </p:blipFill>
        <p:spPr>
          <a:xfrm>
            <a:off x="0" y="1268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2680"/>
            <a:ext cx="12192000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«Знання - настільки дорогоцінна річ, </a:t>
            </a:r>
          </a:p>
          <a:p>
            <a:pPr algn="ctr"/>
            <a:r>
              <a:rPr lang="ru-RU" sz="5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що її не ганебно добувати з будь-якого джерела.»</a:t>
            </a:r>
          </a:p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                           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32646" y="1983819"/>
            <a:ext cx="39870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(Абу-ль-Фарадж)</a:t>
            </a:r>
            <a:endParaRPr lang="ru-RU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26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7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1743" y="828136"/>
            <a:ext cx="107485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>
                <a:solidFill>
                  <a:srgbClr val="002060"/>
                </a:solidFill>
              </a:rPr>
              <a:t>«</a:t>
            </a:r>
            <a:r>
              <a:rPr lang="ru-RU" sz="4000" b="1" i="1" dirty="0">
                <a:solidFill>
                  <a:srgbClr val="002060"/>
                </a:solidFill>
              </a:rPr>
              <a:t>Егорушка…разбежался и полетел с полутора саженной вышины. Описав в воздухе дугу, он упал в воду, глубоко погрузился, но дна не достал, какая-то сила, холодная и приятная на ощупь, подхватила его и понесла обратно наверх. Он вынырнул и… опять нырнул… Опять та же сила, не давая коснуться дна и побыть в прохладе, понесла его наверх»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2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29"/>
            <a:ext cx="12192000" cy="68588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17464" y="226507"/>
            <a:ext cx="6096000" cy="27010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200" b="1" u="sng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Архімеда </a:t>
            </a:r>
            <a:r>
              <a:rPr lang="uk-UA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3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будь-яке тіло, занурене в рідину або газ, діє виштовхувальна сила, яка дорівнює вазі рідини чи газу в об’ємі зануриної частини тіла.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2336" y="3026361"/>
                <a:ext cx="11210544" cy="337143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uk-UA" sz="2800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</a:t>
                </a:r>
                <a:r>
                  <a:rPr lang="uk-UA" sz="2800" b="1" u="sng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Силу Архімеда можна визначити такими способами:</a:t>
                </a:r>
                <a:endParaRPr lang="ru-RU" sz="2800" b="1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uk-UA" sz="2800" b="1" dirty="0" smtClean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1)Розрахувати за формулою:</a:t>
                </a:r>
                <a:endParaRPr lang="ru-RU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uk-UA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sub>
                      </m:sSub>
                      <m:r>
                        <a:rPr lang="uk-UA" sz="28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uk-UA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𝑷</m:t>
                          </m:r>
                        </m:sub>
                      </m:sSub>
                      <m:r>
                        <a:rPr lang="uk-UA" sz="28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uk-UA" sz="28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𝒈</m:t>
                      </m:r>
                      <m:r>
                        <a:rPr lang="uk-UA" sz="28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uk-UA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т</m:t>
                          </m:r>
                        </m:sub>
                      </m:sSub>
                    </m:oMath>
                  </m:oMathPara>
                </a14:m>
                <a:endParaRPr lang="ru-RU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uk-UA" sz="2800" b="1" dirty="0" smtClean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2)Зважити </a:t>
                </a:r>
                <a:r>
                  <a:rPr lang="uk-UA" sz="28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тіло у повітрі Р та в воді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Р</m:t>
                        </m:r>
                      </m:e>
                      <m:sub>
                        <m:r>
                          <a:rPr lang="uk-UA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uk-UA" sz="28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знайти різницю ваги.</a:t>
                </a:r>
                <a:r>
                  <a:rPr lang="ru-RU" sz="28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endParaRPr lang="ru-RU" sz="2800" b="1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uk-UA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uk-UA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sub>
                      </m:sSub>
                      <m:r>
                        <a:rPr lang="uk-UA" sz="28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𝑷</m:t>
                      </m:r>
                      <m:r>
                        <a:rPr lang="ru-RU" sz="2800" b="1" i="1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ru-RU" sz="2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ru-RU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28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uk-UA" sz="2800" b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Зважити рідину витіснену тілом.</a:t>
                </a:r>
                <a:endParaRPr lang="ru-RU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6" y="3026361"/>
                <a:ext cx="11210544" cy="3371436"/>
              </a:xfrm>
              <a:prstGeom prst="rect">
                <a:avLst/>
              </a:prstGeom>
              <a:blipFill rotWithShape="0">
                <a:blip r:embed="rId5"/>
                <a:stretch>
                  <a:fillRect l="-1088" t="-1805" b="-30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3493008" y="27129"/>
            <a:ext cx="5386073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000" b="1" u="sng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Архімеда </a:t>
            </a:r>
            <a:endParaRPr lang="ru-RU" sz="5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2336" y="3026361"/>
            <a:ext cx="1121054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u="sng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Силу Архімеда можна визначити такими способами:</a:t>
            </a:r>
            <a:endParaRPr lang="ru-RU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09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" y="-44469"/>
            <a:ext cx="12189823" cy="68592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Прямоугольник 1"/>
          <p:cNvSpPr/>
          <p:nvPr/>
        </p:nvSpPr>
        <p:spPr>
          <a:xfrm>
            <a:off x="1673352" y="-82296"/>
            <a:ext cx="9026165" cy="1015663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Плавання тіл у природі</a:t>
            </a:r>
            <a:endParaRPr lang="ru-RU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51" y="852140"/>
            <a:ext cx="5634830" cy="3771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2" t="11784"/>
          <a:stretch/>
        </p:blipFill>
        <p:spPr>
          <a:xfrm>
            <a:off x="6894576" y="3579876"/>
            <a:ext cx="5146097" cy="3136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t="21949" r="20567" b="11601"/>
          <a:stretch/>
        </p:blipFill>
        <p:spPr>
          <a:xfrm>
            <a:off x="2698087" y="3657600"/>
            <a:ext cx="4730482" cy="29809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t="15403" r="5482" b="11818"/>
          <a:stretch/>
        </p:blipFill>
        <p:spPr>
          <a:xfrm>
            <a:off x="138680" y="852140"/>
            <a:ext cx="5535664" cy="29443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2" t="12626" r="12239" b="14092"/>
          <a:stretch/>
        </p:blipFill>
        <p:spPr>
          <a:xfrm>
            <a:off x="8712120" y="866446"/>
            <a:ext cx="3479880" cy="18981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r="5856"/>
          <a:stretch/>
        </p:blipFill>
        <p:spPr>
          <a:xfrm>
            <a:off x="2177" y="4050187"/>
            <a:ext cx="4105656" cy="258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8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"/>
            <a:ext cx="12192000" cy="68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1020</Words>
  <Application>Microsoft Office PowerPoint</Application>
  <PresentationFormat>Широкоэкранный</PresentationFormat>
  <Paragraphs>125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53</cp:revision>
  <dcterms:created xsi:type="dcterms:W3CDTF">2018-03-14T10:08:42Z</dcterms:created>
  <dcterms:modified xsi:type="dcterms:W3CDTF">2018-03-21T11:07:12Z</dcterms:modified>
</cp:coreProperties>
</file>