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9" r:id="rId2"/>
    <p:sldId id="257" r:id="rId3"/>
    <p:sldId id="259" r:id="rId4"/>
    <p:sldId id="260" r:id="rId5"/>
    <p:sldId id="261" r:id="rId6"/>
    <p:sldId id="262" r:id="rId7"/>
    <p:sldId id="300" r:id="rId8"/>
    <p:sldId id="301" r:id="rId9"/>
    <p:sldId id="302" r:id="rId10"/>
    <p:sldId id="324" r:id="rId11"/>
    <p:sldId id="303" r:id="rId12"/>
    <p:sldId id="304" r:id="rId13"/>
    <p:sldId id="305" r:id="rId14"/>
    <p:sldId id="306" r:id="rId15"/>
    <p:sldId id="307" r:id="rId16"/>
    <p:sldId id="316" r:id="rId17"/>
    <p:sldId id="317" r:id="rId18"/>
    <p:sldId id="318" r:id="rId19"/>
    <p:sldId id="319" r:id="rId20"/>
    <p:sldId id="321" r:id="rId21"/>
    <p:sldId id="322" r:id="rId22"/>
    <p:sldId id="323" r:id="rId23"/>
    <p:sldId id="312" r:id="rId24"/>
    <p:sldId id="325" r:id="rId25"/>
    <p:sldId id="314" r:id="rId26"/>
    <p:sldId id="313" r:id="rId27"/>
    <p:sldId id="315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468C"/>
    <a:srgbClr val="660066"/>
    <a:srgbClr val="EA0C0C"/>
    <a:srgbClr val="B6B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43" autoAdjust="0"/>
  </p:normalViewPr>
  <p:slideViewPr>
    <p:cSldViewPr>
      <p:cViewPr varScale="1">
        <p:scale>
          <a:sx n="75" d="100"/>
          <a:sy n="75" d="100"/>
        </p:scale>
        <p:origin x="-12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76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7B8EB-0D6E-40BD-A1F0-F891FBB27716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22F56-0A91-4B12-95C3-D11756D453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192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971DA15-EB74-41F4-A762-A9BDB246B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686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697EC5-A604-4E55-819D-7F8B468A1444}" type="slidenum">
              <a:rPr lang="ru-RU"/>
              <a:pPr eaLnBrk="1" hangingPunct="1"/>
              <a:t>6</a:t>
            </a:fld>
            <a:endParaRPr lang="ru-RU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314700"/>
          </a:xfrm>
        </p:spPr>
        <p:txBody>
          <a:bodyPr/>
          <a:lstStyle>
            <a:lvl1pPr algn="ctr">
              <a:defRPr sz="4400" b="1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01013" y="6245225"/>
            <a:ext cx="585787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55F927-C0E7-4F2D-9447-553A8B316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quarter" idx="11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9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90A0B-0B3B-4100-A271-0895CABD7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32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975"/>
            <a:ext cx="2057400" cy="6072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6019800" cy="6072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266B-AD26-486B-91FB-68288A5F2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9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23F41-444F-4821-8A05-54381D162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953F5-F6E1-40B2-849A-441DCDE24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3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FF471-31C4-485D-925C-839A18C5C4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12574-2324-4015-8B19-7B045BAC9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3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0BBA8-64E5-4ED7-A018-B8BAB9D2AD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1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29B89-C9A8-458C-B0CE-1C48A24A2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53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E6C13-D350-4EC4-A4A7-1757C0733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7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FEB79-F1BE-4344-BE5A-E18586C78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4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8A70-B9A4-4519-820F-E850AB9771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9725" y="6453188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0763" y="6453188"/>
            <a:ext cx="5397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E95904-DD7C-4230-B396-1A3349E0E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4.bp.blogspot.com/-fRptcj4V3Gg/VsWL2MN9GFI/AAAAAAAAAGg/p_PYW9grF34/s1600/8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                  </a:t>
            </a:r>
            <a:r>
              <a:rPr lang="ru-RU" sz="1800" dirty="0" err="1" smtClean="0"/>
              <a:t>Комунальний</a:t>
            </a:r>
            <a:r>
              <a:rPr lang="ru-RU" sz="1800" dirty="0" smtClean="0"/>
              <a:t> заклад «</a:t>
            </a:r>
            <a:r>
              <a:rPr lang="ru-RU" sz="1800" dirty="0" err="1" smtClean="0"/>
              <a:t>Методичний</a:t>
            </a:r>
            <a:r>
              <a:rPr lang="ru-RU" sz="1800" dirty="0" smtClean="0"/>
              <a:t> центр </a:t>
            </a:r>
            <a:r>
              <a:rPr lang="ru-RU" sz="1800" dirty="0" err="1" smtClean="0"/>
              <a:t>Нікольської</a:t>
            </a:r>
            <a:r>
              <a:rPr lang="ru-RU" sz="1800" dirty="0" smtClean="0"/>
              <a:t> </a:t>
            </a:r>
            <a:r>
              <a:rPr lang="ru-RU" sz="1800" dirty="0" err="1" smtClean="0"/>
              <a:t>районної</a:t>
            </a:r>
            <a:r>
              <a:rPr lang="ru-RU" sz="1800" dirty="0" smtClean="0"/>
              <a:t> ради </a:t>
            </a:r>
            <a:r>
              <a:rPr lang="ru-RU" sz="1800" dirty="0" err="1" smtClean="0"/>
              <a:t>Донецької</a:t>
            </a:r>
            <a:r>
              <a:rPr lang="ru-RU" sz="1800" dirty="0" smtClean="0"/>
              <a:t> </a:t>
            </a:r>
            <a:r>
              <a:rPr lang="ru-RU" sz="1800" dirty="0" err="1" smtClean="0"/>
              <a:t>області</a:t>
            </a:r>
            <a:r>
              <a:rPr lang="ru-RU" sz="1800" dirty="0" smtClean="0"/>
              <a:t>»</a:t>
            </a:r>
            <a:br>
              <a:rPr lang="ru-RU" sz="1800" dirty="0" smtClean="0"/>
            </a:br>
            <a:r>
              <a:rPr lang="uk-UA" sz="1800" dirty="0" smtClean="0"/>
              <a:t>КЗ</a:t>
            </a:r>
            <a:r>
              <a:rPr lang="ru-RU" sz="1800" dirty="0" smtClean="0"/>
              <a:t>«</a:t>
            </a:r>
            <a:r>
              <a:rPr lang="ru-RU" sz="1800" dirty="0" err="1" smtClean="0"/>
              <a:t>Тополинська</a:t>
            </a:r>
            <a:r>
              <a:rPr lang="ru-RU" sz="1800" dirty="0" smtClean="0"/>
              <a:t> </a:t>
            </a:r>
            <a:r>
              <a:rPr lang="ru-RU" sz="1800" dirty="0" err="1" smtClean="0"/>
              <a:t>загальноосвітня</a:t>
            </a:r>
            <a:r>
              <a:rPr lang="ru-RU" sz="1800" dirty="0" smtClean="0"/>
              <a:t> школа І – ІІІ </a:t>
            </a:r>
            <a:r>
              <a:rPr lang="ru-RU" sz="1800" dirty="0" err="1" smtClean="0"/>
              <a:t>ступенів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err="1" smtClean="0"/>
              <a:t>Нікольської</a:t>
            </a:r>
            <a:r>
              <a:rPr lang="ru-RU" sz="1800" dirty="0" smtClean="0"/>
              <a:t> </a:t>
            </a:r>
            <a:r>
              <a:rPr lang="ru-RU" sz="1800" dirty="0" err="1"/>
              <a:t>районної</a:t>
            </a:r>
            <a:r>
              <a:rPr lang="ru-RU" sz="1800" dirty="0"/>
              <a:t> ради </a:t>
            </a:r>
            <a:r>
              <a:rPr lang="ru-RU" sz="1800" dirty="0" err="1"/>
              <a:t>Донецької</a:t>
            </a:r>
            <a:r>
              <a:rPr lang="ru-RU" sz="1800" dirty="0"/>
              <a:t> </a:t>
            </a:r>
            <a:r>
              <a:rPr lang="ru-RU" sz="1800" dirty="0" err="1"/>
              <a:t>області</a:t>
            </a:r>
            <a:r>
              <a:rPr lang="ru-RU" sz="1800" dirty="0"/>
              <a:t>»</a:t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dirty="0" smtClean="0"/>
              <a:t>STEM – проект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uk-UA" b="1" i="1" dirty="0" smtClean="0"/>
              <a:t>«</a:t>
            </a:r>
            <a:r>
              <a:rPr lang="ru-RU" b="1" i="1" dirty="0" smtClean="0"/>
              <a:t>К</a:t>
            </a:r>
            <a:r>
              <a:rPr lang="uk-UA" b="1" i="1" dirty="0" smtClean="0"/>
              <a:t>раїна трикутників.»</a:t>
            </a:r>
            <a:endParaRPr lang="ru-RU" dirty="0" smtClean="0"/>
          </a:p>
          <a:p>
            <a:pPr marL="0" indent="0" algn="ctr" eaLnBrk="1" hangingPunct="1">
              <a:buFontTx/>
              <a:buNone/>
              <a:defRPr/>
            </a:pPr>
            <a:r>
              <a:rPr lang="ru-RU" dirty="0" smtClean="0"/>
              <a:t>(</a:t>
            </a:r>
            <a:r>
              <a:rPr lang="ru-RU" dirty="0" err="1" smtClean="0"/>
              <a:t>технологія</a:t>
            </a:r>
            <a:r>
              <a:rPr lang="ru-RU" dirty="0" smtClean="0"/>
              <a:t>, </a:t>
            </a:r>
            <a:r>
              <a:rPr lang="uk-UA" dirty="0" smtClean="0"/>
              <a:t>я у світі</a:t>
            </a:r>
            <a:r>
              <a:rPr lang="ru-RU" dirty="0" smtClean="0"/>
              <a:t>, </a:t>
            </a:r>
            <a:r>
              <a:rPr lang="ru-RU" dirty="0" err="1" smtClean="0"/>
              <a:t>інжинірінг</a:t>
            </a:r>
            <a:r>
              <a:rPr lang="ru-RU" dirty="0" smtClean="0"/>
              <a:t>, математика)</a:t>
            </a:r>
          </a:p>
          <a:p>
            <a:pPr marL="0" indent="0" algn="r" eaLnBrk="1" hangingPunct="1">
              <a:buFontTx/>
              <a:buNone/>
              <a:defRPr/>
            </a:pPr>
            <a:endParaRPr lang="ru-RU" dirty="0" smtClean="0"/>
          </a:p>
          <a:p>
            <a:pPr marL="0" indent="0" algn="r" eaLnBrk="1" hangingPunct="1">
              <a:buFontTx/>
              <a:buNone/>
              <a:defRPr/>
            </a:pPr>
            <a:endParaRPr lang="ru-RU" sz="1100" dirty="0" smtClean="0"/>
          </a:p>
          <a:p>
            <a:pPr marL="0" indent="0" algn="ctr" eaLnBrk="1" hangingPunct="1">
              <a:buFontTx/>
              <a:buNone/>
              <a:defRPr/>
            </a:pPr>
            <a:r>
              <a:rPr lang="ru-RU" sz="1400" dirty="0" smtClean="0"/>
              <a:t>                                                                                 Проект </a:t>
            </a:r>
            <a:r>
              <a:rPr lang="ru-RU" sz="1400" dirty="0" err="1" smtClean="0"/>
              <a:t>виконали</a:t>
            </a:r>
            <a:r>
              <a:rPr lang="ru-RU" sz="1400" dirty="0" smtClean="0"/>
              <a:t> </a:t>
            </a:r>
            <a:r>
              <a:rPr lang="ru-RU" sz="1400" dirty="0" err="1" smtClean="0"/>
              <a:t>учні</a:t>
            </a:r>
            <a:r>
              <a:rPr lang="ru-RU" sz="1400" dirty="0" smtClean="0"/>
              <a:t> 4 </a:t>
            </a:r>
            <a:r>
              <a:rPr lang="ru-RU" sz="1400" dirty="0" err="1" smtClean="0"/>
              <a:t>класу</a:t>
            </a:r>
            <a:r>
              <a:rPr lang="ru-RU" sz="1400" dirty="0" smtClean="0"/>
              <a:t>: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ru-RU" sz="1400" dirty="0" smtClean="0"/>
              <a:t>                                                                           </a:t>
            </a:r>
            <a:r>
              <a:rPr lang="ru-RU" sz="1400" dirty="0" err="1" smtClean="0"/>
              <a:t>Стовба</a:t>
            </a:r>
            <a:r>
              <a:rPr lang="ru-RU" sz="1400" dirty="0" smtClean="0"/>
              <a:t> </a:t>
            </a:r>
            <a:r>
              <a:rPr lang="ru-RU" sz="1400" dirty="0" err="1" smtClean="0"/>
              <a:t>Даніїл</a:t>
            </a:r>
            <a:r>
              <a:rPr lang="ru-RU" sz="1400" dirty="0" smtClean="0"/>
              <a:t>, </a:t>
            </a:r>
            <a:r>
              <a:rPr lang="ru-RU" sz="1400" dirty="0" err="1" smtClean="0"/>
              <a:t>Дурицький</a:t>
            </a:r>
            <a:r>
              <a:rPr lang="ru-RU" sz="1400" dirty="0" smtClean="0"/>
              <a:t> Ярослав,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ru-RU" sz="1400" dirty="0" smtClean="0"/>
              <a:t>                                                                          </a:t>
            </a:r>
            <a:r>
              <a:rPr lang="ru-RU" sz="1400" dirty="0" err="1" smtClean="0"/>
              <a:t>Костерєв</a:t>
            </a:r>
            <a:r>
              <a:rPr lang="ru-RU" sz="1400" dirty="0" smtClean="0"/>
              <a:t> </a:t>
            </a:r>
            <a:r>
              <a:rPr lang="ru-RU" sz="1400" dirty="0" err="1" smtClean="0"/>
              <a:t>Віктор</a:t>
            </a:r>
            <a:r>
              <a:rPr lang="ru-RU" sz="1400" dirty="0" smtClean="0"/>
              <a:t>, </a:t>
            </a:r>
            <a:r>
              <a:rPr lang="uk-UA" sz="1400" dirty="0" smtClean="0"/>
              <a:t>Крилова Оксана</a:t>
            </a:r>
            <a:r>
              <a:rPr lang="ru-RU" sz="1400" dirty="0" smtClean="0"/>
              <a:t>.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sz="1400" dirty="0" smtClean="0"/>
              <a:t>                                                                                             </a:t>
            </a:r>
            <a:r>
              <a:rPr lang="ru-RU" sz="1400" dirty="0" err="1" smtClean="0"/>
              <a:t>Керівник</a:t>
            </a:r>
            <a:r>
              <a:rPr lang="ru-RU" sz="1400" dirty="0" smtClean="0"/>
              <a:t> </a:t>
            </a:r>
            <a:r>
              <a:rPr lang="ru-RU" sz="1400" dirty="0" err="1" smtClean="0"/>
              <a:t>проекту:Нижниківська</a:t>
            </a:r>
            <a:r>
              <a:rPr lang="ru-RU" sz="1400" dirty="0" smtClean="0"/>
              <a:t> С.А.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sz="1400" dirty="0" smtClean="0"/>
              <a:t>2019р.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ru-RU" dirty="0" smtClean="0"/>
              <a:t> 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 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 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 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 </a:t>
            </a:r>
            <a:r>
              <a:rPr lang="ru-RU" sz="1400" dirty="0" smtClean="0"/>
              <a:t> </a:t>
            </a: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5F1533-CAF2-4603-AB61-044CE4558E83}" type="slidenum">
              <a:rPr lang="ru-RU">
                <a:solidFill>
                  <a:schemeClr val="bg1"/>
                </a:solidFill>
              </a:rPr>
              <a:pPr eaLnBrk="1" hangingPunct="1"/>
              <a:t>1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3927"/>
            <a:ext cx="14382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87" y="3756615"/>
            <a:ext cx="2304256" cy="254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" y="4581128"/>
            <a:ext cx="1265045" cy="123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2048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0990"/>
            <a:ext cx="4244944" cy="587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6093296"/>
            <a:ext cx="2753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 smtClean="0">
                <a:solidFill>
                  <a:srgbClr val="002060"/>
                </a:solidFill>
              </a:rPr>
              <a:t>Піфагор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072530" y="5659458"/>
            <a:ext cx="38164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Герон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05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70658" name="Picture 2" descr="http://i.absurdopedia.net/thumb/a/ae/%D0%9A%D0%B8%D1%82%D0%B0%D0%B9%D1%81%D0%BA%D0%B8%D0%B9_3%D1%83%D0%B3%D0%BE%D0%BB%D1%8C%D0%BD%D0%B8%D0%BA.jpg/200px-%D0%9A%D0%B8%D1%82%D0%B0%D0%B9%D1%81%D0%BA%D0%B8%D0%B9_3%D1%83%D0%B3%D0%BE%D0%BB%D1%8C%D0%BD%D0%B8%D0%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80970"/>
            <a:ext cx="261305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1196752"/>
            <a:ext cx="56886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/>
              <a:t>Китайці</a:t>
            </a:r>
            <a:r>
              <a:rPr lang="ru-RU" sz="4000" dirty="0" smtClean="0"/>
              <a:t> </a:t>
            </a:r>
            <a:r>
              <a:rPr lang="ru-RU" sz="4000" dirty="0" err="1" smtClean="0"/>
              <a:t>пишаються</a:t>
            </a:r>
            <a:r>
              <a:rPr lang="ru-RU" sz="4000" dirty="0" smtClean="0"/>
              <a:t> </a:t>
            </a:r>
            <a:r>
              <a:rPr lang="ru-RU" sz="4000" dirty="0" err="1" smtClean="0"/>
              <a:t>китайським</a:t>
            </a:r>
            <a:r>
              <a:rPr lang="ru-RU" sz="4000" dirty="0" smtClean="0"/>
              <a:t> </a:t>
            </a:r>
            <a:r>
              <a:rPr lang="ru-RU" sz="4000" dirty="0" err="1" smtClean="0"/>
              <a:t>трикутником</a:t>
            </a:r>
            <a:r>
              <a:rPr lang="ru-RU" sz="4000" dirty="0" smtClean="0"/>
              <a:t> і </a:t>
            </a:r>
            <a:r>
              <a:rPr lang="ru-RU" sz="4000" dirty="0" err="1" smtClean="0"/>
              <a:t>вважають</a:t>
            </a:r>
            <a:r>
              <a:rPr lang="ru-RU" sz="4000" dirty="0" smtClean="0"/>
              <a:t>, </a:t>
            </a:r>
            <a:r>
              <a:rPr lang="ru-RU" sz="4000" dirty="0" err="1" smtClean="0"/>
              <a:t>що</a:t>
            </a:r>
            <a:r>
              <a:rPr lang="ru-RU" sz="4000" dirty="0" smtClean="0"/>
              <a:t> </a:t>
            </a:r>
            <a:r>
              <a:rPr lang="ru-RU" sz="4000" dirty="0" err="1" smtClean="0"/>
              <a:t>він</a:t>
            </a:r>
            <a:r>
              <a:rPr lang="ru-RU" sz="4000" dirty="0" smtClean="0"/>
              <a:t> є </a:t>
            </a:r>
            <a:r>
              <a:rPr lang="ru-RU" sz="4000" dirty="0" err="1" smtClean="0"/>
              <a:t>першоосновою</a:t>
            </a:r>
            <a:r>
              <a:rPr lang="ru-RU" sz="4000" dirty="0" smtClean="0"/>
              <a:t> </a:t>
            </a:r>
            <a:r>
              <a:rPr lang="ru-RU" sz="4000" dirty="0" err="1" smtClean="0"/>
              <a:t>всіх</a:t>
            </a:r>
            <a:r>
              <a:rPr lang="ru-RU" sz="4000" dirty="0" smtClean="0"/>
              <a:t> </a:t>
            </a:r>
            <a:r>
              <a:rPr lang="ru-RU" sz="4000" dirty="0" err="1" smtClean="0"/>
              <a:t>фігур</a:t>
            </a:r>
            <a:r>
              <a:rPr lang="ru-RU" sz="4000" dirty="0" smtClean="0"/>
              <a:t>, </a:t>
            </a:r>
            <a:r>
              <a:rPr lang="ru-RU" sz="4000" dirty="0"/>
              <a:t>а</a:t>
            </a:r>
            <a:r>
              <a:rPr lang="ru-RU" sz="4000" dirty="0" smtClean="0"/>
              <a:t> </a:t>
            </a:r>
            <a:r>
              <a:rPr lang="ru-RU" sz="4000" dirty="0" err="1" smtClean="0"/>
              <a:t>всі</a:t>
            </a:r>
            <a:r>
              <a:rPr lang="ru-RU" sz="4000" dirty="0" smtClean="0"/>
              <a:t> </a:t>
            </a:r>
            <a:r>
              <a:rPr lang="ru-RU" sz="4000" dirty="0" err="1" smtClean="0"/>
              <a:t>інші</a:t>
            </a:r>
            <a:r>
              <a:rPr lang="ru-RU" sz="4000" dirty="0" smtClean="0"/>
              <a:t> </a:t>
            </a:r>
            <a:r>
              <a:rPr lang="ru-RU" sz="4000" dirty="0" err="1" smtClean="0"/>
              <a:t>фігури</a:t>
            </a:r>
            <a:r>
              <a:rPr lang="ru-RU" sz="4000" dirty="0" smtClean="0"/>
              <a:t> – </a:t>
            </a:r>
            <a:r>
              <a:rPr lang="ru-RU" sz="4000" dirty="0" err="1" smtClean="0"/>
              <a:t>лише</a:t>
            </a:r>
            <a:r>
              <a:rPr lang="ru-RU" sz="4000" dirty="0" smtClean="0"/>
              <a:t> </a:t>
            </a:r>
            <a:r>
              <a:rPr lang="ru-RU" sz="4000" dirty="0" err="1" smtClean="0"/>
              <a:t>його</a:t>
            </a:r>
            <a:r>
              <a:rPr lang="ru-RU" sz="4000" dirty="0" smtClean="0"/>
              <a:t> </a:t>
            </a:r>
            <a:r>
              <a:rPr lang="ru-RU" sz="4000" dirty="0" err="1" smtClean="0"/>
              <a:t>окремі</a:t>
            </a:r>
            <a:r>
              <a:rPr lang="ru-RU" sz="4000" dirty="0" smtClean="0"/>
              <a:t> </a:t>
            </a:r>
            <a:r>
              <a:rPr lang="ru-RU" sz="4000" dirty="0" err="1" smtClean="0"/>
              <a:t>випадки</a:t>
            </a:r>
            <a:r>
              <a:rPr lang="ru-RU" sz="4000" dirty="0" smtClean="0"/>
              <a:t>. </a:t>
            </a:r>
            <a:endParaRPr lang="ru-RU" sz="4000" dirty="0"/>
          </a:p>
        </p:txBody>
      </p:sp>
      <p:pic>
        <p:nvPicPr>
          <p:cNvPr id="5" name="Рисунок 4" descr="C:\Users\User\Desktop\WP_20190325_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1" y="548680"/>
            <a:ext cx="2589601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7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29B89-C9A8-458C-B0CE-1C48A24A2A2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268760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r>
              <a:rPr lang="ru-RU" b="1" dirty="0" smtClean="0"/>
              <a:t> </a:t>
            </a:r>
            <a:r>
              <a:rPr lang="ru-RU" b="1" dirty="0" err="1" smtClean="0"/>
              <a:t>Трикутник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такий</a:t>
            </a:r>
            <a:r>
              <a:rPr lang="ru-RU" dirty="0" smtClean="0"/>
              <a:t> </a:t>
            </a:r>
            <a:r>
              <a:rPr lang="ru-RU" dirty="0" err="1" smtClean="0"/>
              <a:t>простий</a:t>
            </a:r>
            <a:r>
              <a:rPr lang="ru-RU" dirty="0" smtClean="0"/>
              <a:t> </a:t>
            </a:r>
            <a:r>
              <a:rPr lang="ru-RU" dirty="0" err="1" smtClean="0"/>
              <a:t>багатокутник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en-US" dirty="0" smtClean="0"/>
              <a:t>c</a:t>
            </a:r>
            <a:r>
              <a:rPr lang="ru-RU" dirty="0" err="1" smtClean="0"/>
              <a:t>кладається</a:t>
            </a:r>
            <a:r>
              <a:rPr lang="ru-RU" dirty="0" smtClean="0"/>
              <a:t> з </a:t>
            </a:r>
            <a:r>
              <a:rPr lang="ru-RU" dirty="0" err="1" smtClean="0"/>
              <a:t>трьох</a:t>
            </a:r>
            <a:r>
              <a:rPr lang="ru-RU" dirty="0" smtClean="0"/>
              <a:t> </a:t>
            </a:r>
            <a:r>
              <a:rPr lang="ru-RU" dirty="0" err="1" smtClean="0"/>
              <a:t>сторін</a:t>
            </a:r>
            <a:r>
              <a:rPr lang="ru-RU" dirty="0" smtClean="0"/>
              <a:t> і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стільки</a:t>
            </a:r>
            <a:r>
              <a:rPr lang="ru-RU" dirty="0" smtClean="0"/>
              <a:t> ж </a:t>
            </a:r>
            <a:r>
              <a:rPr lang="ru-RU" dirty="0" err="1" smtClean="0"/>
              <a:t>кутів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uk-UA" dirty="0"/>
              <a:t>п</a:t>
            </a:r>
            <a:r>
              <a:rPr lang="ru-RU" dirty="0" smtClean="0"/>
              <a:t>лощина </a:t>
            </a:r>
            <a:r>
              <a:rPr lang="ru-RU" dirty="0" err="1" smtClean="0"/>
              <a:t>обмежується</a:t>
            </a:r>
            <a:r>
              <a:rPr lang="ru-RU" dirty="0" smtClean="0"/>
              <a:t> 3 точками і 3 </a:t>
            </a:r>
            <a:r>
              <a:rPr lang="ru-RU" dirty="0" err="1" smtClean="0"/>
              <a:t>відрізками</a:t>
            </a:r>
            <a:r>
              <a:rPr lang="ru-RU" dirty="0" smtClean="0"/>
              <a:t>, попарно </a:t>
            </a:r>
            <a:r>
              <a:rPr lang="ru-RU" dirty="0" err="1" smtClean="0"/>
              <a:t>з’єднуючи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 точки. </a:t>
            </a:r>
            <a:r>
              <a:rPr lang="ru-RU" b="1" dirty="0" smtClean="0"/>
              <a:t>Точки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вершини</a:t>
            </a:r>
            <a:r>
              <a:rPr lang="ru-RU" dirty="0" smtClean="0"/>
              <a:t> </a:t>
            </a:r>
            <a:r>
              <a:rPr lang="ru-RU" dirty="0" err="1" smtClean="0"/>
              <a:t>трикутника</a:t>
            </a:r>
            <a:r>
              <a:rPr lang="ru-RU" dirty="0" smtClean="0"/>
              <a:t>. Вони </a:t>
            </a:r>
            <a:r>
              <a:rPr lang="ru-RU" dirty="0" err="1" smtClean="0"/>
              <a:t>позначаються</a:t>
            </a:r>
            <a:r>
              <a:rPr lang="ru-RU" dirty="0" smtClean="0"/>
              <a:t> великими </a:t>
            </a:r>
            <a:r>
              <a:rPr lang="ru-RU" dirty="0" err="1" smtClean="0"/>
              <a:t>латинськими</a:t>
            </a:r>
            <a:r>
              <a:rPr lang="ru-RU" dirty="0" smtClean="0"/>
              <a:t> </a:t>
            </a:r>
            <a:r>
              <a:rPr lang="ru-RU" dirty="0" err="1" smtClean="0"/>
              <a:t>літерами</a:t>
            </a:r>
            <a:r>
              <a:rPr lang="ru-RU" dirty="0" smtClean="0"/>
              <a:t>. </a:t>
            </a:r>
            <a:r>
              <a:rPr lang="ru-RU" b="1" dirty="0" err="1" smtClean="0"/>
              <a:t>Відрізки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сторони</a:t>
            </a:r>
            <a:r>
              <a:rPr lang="ru-RU" dirty="0" smtClean="0"/>
              <a:t> </a:t>
            </a:r>
            <a:r>
              <a:rPr lang="ru-RU" dirty="0" err="1" smtClean="0"/>
              <a:t>трикутника</a:t>
            </a:r>
            <a:r>
              <a:rPr lang="ru-RU" dirty="0" smtClean="0"/>
              <a:t>. </a:t>
            </a:r>
            <a:r>
              <a:rPr lang="ru-RU" dirty="0" err="1" smtClean="0"/>
              <a:t>Позначаються</a:t>
            </a:r>
            <a:r>
              <a:rPr lang="ru-RU" dirty="0" smtClean="0"/>
              <a:t> </a:t>
            </a:r>
            <a:r>
              <a:rPr lang="ru-RU" dirty="0" err="1" smtClean="0"/>
              <a:t>двома</a:t>
            </a:r>
            <a:r>
              <a:rPr lang="ru-RU" dirty="0" smtClean="0"/>
              <a:t> великими </a:t>
            </a:r>
            <a:r>
              <a:rPr lang="ru-RU" dirty="0" err="1" smtClean="0"/>
              <a:t>латинськими</a:t>
            </a:r>
            <a:r>
              <a:rPr lang="ru-RU" dirty="0" smtClean="0"/>
              <a:t> </a:t>
            </a:r>
            <a:r>
              <a:rPr lang="ru-RU" dirty="0" err="1" smtClean="0"/>
              <a:t>літерами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однією</a:t>
            </a:r>
            <a:r>
              <a:rPr lang="ru-RU" dirty="0" smtClean="0"/>
              <a:t> маленькою.</a:t>
            </a:r>
          </a:p>
          <a:p>
            <a:r>
              <a:rPr lang="ru-RU" dirty="0" smtClean="0"/>
              <a:t>      </a:t>
            </a:r>
            <a:r>
              <a:rPr lang="ru-RU" b="1" dirty="0" smtClean="0"/>
              <a:t>Периметр </a:t>
            </a:r>
            <a:r>
              <a:rPr lang="ru-RU" b="1" dirty="0" err="1" smtClean="0"/>
              <a:t>трикутника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сума </a:t>
            </a:r>
            <a:r>
              <a:rPr lang="ru-RU" dirty="0" err="1" smtClean="0"/>
              <a:t>довжин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сторін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    </a:t>
            </a:r>
            <a:r>
              <a:rPr lang="ru-RU" dirty="0" err="1" smtClean="0"/>
              <a:t>Залежно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міри</a:t>
            </a:r>
            <a:r>
              <a:rPr lang="ru-RU" dirty="0" smtClean="0"/>
              <a:t> </a:t>
            </a:r>
            <a:r>
              <a:rPr lang="ru-RU" dirty="0" err="1" smtClean="0"/>
              <a:t>кутів</a:t>
            </a:r>
            <a:r>
              <a:rPr lang="ru-RU" dirty="0" smtClean="0"/>
              <a:t> </a:t>
            </a:r>
            <a:r>
              <a:rPr lang="ru-RU" dirty="0" err="1" smtClean="0"/>
              <a:t>трикутники</a:t>
            </a:r>
            <a:r>
              <a:rPr lang="ru-RU" dirty="0" smtClean="0"/>
              <a:t> </a:t>
            </a:r>
            <a:r>
              <a:rPr lang="ru-RU" dirty="0" err="1" smtClean="0"/>
              <a:t>поділяються</a:t>
            </a:r>
            <a:r>
              <a:rPr lang="ru-RU" dirty="0" smtClean="0"/>
              <a:t> на </a:t>
            </a:r>
            <a:r>
              <a:rPr lang="ru-RU" dirty="0" err="1" smtClean="0"/>
              <a:t>види</a:t>
            </a:r>
            <a:r>
              <a:rPr lang="ru-RU" dirty="0" smtClean="0"/>
              <a:t>: </a:t>
            </a:r>
            <a:r>
              <a:rPr lang="ru-RU" dirty="0" err="1" smtClean="0"/>
              <a:t>прямокутний</a:t>
            </a:r>
            <a:r>
              <a:rPr lang="ru-RU" dirty="0" smtClean="0"/>
              <a:t>, </a:t>
            </a:r>
            <a:r>
              <a:rPr lang="ru-RU" dirty="0" err="1" smtClean="0"/>
              <a:t>тупокутний</a:t>
            </a:r>
            <a:r>
              <a:rPr lang="ru-RU" dirty="0" smtClean="0"/>
              <a:t>, </a:t>
            </a:r>
            <a:r>
              <a:rPr lang="ru-RU" dirty="0" err="1" smtClean="0"/>
              <a:t>гострокутний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    </a:t>
            </a:r>
            <a:r>
              <a:rPr lang="ru-RU" dirty="0" err="1" smtClean="0"/>
              <a:t>Залежно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довжини</a:t>
            </a:r>
            <a:r>
              <a:rPr lang="ru-RU" dirty="0" smtClean="0"/>
              <a:t> </a:t>
            </a:r>
            <a:r>
              <a:rPr lang="ru-RU" dirty="0" err="1" smtClean="0"/>
              <a:t>сторін</a:t>
            </a:r>
            <a:r>
              <a:rPr lang="ru-RU" dirty="0" smtClean="0"/>
              <a:t>: </a:t>
            </a:r>
            <a:r>
              <a:rPr lang="ru-RU" dirty="0" err="1" smtClean="0"/>
              <a:t>різносторонній</a:t>
            </a:r>
            <a:r>
              <a:rPr lang="ru-RU" dirty="0" smtClean="0"/>
              <a:t>, </a:t>
            </a:r>
            <a:r>
              <a:rPr lang="ru-RU" dirty="0" err="1" smtClean="0"/>
              <a:t>рівносторонній</a:t>
            </a:r>
            <a:r>
              <a:rPr lang="ru-RU" dirty="0" smtClean="0"/>
              <a:t>, </a:t>
            </a:r>
            <a:r>
              <a:rPr lang="ru-RU" dirty="0" err="1" smtClean="0"/>
              <a:t>рівнобедрені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Відомості</a:t>
            </a:r>
            <a:r>
              <a:rPr lang="ru-RU" dirty="0" smtClean="0"/>
              <a:t> про </a:t>
            </a:r>
            <a:r>
              <a:rPr lang="ru-RU" dirty="0" err="1" smtClean="0"/>
              <a:t>трикутник</a:t>
            </a:r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754836" y="4656851"/>
            <a:ext cx="2088232" cy="13148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8137698" y="3092605"/>
            <a:ext cx="1008112" cy="318494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4547785" y="4535131"/>
            <a:ext cx="3585845" cy="1437541"/>
          </a:xfrm>
          <a:prstGeom prst="triangle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>
            <a:off x="286868" y="3429000"/>
            <a:ext cx="1460500" cy="1971040"/>
          </a:xfrm>
          <a:prstGeom prst="rtTriangl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8137698" y="3226341"/>
            <a:ext cx="1008111" cy="3051213"/>
          </a:xfrm>
          <a:prstGeom prst="triangle">
            <a:avLst>
              <a:gd name="adj" fmla="val 47640"/>
            </a:avLst>
          </a:prstGeom>
          <a:solidFill>
            <a:srgbClr val="C0504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3" y="1238023"/>
            <a:ext cx="2049716" cy="173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5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385900" y="2852936"/>
            <a:ext cx="44723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err="1" smtClean="0"/>
              <a:t>Трикутник</a:t>
            </a:r>
            <a:r>
              <a:rPr lang="ru-RU" sz="2400" dirty="0" smtClean="0"/>
              <a:t> є </a:t>
            </a:r>
            <a:r>
              <a:rPr lang="ru-RU" sz="2400" dirty="0" err="1" smtClean="0"/>
              <a:t>найперша</a:t>
            </a:r>
            <a:r>
              <a:rPr lang="ru-RU" sz="2400" dirty="0" smtClean="0"/>
              <a:t> </a:t>
            </a:r>
            <a:r>
              <a:rPr lang="ru-RU" sz="2400" dirty="0" err="1" smtClean="0"/>
              <a:t>фігура</a:t>
            </a:r>
            <a:r>
              <a:rPr lang="ru-RU" sz="2400" dirty="0" smtClean="0"/>
              <a:t>, яка не </a:t>
            </a:r>
            <a:r>
              <a:rPr lang="ru-RU" sz="2400" dirty="0" err="1" smtClean="0"/>
              <a:t>може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розкластися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інший</a:t>
            </a:r>
            <a:r>
              <a:rPr lang="ru-RU" sz="2400" dirty="0" smtClean="0"/>
              <a:t> вид </a:t>
            </a:r>
            <a:r>
              <a:rPr lang="ru-RU" sz="2400" dirty="0" err="1" smtClean="0"/>
              <a:t>більш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простих</a:t>
            </a:r>
            <a:r>
              <a:rPr lang="ru-RU" sz="2400" dirty="0" smtClean="0"/>
              <a:t> </a:t>
            </a:r>
            <a:r>
              <a:rPr lang="ru-RU" sz="2400" dirty="0" err="1" smtClean="0"/>
              <a:t>фігур</a:t>
            </a:r>
            <a:r>
              <a:rPr lang="ru-RU" sz="2400" dirty="0" smtClean="0"/>
              <a:t> і тому є першим фундаментом будь-</a:t>
            </a:r>
            <a:r>
              <a:rPr lang="ru-RU" sz="2400" dirty="0" err="1" smtClean="0"/>
              <a:t>якої</a:t>
            </a:r>
            <a:r>
              <a:rPr lang="ru-RU" sz="2400" dirty="0" smtClean="0"/>
              <a:t> </a:t>
            </a:r>
            <a:r>
              <a:rPr lang="ru-RU" sz="2400" dirty="0" err="1" smtClean="0"/>
              <a:t>речі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має</a:t>
            </a:r>
            <a:r>
              <a:rPr lang="ru-RU" sz="2400" dirty="0" smtClean="0"/>
              <a:t> межу і </a:t>
            </a:r>
            <a:r>
              <a:rPr lang="ru-RU" sz="2400" dirty="0" err="1" smtClean="0"/>
              <a:t>фігуру</a:t>
            </a:r>
            <a:r>
              <a:rPr lang="ru-RU" sz="2400" dirty="0" smtClean="0"/>
              <a:t>.                                                                                                          </a:t>
            </a:r>
            <a:endParaRPr lang="ru-RU" sz="2400" dirty="0"/>
          </a:p>
        </p:txBody>
      </p:sp>
      <p:pic>
        <p:nvPicPr>
          <p:cNvPr id="72706" name="Picture 2" descr="ÐÐ¶Ð¾ÑÐ´Ð°Ð½Ð¾ ÐÑÑÐ½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3" y="188640"/>
            <a:ext cx="423032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574" y="4813994"/>
            <a:ext cx="39843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Д. Бруно</a:t>
            </a:r>
          </a:p>
        </p:txBody>
      </p:sp>
    </p:spTree>
    <p:extLst>
      <p:ext uri="{BB962C8B-B14F-4D97-AF65-F5344CB8AC3E}">
        <p14:creationId xmlns:p14="http://schemas.microsoft.com/office/powerpoint/2010/main" val="1841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Трикутники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 нас.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53650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err="1" smtClean="0"/>
              <a:t>Трикутник</a:t>
            </a:r>
            <a:r>
              <a:rPr lang="ru-RU" sz="2800" dirty="0" smtClean="0"/>
              <a:t> не </a:t>
            </a:r>
            <a:r>
              <a:rPr lang="ru-RU" sz="2800" dirty="0" err="1" smtClean="0"/>
              <a:t>лише</a:t>
            </a:r>
            <a:r>
              <a:rPr lang="ru-RU" sz="2800" dirty="0" smtClean="0"/>
              <a:t> </a:t>
            </a:r>
            <a:r>
              <a:rPr lang="ru-RU" sz="2800" dirty="0" err="1" smtClean="0"/>
              <a:t>геометрична</a:t>
            </a:r>
            <a:r>
              <a:rPr lang="ru-RU" sz="2800" dirty="0" smtClean="0"/>
              <a:t> </a:t>
            </a:r>
            <a:r>
              <a:rPr lang="ru-RU" sz="2800" dirty="0" err="1" smtClean="0"/>
              <a:t>фігура</a:t>
            </a:r>
            <a:r>
              <a:rPr lang="ru-RU" sz="2800" dirty="0" smtClean="0"/>
              <a:t>…</a:t>
            </a:r>
          </a:p>
          <a:p>
            <a:pPr marL="0" indent="0">
              <a:buNone/>
            </a:pPr>
            <a:r>
              <a:rPr lang="ru-RU" sz="2800" dirty="0" err="1" smtClean="0"/>
              <a:t>Він</a:t>
            </a:r>
            <a:r>
              <a:rPr lang="ru-RU" sz="2800" dirty="0" smtClean="0"/>
              <a:t> </a:t>
            </a:r>
            <a:r>
              <a:rPr lang="ru-RU" sz="2800" dirty="0" err="1" smtClean="0"/>
              <a:t>існує</a:t>
            </a:r>
            <a:r>
              <a:rPr lang="ru-RU" sz="2800" dirty="0" smtClean="0"/>
              <a:t> у </a:t>
            </a:r>
            <a:r>
              <a:rPr lang="ru-RU" sz="2800" dirty="0" err="1" smtClean="0"/>
              <a:t>людських</a:t>
            </a:r>
            <a:r>
              <a:rPr lang="ru-RU" sz="2800" dirty="0" smtClean="0"/>
              <a:t> </a:t>
            </a:r>
            <a:r>
              <a:rPr lang="ru-RU" sz="2800" dirty="0" err="1" smtClean="0"/>
              <a:t>стосунках</a:t>
            </a:r>
            <a:r>
              <a:rPr lang="ru-RU" sz="2800" dirty="0" smtClean="0"/>
              <a:t> і в </a:t>
            </a:r>
            <a:r>
              <a:rPr lang="ru-RU" sz="2800" dirty="0" err="1" smtClean="0"/>
              <a:t>релігії</a:t>
            </a:r>
            <a:r>
              <a:rPr lang="ru-RU" sz="2800" dirty="0" smtClean="0"/>
              <a:t> </a:t>
            </a:r>
            <a:r>
              <a:rPr lang="ru-RU" sz="2800" dirty="0" err="1" smtClean="0"/>
              <a:t>він</a:t>
            </a:r>
            <a:r>
              <a:rPr lang="ru-RU" sz="2800" dirty="0"/>
              <a:t> </a:t>
            </a:r>
            <a:r>
              <a:rPr lang="ru-RU" sz="2800" dirty="0" smtClean="0"/>
              <a:t>є.</a:t>
            </a:r>
          </a:p>
          <a:p>
            <a:pPr marL="0" indent="0">
              <a:buNone/>
            </a:pPr>
            <a:r>
              <a:rPr lang="ru-RU" sz="2800" dirty="0" smtClean="0"/>
              <a:t>Є на </a:t>
            </a:r>
            <a:r>
              <a:rPr lang="ru-RU" sz="2800" dirty="0" err="1" smtClean="0"/>
              <a:t>тілі</a:t>
            </a:r>
            <a:r>
              <a:rPr lang="ru-RU" sz="2800" dirty="0" smtClean="0"/>
              <a:t> у </a:t>
            </a:r>
            <a:r>
              <a:rPr lang="ru-RU" sz="2800" dirty="0" err="1" smtClean="0"/>
              <a:t>людини</a:t>
            </a:r>
            <a:r>
              <a:rPr lang="ru-RU" sz="2800" dirty="0" smtClean="0"/>
              <a:t>, у </a:t>
            </a:r>
            <a:r>
              <a:rPr lang="ru-RU" sz="2800" dirty="0" err="1" smtClean="0"/>
              <a:t>природі</a:t>
            </a:r>
            <a:r>
              <a:rPr lang="ru-RU" sz="2800" dirty="0" smtClean="0"/>
              <a:t>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 є.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A23F41-444F-4821-8A05-54381D162DF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6" name="Рисунок 5" descr="https://xn--j1ahfl.xn--p1ai/data/images/u120448/t1524386256a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00808"/>
            <a:ext cx="3456384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35537"/>
            <a:ext cx="2160240" cy="177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4535537"/>
            <a:ext cx="227695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ttp://doc4web.ru/uploads/files/27/26965/hello_html_32de5d8a.jpg"/>
          <p:cNvPicPr/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1048"/>
            <a:ext cx="1960245" cy="2102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35537"/>
            <a:ext cx="21574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96" y="3856648"/>
            <a:ext cx="1963737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55F927-C0E7-4F2D-9447-553A8B3160E3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6" y="404664"/>
            <a:ext cx="878233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59" y="548680"/>
            <a:ext cx="887849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59" y="548680"/>
            <a:ext cx="887849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55" y="404664"/>
            <a:ext cx="899320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44500"/>
            <a:ext cx="8955087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5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6" y="260648"/>
            <a:ext cx="2901236" cy="579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55" y="260648"/>
            <a:ext cx="3358438" cy="579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38" y="260308"/>
            <a:ext cx="2821291" cy="579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1787"/>
            <a:ext cx="8097636" cy="582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33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4" y="264840"/>
            <a:ext cx="4870359" cy="590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9184"/>
            <a:ext cx="3384376" cy="587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3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C7A159-A0A5-4F5F-90CC-A3BFDA99F6CC}" type="slidenum">
              <a:rPr lang="ru-RU">
                <a:solidFill>
                  <a:schemeClr val="bg1"/>
                </a:solidFill>
              </a:rPr>
              <a:pPr eaLnBrk="1" hangingPunct="1"/>
              <a:t>2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/>
              <a:t>Актуальність</a:t>
            </a:r>
            <a:endParaRPr lang="ru-RU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132138" y="1484313"/>
            <a:ext cx="5832475" cy="32400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smtClean="0"/>
              <a:t>     Історично склалося так, що геометрія  виникла із практичних потреб людини на основі завдань, поставлених життям, і розвивалася з їхнім вирішенням.    У нашому житті ми дуже часто зустрічаємо предмети, форми яких нагадують нам геометричні фігури. Одна з них трикутник.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smtClean="0"/>
              <a:t>   - Чому ж трикутник цікавив людей з давніх часів?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smtClean="0"/>
              <a:t>   - Навіщо потрібні трикутники?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smtClean="0"/>
              <a:t>   - Як і де застосовують трикутник у різних сферах діяльності людини сьогодні?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smtClean="0"/>
              <a:t>   - Чи є трикутник важливою фігурою?</a:t>
            </a:r>
          </a:p>
        </p:txBody>
      </p:sp>
      <p:pic>
        <p:nvPicPr>
          <p:cNvPr id="7173" name="Picture 7" descr="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589463"/>
            <a:ext cx="27368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5" descr="http://zabavnik.club/wp-content/uploads/2018/05/Kartinki_pro_treugolnik_23_11043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31813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8" y="332656"/>
            <a:ext cx="2344706" cy="234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1597"/>
            <a:ext cx="3145058" cy="232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1597"/>
            <a:ext cx="2934074" cy="231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1" y="3068960"/>
            <a:ext cx="236220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24523"/>
            <a:ext cx="2327749" cy="232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37" y="3124524"/>
            <a:ext cx="2686435" cy="23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2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1631"/>
            <a:ext cx="28717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1630"/>
            <a:ext cx="308984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01" y="291631"/>
            <a:ext cx="2778299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01008"/>
            <a:ext cx="280831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3384376" cy="263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3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592288" cy="2244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0537"/>
            <a:ext cx="2664296" cy="2232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0537"/>
            <a:ext cx="2719387" cy="2232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7" y="3212976"/>
            <a:ext cx="29523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98" y="3212976"/>
            <a:ext cx="240823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35" y="3212977"/>
            <a:ext cx="350515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01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9" y="1501884"/>
            <a:ext cx="3440737" cy="24332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24" y="1308360"/>
            <a:ext cx="3804316" cy="2480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48" y="3645024"/>
            <a:ext cx="4893002" cy="30727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Самий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загадкови</a:t>
            </a:r>
            <a:r>
              <a:rPr lang="uk-UA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,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звісно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, </a:t>
            </a:r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це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Бермудський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!</a:t>
            </a:r>
          </a:p>
          <a:p>
            <a:pPr algn="ctr"/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Там  </a:t>
            </a:r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аномалії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бувають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:  все </a:t>
            </a:r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зникає,пропадає</a:t>
            </a:r>
            <a:endParaRPr lang="ru-RU" sz="2800" dirty="0" smtClean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вороття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немає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! </a:t>
            </a:r>
            <a:endParaRPr lang="ru-RU" sz="2800" dirty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3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916832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" y="188641"/>
            <a:ext cx="4988821" cy="6120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04048" y="1196752"/>
            <a:ext cx="413995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Ми </a:t>
            </a:r>
            <a:r>
              <a:rPr lang="ru-RU" sz="2000" dirty="0" err="1" smtClean="0"/>
              <a:t>дізналися</a:t>
            </a:r>
            <a:r>
              <a:rPr lang="ru-RU" sz="2000" dirty="0" smtClean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трикутник</a:t>
            </a:r>
            <a:r>
              <a:rPr lang="ru-RU" sz="2000" dirty="0"/>
              <a:t> –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 smtClean="0"/>
              <a:t>фігура</a:t>
            </a:r>
            <a:r>
              <a:rPr lang="ru-RU" sz="2000" dirty="0" smtClean="0"/>
              <a:t>, яка </a:t>
            </a:r>
            <a:r>
              <a:rPr lang="ru-RU" sz="2000" dirty="0" err="1" smtClean="0"/>
              <a:t>використовується</a:t>
            </a:r>
            <a:r>
              <a:rPr lang="ru-RU" sz="2000" dirty="0" smtClean="0"/>
              <a:t> </a:t>
            </a:r>
            <a:r>
              <a:rPr lang="ru-RU" sz="2000" dirty="0"/>
              <a:t>не </a:t>
            </a:r>
            <a:r>
              <a:rPr lang="ru-RU" sz="2000" dirty="0" err="1"/>
              <a:t>тільки</a:t>
            </a:r>
            <a:r>
              <a:rPr lang="ru-RU" sz="2000" dirty="0"/>
              <a:t> в </a:t>
            </a:r>
            <a:r>
              <a:rPr lang="ru-RU" sz="2000" dirty="0" err="1"/>
              <a:t>геометрії</a:t>
            </a:r>
            <a:r>
              <a:rPr lang="ru-RU" sz="2000" dirty="0"/>
              <a:t>, а й у </a:t>
            </a:r>
            <a:r>
              <a:rPr lang="ru-RU" sz="2000" dirty="0" err="1"/>
              <a:t>музиці</a:t>
            </a:r>
            <a:r>
              <a:rPr lang="ru-RU" sz="2000" dirty="0"/>
              <a:t>, </a:t>
            </a:r>
            <a:r>
              <a:rPr lang="ru-RU" sz="2000" dirty="0" err="1"/>
              <a:t>архітектурі</a:t>
            </a:r>
            <a:r>
              <a:rPr lang="ru-RU" sz="2000" dirty="0"/>
              <a:t> та </a:t>
            </a:r>
            <a:r>
              <a:rPr lang="ru-RU" sz="2000" dirty="0" err="1" smtClean="0"/>
              <a:t>побуті</a:t>
            </a:r>
            <a:r>
              <a:rPr lang="ru-RU" sz="2000" dirty="0" smtClean="0"/>
              <a:t>. </a:t>
            </a:r>
          </a:p>
          <a:p>
            <a:r>
              <a:rPr lang="ru-RU" sz="2000" dirty="0" err="1" smtClean="0"/>
              <a:t>Ії</a:t>
            </a:r>
            <a:r>
              <a:rPr lang="ru-RU" sz="2000" dirty="0" smtClean="0"/>
              <a:t> </a:t>
            </a:r>
            <a:r>
              <a:rPr lang="ru-RU" sz="2000" dirty="0" err="1"/>
              <a:t>застосовують</a:t>
            </a:r>
            <a:r>
              <a:rPr lang="ru-RU" sz="2000" dirty="0"/>
              <a:t> при </a:t>
            </a:r>
            <a:r>
              <a:rPr lang="ru-RU" sz="2000" dirty="0" err="1"/>
              <a:t>складанні</a:t>
            </a:r>
            <a:r>
              <a:rPr lang="ru-RU" sz="2000" dirty="0"/>
              <a:t> карт, </a:t>
            </a:r>
            <a:r>
              <a:rPr lang="ru-RU" sz="2000" dirty="0" err="1"/>
              <a:t>вимірі</a:t>
            </a:r>
            <a:r>
              <a:rPr lang="ru-RU" sz="2000" dirty="0"/>
              <a:t> </a:t>
            </a:r>
            <a:r>
              <a:rPr lang="ru-RU" sz="2000" dirty="0" err="1"/>
              <a:t>ділянок</a:t>
            </a:r>
            <a:r>
              <a:rPr lang="ru-RU" sz="2000" dirty="0"/>
              <a:t>, при </a:t>
            </a:r>
            <a:r>
              <a:rPr lang="ru-RU" sz="2000" dirty="0" err="1"/>
              <a:t>конструюванні</a:t>
            </a:r>
            <a:r>
              <a:rPr lang="ru-RU" sz="2000" dirty="0"/>
              <a:t> </a:t>
            </a:r>
            <a:r>
              <a:rPr lang="ru-RU" sz="2000" dirty="0" err="1"/>
              <a:t>різних</a:t>
            </a:r>
            <a:r>
              <a:rPr lang="ru-RU" sz="2000" dirty="0"/>
              <a:t> </a:t>
            </a:r>
            <a:r>
              <a:rPr lang="ru-RU" sz="2000" dirty="0" err="1"/>
              <a:t>механізмів</a:t>
            </a:r>
            <a:r>
              <a:rPr lang="ru-RU" sz="2000" dirty="0"/>
              <a:t>.</a:t>
            </a:r>
          </a:p>
          <a:p>
            <a:r>
              <a:rPr lang="ru-RU" sz="2000" dirty="0"/>
              <a:t>  А </a:t>
            </a:r>
            <a:r>
              <a:rPr lang="ru-RU" sz="2000" dirty="0" err="1"/>
              <a:t>ще</a:t>
            </a:r>
            <a:r>
              <a:rPr lang="ru-RU" sz="2000" dirty="0"/>
              <a:t> </a:t>
            </a:r>
            <a:r>
              <a:rPr lang="ru-RU" sz="2000" dirty="0" err="1"/>
              <a:t>трикутник</a:t>
            </a:r>
            <a:r>
              <a:rPr lang="ru-RU" sz="2000" dirty="0"/>
              <a:t> – </a:t>
            </a:r>
            <a:r>
              <a:rPr lang="ru-RU" sz="2000" dirty="0" err="1"/>
              <a:t>базова</a:t>
            </a:r>
            <a:r>
              <a:rPr lang="ru-RU" sz="2000" dirty="0"/>
              <a:t> форма для </a:t>
            </a:r>
            <a:r>
              <a:rPr lang="ru-RU" sz="2000" dirty="0" err="1"/>
              <a:t>виготовлення</a:t>
            </a:r>
            <a:r>
              <a:rPr lang="ru-RU" sz="2000" dirty="0"/>
              <a:t> </a:t>
            </a:r>
            <a:r>
              <a:rPr lang="ru-RU" sz="2000" dirty="0" err="1"/>
              <a:t>модульних</a:t>
            </a:r>
            <a:r>
              <a:rPr lang="ru-RU" sz="2000" dirty="0"/>
              <a:t> </a:t>
            </a:r>
            <a:r>
              <a:rPr lang="ru-RU" sz="2000" dirty="0" err="1"/>
              <a:t>квітів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28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55260" cy="848436"/>
          </a:xfrm>
        </p:spPr>
        <p:txBody>
          <a:bodyPr/>
          <a:lstStyle/>
          <a:p>
            <a:pPr algn="ctr"/>
            <a:r>
              <a:rPr lang="ru-RU" dirty="0" err="1"/>
              <a:t>М</a:t>
            </a:r>
            <a:r>
              <a:rPr lang="ru-RU" dirty="0" err="1" smtClean="0"/>
              <a:t>айстер</a:t>
            </a:r>
            <a:r>
              <a:rPr lang="ru-RU" dirty="0" smtClean="0"/>
              <a:t>- </a:t>
            </a:r>
            <a:r>
              <a:rPr lang="ru-RU" dirty="0" err="1" smtClean="0"/>
              <a:t>клас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7396" y="1556792"/>
            <a:ext cx="4038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A23F41-444F-4821-8A05-54381D162DF2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591339" cy="23042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120872"/>
            <a:ext cx="3844759" cy="23371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91" y="772734"/>
            <a:ext cx="3756949" cy="21441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91" y="3284984"/>
            <a:ext cx="3672408" cy="237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627" y="1922115"/>
            <a:ext cx="4383087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2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136338"/>
            <a:ext cx="62464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 </a:t>
            </a:r>
            <a:r>
              <a:rPr lang="ru-RU" sz="2400" b="1" dirty="0" err="1" smtClean="0"/>
              <a:t>Висновок</a:t>
            </a:r>
            <a:r>
              <a:rPr lang="ru-RU" sz="2400" b="1" dirty="0" smtClean="0"/>
              <a:t>: </a:t>
            </a:r>
          </a:p>
          <a:p>
            <a:r>
              <a:rPr lang="ru-RU" sz="2400" dirty="0" smtClean="0"/>
              <a:t>     </a:t>
            </a:r>
            <a:r>
              <a:rPr lang="ru-RU" sz="2400" dirty="0" err="1" smtClean="0"/>
              <a:t>Починаючи</a:t>
            </a:r>
            <a:r>
              <a:rPr lang="ru-RU" sz="2400" dirty="0" smtClean="0"/>
              <a:t> роботу над проектом ми, </a:t>
            </a:r>
            <a:r>
              <a:rPr lang="ru-RU" sz="2400" dirty="0" err="1" smtClean="0"/>
              <a:t>навіть</a:t>
            </a:r>
            <a:r>
              <a:rPr lang="ru-RU" sz="2400" dirty="0" smtClean="0"/>
              <a:t>, не </a:t>
            </a:r>
            <a:r>
              <a:rPr lang="ru-RU" sz="2400" dirty="0" err="1" smtClean="0"/>
              <a:t>очікували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зустрінемо</a:t>
            </a:r>
            <a:r>
              <a:rPr lang="ru-RU" sz="2400" dirty="0" smtClean="0"/>
              <a:t> </a:t>
            </a:r>
            <a:r>
              <a:rPr lang="ru-RU" sz="2400" dirty="0" err="1" smtClean="0"/>
              <a:t>трикутник</a:t>
            </a:r>
            <a:r>
              <a:rPr lang="ru-RU" sz="2400" dirty="0" smtClean="0"/>
              <a:t> у самих </a:t>
            </a:r>
            <a:r>
              <a:rPr lang="ru-RU" sz="2400" dirty="0" err="1" smtClean="0"/>
              <a:t>несподіваних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місцях</a:t>
            </a:r>
            <a:r>
              <a:rPr lang="ru-RU" sz="2400" dirty="0" smtClean="0"/>
              <a:t>.      </a:t>
            </a:r>
          </a:p>
          <a:p>
            <a:r>
              <a:rPr lang="ru-RU" sz="2400" dirty="0" err="1" smtClean="0"/>
              <a:t>Тож</a:t>
            </a:r>
            <a:r>
              <a:rPr lang="ru-RU" sz="2400" dirty="0" smtClean="0"/>
              <a:t> </a:t>
            </a:r>
            <a:r>
              <a:rPr lang="ru-RU" sz="2400" dirty="0" err="1" smtClean="0"/>
              <a:t>зрозуміли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практично </a:t>
            </a:r>
            <a:r>
              <a:rPr lang="ru-RU" sz="2400" dirty="0" err="1" smtClean="0"/>
              <a:t>скрізь</a:t>
            </a:r>
            <a:r>
              <a:rPr lang="ru-RU" sz="2400" dirty="0" smtClean="0"/>
              <a:t> </a:t>
            </a:r>
            <a:r>
              <a:rPr lang="ru-RU" sz="2400" dirty="0" err="1" smtClean="0"/>
              <a:t>присутня</a:t>
            </a:r>
            <a:r>
              <a:rPr lang="ru-RU" sz="2400" dirty="0" smtClean="0"/>
              <a:t> </a:t>
            </a:r>
            <a:r>
              <a:rPr lang="ru-RU" sz="2400" dirty="0" err="1" smtClean="0"/>
              <a:t>геометрична</a:t>
            </a:r>
            <a:r>
              <a:rPr lang="ru-RU" sz="2400" dirty="0" smtClean="0"/>
              <a:t> </a:t>
            </a:r>
            <a:r>
              <a:rPr lang="ru-RU" sz="2400" dirty="0" err="1" smtClean="0"/>
              <a:t>фігура</a:t>
            </a:r>
            <a:r>
              <a:rPr lang="ru-RU" sz="2400" dirty="0" smtClean="0"/>
              <a:t> – </a:t>
            </a:r>
            <a:r>
              <a:rPr lang="ru-RU" sz="2400" dirty="0" err="1" smtClean="0"/>
              <a:t>трикутник</a:t>
            </a:r>
            <a:r>
              <a:rPr lang="ru-RU" sz="2400" dirty="0" smtClean="0"/>
              <a:t>. </a:t>
            </a:r>
          </a:p>
          <a:p>
            <a:r>
              <a:rPr lang="ru-RU" sz="2400" dirty="0" err="1" smtClean="0"/>
              <a:t>Зробили</a:t>
            </a:r>
            <a:r>
              <a:rPr lang="ru-RU" sz="2400" dirty="0" smtClean="0"/>
              <a:t> </a:t>
            </a:r>
            <a:r>
              <a:rPr lang="ru-RU" sz="2400" dirty="0" err="1" smtClean="0"/>
              <a:t>висновок</a:t>
            </a:r>
            <a:r>
              <a:rPr lang="ru-RU" sz="2400" dirty="0" smtClean="0"/>
              <a:t>: з </a:t>
            </a:r>
            <a:r>
              <a:rPr lang="ru-RU" sz="2400" dirty="0" err="1" smtClean="0"/>
              <a:t>трикутником</a:t>
            </a:r>
            <a:r>
              <a:rPr lang="ru-RU" sz="2400" dirty="0" smtClean="0"/>
              <a:t> </a:t>
            </a:r>
            <a:r>
              <a:rPr lang="ru-RU" sz="2400" dirty="0" err="1" smtClean="0"/>
              <a:t>пов’язана</a:t>
            </a:r>
            <a:r>
              <a:rPr lang="ru-RU" sz="2400" dirty="0" smtClean="0"/>
              <a:t> не </a:t>
            </a:r>
            <a:r>
              <a:rPr lang="ru-RU" sz="2400" dirty="0" err="1" smtClean="0"/>
              <a:t>лише</a:t>
            </a:r>
            <a:r>
              <a:rPr lang="ru-RU" sz="2400" dirty="0" smtClean="0"/>
              <a:t> наука математика, але й наше </a:t>
            </a:r>
            <a:r>
              <a:rPr lang="ru-RU" sz="2400" dirty="0" err="1" smtClean="0"/>
              <a:t>повсякденне</a:t>
            </a:r>
            <a:r>
              <a:rPr lang="ru-RU" sz="2400" dirty="0" smtClean="0"/>
              <a:t> </a:t>
            </a:r>
            <a:r>
              <a:rPr lang="ru-RU" sz="2400" dirty="0" err="1" smtClean="0"/>
              <a:t>життя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074" name="Picture 2" descr="C:\Users\User\Desktop\WP_20190409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3910285" cy="2106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WP_20190409_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0" y="116632"/>
            <a:ext cx="4072789" cy="2106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99593" y="1412776"/>
            <a:ext cx="50405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Дякуємо за увагу!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3871694" cy="347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28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54BF47-31CF-44DD-B47D-086F6030C1BD}" type="slidenum">
              <a:rPr lang="ru-RU">
                <a:solidFill>
                  <a:schemeClr val="bg1"/>
                </a:solidFill>
              </a:rPr>
              <a:pPr eaLnBrk="1" hangingPunct="1"/>
              <a:t>3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229600" cy="1143000"/>
          </a:xfrm>
        </p:spPr>
        <p:txBody>
          <a:bodyPr/>
          <a:lstStyle/>
          <a:p>
            <a:pPr algn="ctr" eaLnBrk="1" hangingPunct="1"/>
            <a:r>
              <a:rPr lang="uk-UA" dirty="0" smtClean="0"/>
              <a:t>Методи і прийоми роботи</a:t>
            </a:r>
            <a:endParaRPr lang="ru-RU" dirty="0" smtClean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uk-UA" sz="2800" dirty="0" smtClean="0"/>
              <a:t> - Вивчали інформаційні матеріали;</a:t>
            </a:r>
          </a:p>
          <a:p>
            <a:pPr eaLnBrk="1" hangingPunct="1">
              <a:buFontTx/>
              <a:buChar char="-"/>
            </a:pPr>
            <a:r>
              <a:rPr lang="uk-UA" sz="2800" dirty="0" smtClean="0"/>
              <a:t>Спілкувалися з дорослими;</a:t>
            </a:r>
          </a:p>
          <a:p>
            <a:pPr eaLnBrk="1" hangingPunct="1">
              <a:buFontTx/>
              <a:buChar char="-"/>
            </a:pPr>
            <a:r>
              <a:rPr lang="uk-UA" sz="2800" dirty="0" smtClean="0"/>
              <a:t>Спостерігали;</a:t>
            </a:r>
          </a:p>
          <a:p>
            <a:pPr eaLnBrk="1" hangingPunct="1">
              <a:buFontTx/>
              <a:buChar char="-"/>
            </a:pPr>
            <a:r>
              <a:rPr lang="uk-UA" sz="2800" dirty="0" smtClean="0"/>
              <a:t>Проводили опитування;</a:t>
            </a:r>
          </a:p>
          <a:p>
            <a:pPr eaLnBrk="1" hangingPunct="1">
              <a:buFontTx/>
              <a:buChar char="-"/>
            </a:pPr>
            <a:r>
              <a:rPr lang="uk-UA" sz="2800" dirty="0" smtClean="0"/>
              <a:t>Аналізували;</a:t>
            </a:r>
          </a:p>
          <a:p>
            <a:pPr eaLnBrk="1" hangingPunct="1">
              <a:buFontTx/>
              <a:buChar char="-"/>
            </a:pPr>
            <a:r>
              <a:rPr lang="uk-UA" sz="2800" dirty="0" smtClean="0"/>
              <a:t>Експериментували;</a:t>
            </a:r>
          </a:p>
          <a:p>
            <a:pPr eaLnBrk="1" hangingPunct="1">
              <a:buFontTx/>
              <a:buChar char="-"/>
            </a:pPr>
            <a:r>
              <a:rPr lang="uk-UA" sz="2800" dirty="0" smtClean="0"/>
              <a:t>Створили квіти із модульних трикутників;</a:t>
            </a:r>
            <a:endParaRPr lang="en-US" sz="2800" dirty="0" smtClean="0"/>
          </a:p>
          <a:p>
            <a:pPr eaLnBrk="1" hangingPunct="1">
              <a:buFontTx/>
              <a:buChar char="-"/>
            </a:pPr>
            <a:r>
              <a:rPr lang="uk-UA" sz="2800" dirty="0" smtClean="0"/>
              <a:t>Виготовили </a:t>
            </a:r>
            <a:r>
              <a:rPr lang="uk-UA" sz="2800" dirty="0" err="1" smtClean="0"/>
              <a:t>лепбук</a:t>
            </a:r>
            <a:r>
              <a:rPr lang="uk-UA" sz="2800" dirty="0" smtClean="0"/>
              <a:t>.</a:t>
            </a:r>
            <a:endParaRPr lang="ru-RU" sz="2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C97ED7-B657-4D5E-971F-CC8FBD292DEA}" type="slidenum">
              <a:rPr lang="ru-RU">
                <a:solidFill>
                  <a:schemeClr val="bg1"/>
                </a:solidFill>
              </a:rPr>
              <a:pPr eaLnBrk="1" hangingPunct="1"/>
              <a:t>4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800" dirty="0" smtClean="0"/>
              <a:t> Батьки (10 учасників)       Учні (13 учасників)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uk-UA" sz="2800" b="1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uk-UA" sz="2800" b="1" u="sng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2800" dirty="0">
              <a:latin typeface="Calibri"/>
              <a:ea typeface="Calibri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uk-UA" sz="2800" b="1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uk-UA" sz="2800" b="1" u="sng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b="1" dirty="0"/>
              <a:t>Висновок: </a:t>
            </a:r>
            <a:r>
              <a:rPr lang="en-US" sz="2400" dirty="0" smtClean="0"/>
              <a:t>c</a:t>
            </a:r>
            <a:r>
              <a:rPr lang="uk-UA" sz="2400" dirty="0" smtClean="0"/>
              <a:t>то </a:t>
            </a:r>
            <a:r>
              <a:rPr lang="uk-UA" sz="2400" dirty="0"/>
              <a:t>відсотків дорослих  і дітей знають  що таке трикутник і вважають його важливою  фігурою, але хотіли б дізнатися більше: де його застосовують, які загадки з ним пов’язані.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uk-UA" sz="2400" b="1" u="sng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uk-UA" dirty="0" smtClean="0"/>
              <a:t>Результати анкетування:</a:t>
            </a:r>
            <a:endParaRPr lang="ru-RU" dirty="0"/>
          </a:p>
        </p:txBody>
      </p:sp>
      <p:pic>
        <p:nvPicPr>
          <p:cNvPr id="6" name="Рисунок 5" descr="C:\Users\User\Desktop\WP_20190314_0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4864"/>
            <a:ext cx="31683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787304" cy="27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3E73BB-9A94-4B19-A1AB-62091CCA5480}" type="slidenum">
              <a:rPr lang="ru-RU">
                <a:solidFill>
                  <a:schemeClr val="bg1"/>
                </a:solidFill>
              </a:rPr>
              <a:pPr eaLnBrk="1" hangingPunct="1"/>
              <a:t>5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8507288" cy="485740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2400" dirty="0" smtClean="0"/>
              <a:t>        Найбільший </a:t>
            </a:r>
            <a:r>
              <a:rPr lang="uk-UA" sz="2400" dirty="0"/>
              <a:t>давньогрецький історик Геродот (</a:t>
            </a:r>
            <a:r>
              <a:rPr lang="en-US" sz="2400" dirty="0"/>
              <a:t>V </a:t>
            </a:r>
            <a:r>
              <a:rPr lang="uk-UA" sz="2400" dirty="0"/>
              <a:t>століття до нашої ери) залишив опис того, як єгиптяни після кожного розливу Нила заново розмічали родючі ділянки його берегів, з яких пішла </a:t>
            </a:r>
            <a:r>
              <a:rPr lang="uk-UA" sz="2400" dirty="0" smtClean="0"/>
              <a:t>вода. </a:t>
            </a:r>
            <a:endParaRPr lang="en-US" sz="2400" dirty="0" smtClean="0"/>
          </a:p>
          <a:p>
            <a:pPr eaLnBrk="1" hangingPunct="1">
              <a:buFontTx/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uk-UA" sz="2400" dirty="0" smtClean="0"/>
              <a:t>Землеміри </a:t>
            </a:r>
            <a:r>
              <a:rPr lang="uk-UA" sz="2400" dirty="0"/>
              <a:t>виконували геометричні побудови, вимірювали довжини й площі; астрологи розраховували розташування небесних світил - усе це вимагало досить великих пізнань про властивості плоских і просторових фігур, і в першу чергу, про трикутник.</a:t>
            </a:r>
            <a:endParaRPr lang="ru-RU" sz="2400" b="1" u="sng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Історична довідка</a:t>
            </a:r>
            <a:endParaRPr lang="ru-RU" dirty="0"/>
          </a:p>
        </p:txBody>
      </p:sp>
      <p:pic>
        <p:nvPicPr>
          <p:cNvPr id="6" name="Рисунок 5" descr="https://xn--j1ahfl.xn--p1ai/data/images/u120448/t1524386256ah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25144"/>
            <a:ext cx="3024336" cy="1656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82EAB0-EC28-44C4-9A4A-3858FD41568C}" type="slidenum">
              <a:rPr lang="ru-RU">
                <a:solidFill>
                  <a:schemeClr val="bg1"/>
                </a:solidFill>
              </a:rPr>
              <a:pPr eaLnBrk="1" hangingPunct="1"/>
              <a:t>6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3600" dirty="0" smtClean="0"/>
              <a:t>        </a:t>
            </a:r>
            <a:r>
              <a:rPr lang="ru-RU" sz="2400" dirty="0" smtClean="0"/>
              <a:t>У </a:t>
            </a:r>
            <a:r>
              <a:rPr lang="ru-RU" sz="2400" dirty="0" err="1" smtClean="0"/>
              <a:t>Прадавній</a:t>
            </a:r>
            <a:r>
              <a:rPr lang="ru-RU" sz="2400" dirty="0" smtClean="0"/>
              <a:t> </a:t>
            </a:r>
            <a:r>
              <a:rPr lang="ru-RU" sz="2400" dirty="0" err="1" smtClean="0"/>
              <a:t>Греції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відомий</a:t>
            </a:r>
            <a:r>
              <a:rPr lang="ru-RU" sz="2400" dirty="0" smtClean="0"/>
              <a:t> </a:t>
            </a:r>
            <a:r>
              <a:rPr lang="ru-RU" sz="2400" dirty="0" err="1" smtClean="0"/>
              <a:t>спосіб</a:t>
            </a:r>
            <a:r>
              <a:rPr lang="ru-RU" sz="2400" dirty="0" smtClean="0"/>
              <a:t> </a:t>
            </a:r>
            <a:r>
              <a:rPr lang="ru-RU" sz="2400" dirty="0" err="1" smtClean="0"/>
              <a:t>побудови</a:t>
            </a:r>
            <a:r>
              <a:rPr lang="ru-RU" sz="2400" dirty="0" smtClean="0"/>
              <a:t> </a:t>
            </a:r>
            <a:r>
              <a:rPr lang="ru-RU" sz="2400" dirty="0" err="1" smtClean="0"/>
              <a:t>прямокутного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трикутника</a:t>
            </a:r>
            <a:r>
              <a:rPr lang="ru-RU" sz="2400" dirty="0" smtClean="0"/>
              <a:t> на </a:t>
            </a:r>
            <a:r>
              <a:rPr lang="ru-RU" sz="2400" dirty="0" err="1" smtClean="0"/>
              <a:t>місцевості</a:t>
            </a:r>
            <a:r>
              <a:rPr lang="ru-RU" sz="2400" dirty="0" smtClean="0"/>
              <a:t>. Для </a:t>
            </a:r>
            <a:r>
              <a:rPr lang="ru-RU" sz="2400" dirty="0" err="1" smtClean="0"/>
              <a:t>цього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використовували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мотузку</a:t>
            </a:r>
            <a:r>
              <a:rPr lang="ru-RU" sz="2400" dirty="0" smtClean="0"/>
              <a:t>, на </a:t>
            </a:r>
            <a:r>
              <a:rPr lang="ru-RU" sz="2400" dirty="0" err="1" smtClean="0"/>
              <a:t>якій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</a:t>
            </a:r>
            <a:r>
              <a:rPr lang="ru-RU" sz="2400" dirty="0" err="1" smtClean="0"/>
              <a:t>нав'язано</a:t>
            </a:r>
            <a:r>
              <a:rPr lang="ru-RU" sz="2400" dirty="0" smtClean="0"/>
              <a:t> 13 </a:t>
            </a:r>
            <a:r>
              <a:rPr lang="ru-RU" sz="2400" dirty="0" err="1" smtClean="0"/>
              <a:t>вузликів</a:t>
            </a:r>
            <a:r>
              <a:rPr lang="ru-RU" sz="2400" dirty="0" smtClean="0"/>
              <a:t>, на </a:t>
            </a:r>
            <a:r>
              <a:rPr lang="ru-RU" sz="2400" dirty="0" err="1" smtClean="0"/>
              <a:t>однаковій</a:t>
            </a:r>
            <a:r>
              <a:rPr lang="ru-RU" sz="2400" dirty="0" smtClean="0"/>
              <a:t> </a:t>
            </a:r>
            <a:r>
              <a:rPr lang="ru-RU" sz="2400" dirty="0" err="1" smtClean="0"/>
              <a:t>відстані</a:t>
            </a:r>
            <a:r>
              <a:rPr lang="ru-RU" sz="2400" dirty="0" smtClean="0"/>
              <a:t> один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одного. </a:t>
            </a:r>
            <a:endParaRPr lang="ru-RU" sz="2400" b="1" u="sng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s://4.bp.blogspot.com/-fRptcj4V3Gg/VsWL2MN9GFI/AAAAAAAAAGg/p_PYW9grF34/s1600/8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56992"/>
            <a:ext cx="3960440" cy="244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Наш експеримент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29B89-C9A8-458C-B0CE-1C48A24A2A2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690336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b="1" dirty="0" err="1" smtClean="0"/>
              <a:t>Висновок</a:t>
            </a:r>
            <a:r>
              <a:rPr lang="ru-RU" sz="2400" b="1" dirty="0" smtClean="0"/>
              <a:t>: </a:t>
            </a:r>
            <a:r>
              <a:rPr lang="ru-RU" sz="2400" dirty="0" err="1" smtClean="0"/>
              <a:t>незважаючи</a:t>
            </a:r>
            <a:r>
              <a:rPr lang="ru-RU" sz="2400" dirty="0" smtClean="0"/>
              <a:t> на те,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мотузки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були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довжини</a:t>
            </a:r>
            <a:r>
              <a:rPr lang="ru-RU" sz="2400" dirty="0" smtClean="0"/>
              <a:t>, принцип </a:t>
            </a:r>
            <a:r>
              <a:rPr lang="ru-RU" sz="2400" dirty="0" err="1" smtClean="0"/>
              <a:t>побудови</a:t>
            </a:r>
            <a:r>
              <a:rPr lang="ru-RU" sz="2400" dirty="0" smtClean="0"/>
              <a:t> в </a:t>
            </a:r>
            <a:r>
              <a:rPr lang="ru-RU" sz="2400" dirty="0" err="1" smtClean="0"/>
              <a:t>усіх</a:t>
            </a:r>
            <a:r>
              <a:rPr lang="ru-RU" sz="2400" dirty="0" smtClean="0"/>
              <a:t> </a:t>
            </a:r>
            <a:r>
              <a:rPr lang="ru-RU" sz="2400" dirty="0" err="1" smtClean="0"/>
              <a:t>однаковий</a:t>
            </a:r>
            <a:r>
              <a:rPr lang="ru-RU" sz="2400" dirty="0" smtClean="0"/>
              <a:t>:</a:t>
            </a:r>
            <a:endParaRPr lang="en-US" sz="2400" dirty="0" smtClean="0"/>
          </a:p>
          <a:p>
            <a:r>
              <a:rPr lang="ru-RU" sz="2400" dirty="0" smtClean="0"/>
              <a:t>одна сторона </a:t>
            </a:r>
            <a:r>
              <a:rPr lang="ru-RU" sz="2400" dirty="0" err="1" smtClean="0"/>
              <a:t>містить</a:t>
            </a:r>
            <a:r>
              <a:rPr lang="ru-RU" sz="2400" dirty="0" smtClean="0"/>
              <a:t> 3 </a:t>
            </a:r>
            <a:r>
              <a:rPr lang="ru-RU" sz="2400" dirty="0" err="1" smtClean="0"/>
              <a:t>відрізка</a:t>
            </a:r>
            <a:r>
              <a:rPr lang="ru-RU" sz="2400" dirty="0" smtClean="0"/>
              <a:t>, </a:t>
            </a:r>
            <a:r>
              <a:rPr lang="ru-RU" sz="2400" dirty="0" err="1" smtClean="0"/>
              <a:t>інша</a:t>
            </a:r>
            <a:r>
              <a:rPr lang="ru-RU" sz="2400" dirty="0" smtClean="0"/>
              <a:t> - 4 </a:t>
            </a:r>
            <a:r>
              <a:rPr lang="ru-RU" sz="2400" dirty="0" err="1" smtClean="0"/>
              <a:t>відрізка</a:t>
            </a:r>
            <a:r>
              <a:rPr lang="ru-RU" sz="2400" dirty="0" smtClean="0"/>
              <a:t>, </a:t>
            </a:r>
            <a:r>
              <a:rPr lang="ru-RU" sz="2400" dirty="0" err="1" smtClean="0"/>
              <a:t>третя</a:t>
            </a:r>
            <a:r>
              <a:rPr lang="ru-RU" sz="2400" dirty="0" smtClean="0"/>
              <a:t> - </a:t>
            </a:r>
            <a:r>
              <a:rPr lang="ru-RU" sz="2400" dirty="0" err="1" smtClean="0"/>
              <a:t>п'ять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6" name="Рисунок 5" descr="C:\Users\User\Desktop\WP_20190325_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2" y="855468"/>
            <a:ext cx="2872105" cy="1895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WP_20190325_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13" y="2558163"/>
            <a:ext cx="3052148" cy="1655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WP_20190325_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55467"/>
            <a:ext cx="2873375" cy="1895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7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" y="0"/>
            <a:ext cx="895032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43608" y="764704"/>
            <a:ext cx="74274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Саме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цей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принцип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побудови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прямокутних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трикутників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використовувався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при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будівництві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пірамід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у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Єгипті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</a:rPr>
              <a:t>    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Напевно, тому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прямокутний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трикутник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зі</a:t>
            </a:r>
            <a:r>
              <a:rPr lang="ru-RU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 сторонами 3, 4, 5 і назвали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єгипетським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трикутником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endParaRPr lang="ru-RU" sz="32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3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6C13-D350-4EC4-A4A7-1757C073375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" name="AutoShape 2" descr="ÐÐ°ÑÑÐ¸Ð½ÐºÐ¸ Ð¿Ð¾ Ð·Ð°Ð¿ÑÐ¾ÑÑ ÐºÐ°ÑÑÐ¸Ð½ÐºÐ° Ð»ÑÐ´Ð¸ Ñ Ð¿Ð°Ð¿Ð¸ÑÑÑÐ°Ð¼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77084"/>
            <a:ext cx="4443189" cy="249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268760"/>
            <a:ext cx="5958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ru-RU" sz="2400" dirty="0" err="1" smtClean="0"/>
              <a:t>Зображення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трикутників</a:t>
            </a:r>
            <a:r>
              <a:rPr lang="ru-RU" sz="2400" dirty="0" smtClean="0"/>
              <a:t> і </a:t>
            </a:r>
            <a:r>
              <a:rPr lang="ru-RU" sz="2400" dirty="0" err="1" smtClean="0"/>
              <a:t>завдання</a:t>
            </a:r>
            <a:r>
              <a:rPr lang="ru-RU" sz="2400" dirty="0" smtClean="0"/>
              <a:t> на </a:t>
            </a:r>
            <a:r>
              <a:rPr lang="ru-RU" sz="2400" dirty="0" err="1" smtClean="0"/>
              <a:t>трикутники</a:t>
            </a:r>
            <a:r>
              <a:rPr lang="ru-RU" sz="2400" dirty="0" smtClean="0"/>
              <a:t> </a:t>
            </a:r>
            <a:r>
              <a:rPr lang="ru-RU" sz="2400" dirty="0" err="1" smtClean="0"/>
              <a:t>зустрічаються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папірусах</a:t>
            </a:r>
            <a:r>
              <a:rPr lang="ru-RU" sz="2400" dirty="0" smtClean="0"/>
              <a:t> та </a:t>
            </a:r>
            <a:r>
              <a:rPr lang="ru-RU" sz="2400" dirty="0" err="1" smtClean="0"/>
              <a:t>інших</a:t>
            </a:r>
            <a:r>
              <a:rPr lang="ru-RU" sz="2400" dirty="0" smtClean="0"/>
              <a:t> документах, </a:t>
            </a:r>
            <a:r>
              <a:rPr lang="ru-RU" sz="2400" dirty="0" err="1" smtClean="0"/>
              <a:t>яким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більше</a:t>
            </a:r>
            <a:r>
              <a:rPr lang="ru-RU" sz="2400" dirty="0" smtClean="0"/>
              <a:t> 4000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. У них </a:t>
            </a:r>
            <a:r>
              <a:rPr lang="ru-RU" sz="2400" dirty="0" err="1" smtClean="0"/>
              <a:t>зокрема</a:t>
            </a:r>
            <a:r>
              <a:rPr lang="ru-RU" sz="2400" dirty="0" smtClean="0"/>
              <a:t>, </a:t>
            </a:r>
            <a:r>
              <a:rPr lang="ru-RU" sz="2400" dirty="0" err="1" smtClean="0"/>
              <a:t>згадується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спосіб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знаходження</a:t>
            </a:r>
            <a:r>
              <a:rPr lang="ru-RU" sz="2400" dirty="0" smtClean="0"/>
              <a:t>  </a:t>
            </a:r>
            <a:r>
              <a:rPr lang="ru-RU" sz="2400" dirty="0" err="1" smtClean="0"/>
              <a:t>площі</a:t>
            </a:r>
            <a:r>
              <a:rPr lang="ru-RU" sz="2400" dirty="0" smtClean="0"/>
              <a:t>  </a:t>
            </a:r>
          </a:p>
          <a:p>
            <a:r>
              <a:rPr lang="ru-RU" sz="2400" dirty="0" err="1" smtClean="0"/>
              <a:t>рівнобедреного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трикутника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520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195092">
  <a:themeElements>
    <a:clrScheme name="10195092 13">
      <a:dk1>
        <a:srgbClr val="205FF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1A50D2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19509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19509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19509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19509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19509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19509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19509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195092 13">
        <a:dk1>
          <a:srgbClr val="205FF6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A50D2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10195092</Template>
  <TotalTime>853</TotalTime>
  <Words>769</Words>
  <Application>Microsoft Office PowerPoint</Application>
  <PresentationFormat>Экран (4:3)</PresentationFormat>
  <Paragraphs>111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10195092</vt:lpstr>
      <vt:lpstr>                   Комунальний заклад «Методичний центр Нікольської районної ради Донецької області» КЗ«Тополинська загальноосвітня школа І – ІІІ ступенів Нікольської районної ради Донецької області»  </vt:lpstr>
      <vt:lpstr>Актуальність</vt:lpstr>
      <vt:lpstr>Методи і прийоми роботи</vt:lpstr>
      <vt:lpstr>Результати анкетування:</vt:lpstr>
      <vt:lpstr>Історична довідка</vt:lpstr>
      <vt:lpstr>Презентация PowerPoint</vt:lpstr>
      <vt:lpstr>Наш експеримент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Відомості про трикутник</vt:lpstr>
      <vt:lpstr>Презентация PowerPoint</vt:lpstr>
      <vt:lpstr>Трикутники навколо нас.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Майстер- клас 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заставка</dc:title>
  <dc:creator>Admin</dc:creator>
  <cp:lastModifiedBy>User</cp:lastModifiedBy>
  <cp:revision>59</cp:revision>
  <dcterms:created xsi:type="dcterms:W3CDTF">2011-11-24T13:30:53Z</dcterms:created>
  <dcterms:modified xsi:type="dcterms:W3CDTF">2019-04-10T11:50:30Z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TC101950921049</vt:lpwstr>
  </property>
</Properties>
</file>