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286" r:id="rId5"/>
    <p:sldId id="258" r:id="rId6"/>
    <p:sldId id="259" r:id="rId7"/>
    <p:sldId id="292" r:id="rId8"/>
    <p:sldId id="275" r:id="rId9"/>
    <p:sldId id="276" r:id="rId10"/>
    <p:sldId id="277" r:id="rId11"/>
    <p:sldId id="278" r:id="rId12"/>
    <p:sldId id="279" r:id="rId13"/>
    <p:sldId id="290" r:id="rId14"/>
    <p:sldId id="280" r:id="rId15"/>
    <p:sldId id="281" r:id="rId16"/>
    <p:sldId id="287" r:id="rId17"/>
    <p:sldId id="282" r:id="rId18"/>
    <p:sldId id="284" r:id="rId19"/>
    <p:sldId id="272" r:id="rId20"/>
    <p:sldId id="294" r:id="rId21"/>
    <p:sldId id="285" r:id="rId22"/>
    <p:sldId id="273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831E-F937-459C-BBF0-7C8CC4EEAD9A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4D13-9F44-4201-91B4-A8D4EA29E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5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2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8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6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2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1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5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50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2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63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3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5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32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7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3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6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47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02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23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46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5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1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7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8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9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8E31-C710-41FB-AE02-A833ECD5B73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4B88-F699-4C6E-B880-773C23159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8E31-C710-41FB-AE02-A833ECD5B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4B88-F699-4C6E-B880-773C231598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9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42250"/>
            <a:ext cx="8496944" cy="1224135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Історія</a:t>
            </a:r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створення</a:t>
            </a:r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книги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C:\Users\User\Desktop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630">
            <a:off x="3985219" y="2948075"/>
            <a:ext cx="4924425" cy="3679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4320480" cy="3734987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Керівник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проекту</a:t>
            </a:r>
            <a:r>
              <a:rPr lang="uk-UA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Дудка 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І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.П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.,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учитель 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початкових класів.</a:t>
            </a:r>
            <a:endParaRPr lang="ru-RU" sz="1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Тип проекту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інформаційно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дослідницький.</a:t>
            </a:r>
            <a:endParaRPr lang="ru-RU" sz="1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Учасники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проекту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учні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класу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КЗ «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Республіканська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ЗОШ 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І-ІІІ </a:t>
            </a:r>
            <a:r>
              <a:rPr lang="uk-UA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ступенів»</a:t>
            </a:r>
            <a:endParaRPr lang="ru-RU" sz="18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44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Рукописи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 люди </a:t>
            </a:r>
            <a:r>
              <a:rPr lang="ru-RU" dirty="0" err="1" smtClean="0"/>
              <a:t>навчилися</a:t>
            </a:r>
            <a:r>
              <a:rPr lang="ru-RU" dirty="0" smtClean="0"/>
              <a:t> </a:t>
            </a:r>
            <a:r>
              <a:rPr lang="ru-RU" dirty="0" err="1" smtClean="0"/>
              <a:t>виготовляти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тому. </a:t>
            </a:r>
            <a:r>
              <a:rPr lang="ru-RU" dirty="0" err="1" smtClean="0"/>
              <a:t>Перші</a:t>
            </a:r>
            <a:r>
              <a:rPr lang="ru-RU" dirty="0" smtClean="0"/>
              <a:t> книги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рукописні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482" name="Picture 2" descr="C:\Users\User\Desktop\ruko1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3633"/>
            <a:ext cx="5468355" cy="35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1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9" name="Picture 3" descr="G:\0022-022-Iogann-Guten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61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Київська</a:t>
            </a:r>
            <a:r>
              <a:rPr lang="ru-RU" dirty="0" smtClean="0">
                <a:latin typeface="Comic Sans MS" panose="030F0702030302020204" pitchFamily="66" charset="0"/>
              </a:rPr>
              <a:t> Русь і </a:t>
            </a:r>
            <a:r>
              <a:rPr lang="ru-RU" dirty="0" err="1" smtClean="0">
                <a:latin typeface="Comic Sans MS" panose="030F0702030302020204" pitchFamily="66" charset="0"/>
              </a:rPr>
              <a:t>книжкові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майстерні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Князь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Святославович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переписували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книги.</a:t>
            </a:r>
          </a:p>
          <a:p>
            <a:endParaRPr lang="ru-RU" dirty="0"/>
          </a:p>
        </p:txBody>
      </p:sp>
      <p:pic>
        <p:nvPicPr>
          <p:cNvPr id="21506" name="Picture 2" descr="C:\Users\User\Desktop\9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0"/>
          <a:stretch/>
        </p:blipFill>
        <p:spPr bwMode="auto">
          <a:xfrm>
            <a:off x="611560" y="3212976"/>
            <a:ext cx="3503240" cy="30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User\Desktop\Nes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566285" cy="2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бібліотека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 1037 </a:t>
            </a:r>
            <a:r>
              <a:rPr lang="ru-RU" dirty="0" err="1" smtClean="0"/>
              <a:t>році</a:t>
            </a:r>
            <a:r>
              <a:rPr lang="ru-RU" dirty="0" smtClean="0"/>
              <a:t> Ярослав </a:t>
            </a:r>
            <a:r>
              <a:rPr lang="ru-RU" dirty="0" err="1" smtClean="0"/>
              <a:t>Мудрий</a:t>
            </a:r>
            <a:r>
              <a:rPr lang="ru-RU" dirty="0" smtClean="0"/>
              <a:t> створив першу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бібліотеку</a:t>
            </a:r>
            <a:r>
              <a:rPr lang="ru-RU" dirty="0" smtClean="0"/>
              <a:t> при </a:t>
            </a:r>
            <a:r>
              <a:rPr lang="ru-RU" dirty="0" err="1" smtClean="0"/>
              <a:t>Софіївському</a:t>
            </a:r>
            <a:r>
              <a:rPr lang="ru-RU" dirty="0" smtClean="0"/>
              <a:t> </a:t>
            </a:r>
            <a:r>
              <a:rPr lang="ru-RU" dirty="0" err="1" smtClean="0"/>
              <a:t>соборі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C:\Users\User\Desktop\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0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друкована</a:t>
            </a:r>
            <a:r>
              <a:rPr lang="ru-RU" dirty="0" smtClean="0"/>
              <a:t> книга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User\Desktop\img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Comic Sans MS" panose="030F0702030302020204" pitchFamily="66" charset="0"/>
              </a:rPr>
              <a:t>Перший</a:t>
            </a:r>
            <a:r>
              <a:rPr 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r>
              <a:rPr lang="ru-RU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підручник</a:t>
            </a:r>
            <a:endParaRPr lang="ru-RU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Helvetica"/>
              </a:rPr>
              <a:t> У 1574 р. у </a:t>
            </a:r>
            <a:r>
              <a:rPr lang="ru-RU" dirty="0" err="1">
                <a:solidFill>
                  <a:srgbClr val="000000"/>
                </a:solidFill>
                <a:latin typeface="Helvetica"/>
              </a:rPr>
              <a:t>Львові</a:t>
            </a:r>
            <a:r>
              <a:rPr lang="ru-RU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/>
              </a:rPr>
              <a:t>вийшов</a:t>
            </a:r>
            <a:r>
              <a:rPr lang="ru-RU" dirty="0">
                <a:solidFill>
                  <a:srgbClr val="000000"/>
                </a:solidFill>
                <a:latin typeface="Helvetic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Helvetica"/>
              </a:rPr>
              <a:t>друком</a:t>
            </a:r>
            <a:r>
              <a:rPr lang="ru-RU" dirty="0">
                <a:solidFill>
                  <a:srgbClr val="000000"/>
                </a:solidFill>
                <a:latin typeface="Helvetica"/>
              </a:rPr>
              <a:t> "</a:t>
            </a:r>
            <a:r>
              <a:rPr lang="ru-RU" dirty="0" err="1">
                <a:solidFill>
                  <a:srgbClr val="000000"/>
                </a:solidFill>
                <a:latin typeface="Helvetica"/>
              </a:rPr>
              <a:t>Буквар</a:t>
            </a:r>
            <a:r>
              <a:rPr lang="ru-RU" dirty="0">
                <a:solidFill>
                  <a:srgbClr val="000000"/>
                </a:solidFill>
                <a:latin typeface="Helvetica"/>
              </a:rPr>
              <a:t>" - </a:t>
            </a:r>
            <a:r>
              <a:rPr lang="ru-RU" dirty="0" smtClean="0">
                <a:solidFill>
                  <a:srgbClr val="000000"/>
                </a:solidFill>
                <a:latin typeface="Helvetica"/>
              </a:rPr>
              <a:t>перший на  </a:t>
            </a:r>
            <a:r>
              <a:rPr lang="ru-RU" dirty="0" err="1" smtClean="0">
                <a:solidFill>
                  <a:srgbClr val="000000"/>
                </a:solidFill>
                <a:latin typeface="Helvetica"/>
              </a:rPr>
              <a:t>східнославянських</a:t>
            </a:r>
            <a:r>
              <a:rPr lang="ru-RU" dirty="0" smtClean="0">
                <a:solidFill>
                  <a:srgbClr val="000000"/>
                </a:solidFill>
                <a:latin typeface="Helvetica"/>
              </a:rPr>
              <a:t> землях</a:t>
            </a:r>
          </a:p>
          <a:p>
            <a:endParaRPr lang="ru-RU" dirty="0"/>
          </a:p>
        </p:txBody>
      </p:sp>
      <p:pic>
        <p:nvPicPr>
          <p:cNvPr id="25602" name="Picture 2" descr="C:\Users\User\Desktop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036496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Буквар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6626" name="Picture 2" descr="C:\Users\User\Desktop\bukvica_set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5154160" cy="38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User\Desktop\3-2-27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8202"/>
            <a:ext cx="257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1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User\Desktop\IMG_20170315_194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16" y="284989"/>
            <a:ext cx="4480047" cy="33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_20170315_194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" y="284989"/>
            <a:ext cx="30963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MG_20170315_194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41373"/>
            <a:ext cx="3651870" cy="2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omic Sans MS" panose="030F0702030302020204" pitchFamily="66" charset="0"/>
              </a:rPr>
              <a:t>Сучасні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бібліотеки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світу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7650" name="Picture 2" descr="C:\Users\User\Desktop\366512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depositphotos_11335035-Libra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9241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User\Desktop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90" y="1268760"/>
            <a:ext cx="4229281" cy="2380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ts val="250"/>
              </a:spcBef>
              <a:spcAft>
                <a:spcPct val="0"/>
              </a:spcAft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12879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Мета </a:t>
            </a:r>
            <a:r>
              <a:rPr lang="ru-RU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дослідження</a:t>
            </a:r>
            <a:endParaRPr lang="ru-RU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як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книгодрукування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професією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читацьку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83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Висновок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Книжка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супроводжувала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людину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початку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книга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тоді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ми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звикли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бачити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маючи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наскельних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малюнків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рисочок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знаків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вона почала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свого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300" dirty="0" err="1">
                <a:latin typeface="Times New Roman"/>
                <a:ea typeface="Calibri"/>
                <a:cs typeface="Times New Roman"/>
              </a:rPr>
              <a:t>Історія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книжки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охоплює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період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із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найдавніших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часів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донині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і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розкриває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ключов</a:t>
            </a:r>
            <a:r>
              <a:rPr lang="uk-UA" sz="3300" dirty="0">
                <a:latin typeface="Times New Roman"/>
                <a:ea typeface="Calibri"/>
                <a:cs typeface="Times New Roman"/>
              </a:rPr>
              <a:t>і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питань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розвитку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книжки як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складової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частини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культурної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спадщини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300" dirty="0" err="1">
                <a:latin typeface="Times New Roman"/>
                <a:ea typeface="Calibri"/>
                <a:cs typeface="Times New Roman"/>
              </a:rPr>
              <a:t>суспільства</a:t>
            </a:r>
            <a:r>
              <a:rPr lang="ru-RU" sz="3300" dirty="0">
                <a:latin typeface="Times New Roman"/>
                <a:ea typeface="Calibri"/>
                <a:cs typeface="Times New Roman"/>
              </a:rPr>
              <a:t>.</a:t>
            </a:r>
            <a:endParaRPr lang="ru-RU" sz="21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sz="4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Дякуємо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за </a:t>
            </a:r>
            <a:r>
              <a:rPr lang="ru-R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увагу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1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07" y="2060848"/>
            <a:ext cx="5829533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ts val="250"/>
              </a:spcBef>
              <a:spcAft>
                <a:spcPct val="0"/>
              </a:spcAft>
            </a:pPr>
            <a:r>
              <a:rPr lang="uk-UA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656" y="836712"/>
            <a:ext cx="7272808" cy="5394592"/>
          </a:xfrm>
        </p:spPr>
        <p:txBody>
          <a:bodyPr>
            <a:normAutofit/>
          </a:bodyPr>
          <a:lstStyle/>
          <a:p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Завдання дослідження</a:t>
            </a:r>
          </a:p>
          <a:p>
            <a:pPr marL="0" indent="0">
              <a:buNone/>
            </a:pPr>
            <a:endParaRPr lang="uk-UA" sz="2200" dirty="0" smtClean="0"/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досягнення мети необхідно було розв’язати такі завдання:</a:t>
            </a:r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1)дослідити витоки створення книги;</a:t>
            </a:r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2)охарактеризувати історичні етапи виникнення книги;</a:t>
            </a:r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3)визначити провідні осередки видавничої справи;</a:t>
            </a:r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4)дати характеристику основних носіїв та форм книги;</a:t>
            </a:r>
          </a:p>
          <a:p>
            <a:pPr marL="0" indent="0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5)з’ясувати значення історії виникнення книги для вітчизняної й світової культури</a:t>
            </a:r>
            <a:endParaRPr lang="uk-UA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100" dirty="0" smtClean="0">
                <a:latin typeface="Comic Sans MS" panose="030F0702030302020204" pitchFamily="66" charset="0"/>
              </a:rPr>
              <a:t>				Не </a:t>
            </a:r>
            <a:r>
              <a:rPr lang="ru-RU" sz="3100" dirty="0">
                <a:latin typeface="Comic Sans MS" panose="030F0702030302020204" pitchFamily="66" charset="0"/>
              </a:rPr>
              <a:t>кущ, а з листочками</a:t>
            </a:r>
          </a:p>
          <a:p>
            <a:pPr marL="0" indent="0" algn="ctr">
              <a:buNone/>
            </a:pPr>
            <a:r>
              <a:rPr lang="ru-RU" sz="3100" dirty="0" smtClean="0">
                <a:latin typeface="Comic Sans MS" panose="030F0702030302020204" pitchFamily="66" charset="0"/>
              </a:rPr>
              <a:t>				Не </a:t>
            </a:r>
            <a:r>
              <a:rPr lang="ru-RU" sz="3100" dirty="0">
                <a:latin typeface="Comic Sans MS" panose="030F0702030302020204" pitchFamily="66" charset="0"/>
              </a:rPr>
              <a:t>сорочка, а </a:t>
            </a:r>
            <a:r>
              <a:rPr lang="ru-RU" sz="3100" dirty="0" err="1">
                <a:latin typeface="Comic Sans MS" panose="030F0702030302020204" pitchFamily="66" charset="0"/>
              </a:rPr>
              <a:t>зшита</a:t>
            </a:r>
            <a:endParaRPr lang="ru-RU" sz="3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100" dirty="0" smtClean="0">
                <a:latin typeface="Comic Sans MS" panose="030F0702030302020204" pitchFamily="66" charset="0"/>
              </a:rPr>
              <a:t>				Не </a:t>
            </a:r>
            <a:r>
              <a:rPr lang="ru-RU" sz="3100" dirty="0" err="1">
                <a:latin typeface="Comic Sans MS" panose="030F0702030302020204" pitchFamily="66" charset="0"/>
              </a:rPr>
              <a:t>людина</a:t>
            </a:r>
            <a:r>
              <a:rPr lang="ru-RU" sz="3100" dirty="0">
                <a:latin typeface="Comic Sans MS" panose="030F0702030302020204" pitchFamily="66" charset="0"/>
              </a:rPr>
              <a:t>, а </a:t>
            </a:r>
            <a:r>
              <a:rPr lang="ru-RU" sz="3100" dirty="0" err="1">
                <a:latin typeface="Comic Sans MS" panose="030F0702030302020204" pitchFamily="66" charset="0"/>
              </a:rPr>
              <a:t>розповідає</a:t>
            </a:r>
            <a:r>
              <a:rPr lang="ru-RU" sz="31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нас не любить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інтелігента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бізнесмена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книг,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журналів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газет. 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той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диво,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вміючи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слухаючи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читали нам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книгою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все ми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дізнаємось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книг. За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ми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зазирнути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3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379"/>
            <a:ext cx="9144832" cy="67739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К</a:t>
            </a:r>
            <a:r>
              <a:rPr lang="ru-RU" dirty="0" smtClean="0"/>
              <a:t>азка про книгу і газету</a:t>
            </a:r>
            <a:endParaRPr lang="ru-RU" sz="3600" b="1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026" name="Picture 2" descr="C:\Users\User\Desktop\depositphotos_2149379-Cute-old-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384376" cy="38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68d0507e9e1e4d5257657b600c625d5d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14" y="2996952"/>
            <a:ext cx="337801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2" y="54379"/>
            <a:ext cx="9144832" cy="67739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sz="3600" b="1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Для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малювали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стінах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Picture 2" descr="C:\Users\User\Desktop\0_7c847_73f03c9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6750"/>
            <a:ext cx="4475584" cy="263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Стародавні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книги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Пізніше</a:t>
            </a:r>
            <a:r>
              <a:rPr lang="ru-RU" dirty="0" smtClean="0"/>
              <a:t> люди почали </a:t>
            </a:r>
            <a:r>
              <a:rPr lang="ru-RU" dirty="0" err="1" smtClean="0"/>
              <a:t>писати</a:t>
            </a:r>
            <a:r>
              <a:rPr lang="ru-RU" dirty="0" smtClean="0"/>
              <a:t> на </a:t>
            </a:r>
            <a:r>
              <a:rPr lang="ru-RU" dirty="0" err="1" smtClean="0"/>
              <a:t>глині</a:t>
            </a:r>
            <a:r>
              <a:rPr lang="ru-RU" dirty="0" smtClean="0"/>
              <a:t>, яку </a:t>
            </a:r>
            <a:r>
              <a:rPr lang="ru-RU" dirty="0" err="1" smtClean="0"/>
              <a:t>потім</a:t>
            </a:r>
            <a:r>
              <a:rPr lang="ru-RU" dirty="0" smtClean="0"/>
              <a:t> сушили і </a:t>
            </a:r>
            <a:r>
              <a:rPr lang="ru-RU" dirty="0" err="1" smtClean="0"/>
              <a:t>випалювали</a:t>
            </a:r>
            <a:r>
              <a:rPr lang="ru-RU" dirty="0" smtClean="0"/>
              <a:t> на </a:t>
            </a:r>
            <a:r>
              <a:rPr lang="ru-RU" dirty="0" err="1" smtClean="0"/>
              <a:t>вогні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1" name="Picture 3" descr="C:\Users\User\Desktop\glinyanie-dozhech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51722"/>
            <a:ext cx="61594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Папірус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винайшли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2" y="4114581"/>
            <a:ext cx="5041791" cy="288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6802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41" y="2852936"/>
            <a:ext cx="3538711" cy="302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14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Книги з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телячої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шкіри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310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1_Тема Office</vt:lpstr>
      <vt:lpstr>2_Тема Office</vt:lpstr>
      <vt:lpstr>Історія створення книги</vt:lpstr>
      <vt:lpstr> </vt:lpstr>
      <vt:lpstr> </vt:lpstr>
      <vt:lpstr>Презентация PowerPoint</vt:lpstr>
      <vt:lpstr>Презентация PowerPoint</vt:lpstr>
      <vt:lpstr>Презентация PowerPoint</vt:lpstr>
      <vt:lpstr>Стародавні книги</vt:lpstr>
      <vt:lpstr>Папірус винайшли в Єгипті</vt:lpstr>
      <vt:lpstr>Книги з телячої шкіри</vt:lpstr>
      <vt:lpstr>Рукописи </vt:lpstr>
      <vt:lpstr>Презентация PowerPoint</vt:lpstr>
      <vt:lpstr>Київська Русь і книжкові майстерні</vt:lpstr>
      <vt:lpstr>Перша бібліотека</vt:lpstr>
      <vt:lpstr>Презентация PowerPoint</vt:lpstr>
      <vt:lpstr>Перша друкована книга</vt:lpstr>
      <vt:lpstr>Презентация PowerPoint</vt:lpstr>
      <vt:lpstr>Буквар </vt:lpstr>
      <vt:lpstr>Презентация PowerPoint</vt:lpstr>
      <vt:lpstr>Сучасні бібліотеки світу</vt:lpstr>
      <vt:lpstr>Висновок 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2017-02-19T06:33:18Z</dcterms:created>
  <dcterms:modified xsi:type="dcterms:W3CDTF">2017-03-15T18:02:37Z</dcterms:modified>
</cp:coreProperties>
</file>