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4" r:id="rId15"/>
    <p:sldId id="275" r:id="rId16"/>
    <p:sldId id="269" r:id="rId17"/>
    <p:sldId id="270" r:id="rId18"/>
    <p:sldId id="276" r:id="rId19"/>
    <p:sldId id="271" r:id="rId20"/>
    <p:sldId id="272" r:id="rId21"/>
    <p:sldId id="27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35" autoAdjust="0"/>
    <p:restoredTop sz="94662" autoAdjust="0"/>
  </p:normalViewPr>
  <p:slideViewPr>
    <p:cSldViewPr>
      <p:cViewPr varScale="1">
        <p:scale>
          <a:sx n="67" d="100"/>
          <a:sy n="67" d="100"/>
        </p:scale>
        <p:origin x="-157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ED9A-72C0-443A-BC51-C5439D3ECC2D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F4DF-3CB1-4A3E-AF41-55E88B346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235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ED9A-72C0-443A-BC51-C5439D3ECC2D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F4DF-3CB1-4A3E-AF41-55E88B346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618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ED9A-72C0-443A-BC51-C5439D3ECC2D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F4DF-3CB1-4A3E-AF41-55E88B346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896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ED9A-72C0-443A-BC51-C5439D3ECC2D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F4DF-3CB1-4A3E-AF41-55E88B346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39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ED9A-72C0-443A-BC51-C5439D3ECC2D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F4DF-3CB1-4A3E-AF41-55E88B346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210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ED9A-72C0-443A-BC51-C5439D3ECC2D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F4DF-3CB1-4A3E-AF41-55E88B346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493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ED9A-72C0-443A-BC51-C5439D3ECC2D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F4DF-3CB1-4A3E-AF41-55E88B346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309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ED9A-72C0-443A-BC51-C5439D3ECC2D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F4DF-3CB1-4A3E-AF41-55E88B346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720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ED9A-72C0-443A-BC51-C5439D3ECC2D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F4DF-3CB1-4A3E-AF41-55E88B346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037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ED9A-72C0-443A-BC51-C5439D3ECC2D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F4DF-3CB1-4A3E-AF41-55E88B346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172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ED9A-72C0-443A-BC51-C5439D3ECC2D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F4DF-3CB1-4A3E-AF41-55E88B346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262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BED9A-72C0-443A-BC51-C5439D3ECC2D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5F4DF-3CB1-4A3E-AF41-55E88B346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50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780928"/>
            <a:ext cx="7772400" cy="1470025"/>
          </a:xfrm>
        </p:spPr>
        <p:txBody>
          <a:bodyPr>
            <a:noAutofit/>
          </a:bodyPr>
          <a:lstStyle/>
          <a:p>
            <a:r>
              <a:rPr lang="uk-UA" sz="5400" b="1" i="1" dirty="0" smtClean="0">
                <a:solidFill>
                  <a:srgbClr val="0070C0"/>
                </a:solidFill>
              </a:rPr>
              <a:t>Світ меду. </a:t>
            </a:r>
            <a:br>
              <a:rPr lang="uk-UA" sz="5400" b="1" i="1" dirty="0" smtClean="0">
                <a:solidFill>
                  <a:srgbClr val="0070C0"/>
                </a:solidFill>
              </a:rPr>
            </a:br>
            <a:r>
              <a:rPr lang="uk-UA" sz="5400" b="1" i="1" dirty="0" smtClean="0">
                <a:solidFill>
                  <a:srgbClr val="0070C0"/>
                </a:solidFill>
              </a:rPr>
              <a:t>Косметика з меду</a:t>
            </a:r>
            <a:endParaRPr lang="ru-RU" sz="5400" b="1" i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61634" y="3789040"/>
            <a:ext cx="6382366" cy="3068960"/>
          </a:xfrm>
        </p:spPr>
        <p:txBody>
          <a:bodyPr>
            <a:normAutofit lnSpcReduction="10000"/>
          </a:bodyPr>
          <a:lstStyle/>
          <a:p>
            <a:endParaRPr lang="uk-UA" sz="2800" dirty="0" smtClean="0">
              <a:solidFill>
                <a:schemeClr val="tx1"/>
              </a:solidFill>
            </a:endParaRPr>
          </a:p>
          <a:p>
            <a:pPr algn="r"/>
            <a:r>
              <a:rPr lang="uk-UA" sz="2400" dirty="0" smtClean="0">
                <a:solidFill>
                  <a:srgbClr val="0070C0"/>
                </a:solidFill>
              </a:rPr>
              <a:t>Виконали:</a:t>
            </a:r>
          </a:p>
          <a:p>
            <a:pPr algn="r"/>
            <a:r>
              <a:rPr lang="uk-UA" sz="2400" dirty="0" smtClean="0">
                <a:solidFill>
                  <a:srgbClr val="0070C0"/>
                </a:solidFill>
              </a:rPr>
              <a:t>учениці 3 класу</a:t>
            </a:r>
            <a:endParaRPr lang="uk-UA" sz="2400" dirty="0">
              <a:solidFill>
                <a:srgbClr val="0070C0"/>
              </a:solidFill>
            </a:endParaRPr>
          </a:p>
          <a:p>
            <a:pPr algn="r"/>
            <a:r>
              <a:rPr lang="uk-UA" sz="2400" dirty="0" smtClean="0">
                <a:solidFill>
                  <a:srgbClr val="0070C0"/>
                </a:solidFill>
              </a:rPr>
              <a:t>КЗ «</a:t>
            </a:r>
            <a:r>
              <a:rPr lang="uk-UA" sz="2400" dirty="0" err="1" smtClean="0">
                <a:solidFill>
                  <a:srgbClr val="0070C0"/>
                </a:solidFill>
              </a:rPr>
              <a:t>Малоянисольська</a:t>
            </a:r>
            <a:r>
              <a:rPr lang="uk-UA" sz="2400" dirty="0" smtClean="0">
                <a:solidFill>
                  <a:srgbClr val="0070C0"/>
                </a:solidFill>
              </a:rPr>
              <a:t> ЗОШ</a:t>
            </a:r>
          </a:p>
          <a:p>
            <a:pPr algn="r"/>
            <a:r>
              <a:rPr lang="uk-UA" sz="2400" dirty="0" smtClean="0">
                <a:solidFill>
                  <a:srgbClr val="0070C0"/>
                </a:solidFill>
              </a:rPr>
              <a:t>І-ІІІ ступенів </a:t>
            </a:r>
            <a:r>
              <a:rPr lang="uk-UA" sz="2400" dirty="0" err="1" smtClean="0">
                <a:solidFill>
                  <a:srgbClr val="0070C0"/>
                </a:solidFill>
              </a:rPr>
              <a:t>ім.В.В.Балабана</a:t>
            </a:r>
            <a:r>
              <a:rPr lang="uk-UA" sz="2400" dirty="0" smtClean="0">
                <a:solidFill>
                  <a:srgbClr val="0070C0"/>
                </a:solidFill>
              </a:rPr>
              <a:t>»</a:t>
            </a:r>
          </a:p>
          <a:p>
            <a:pPr algn="r"/>
            <a:r>
              <a:rPr lang="uk-UA" sz="2400" dirty="0" err="1" smtClean="0">
                <a:solidFill>
                  <a:srgbClr val="0070C0"/>
                </a:solidFill>
              </a:rPr>
              <a:t>Чавдар</a:t>
            </a:r>
            <a:r>
              <a:rPr lang="uk-UA" sz="2400" dirty="0" smtClean="0">
                <a:solidFill>
                  <a:srgbClr val="0070C0"/>
                </a:solidFill>
              </a:rPr>
              <a:t> Н., </a:t>
            </a:r>
            <a:r>
              <a:rPr lang="uk-UA" sz="2400" dirty="0" err="1" smtClean="0">
                <a:solidFill>
                  <a:srgbClr val="0070C0"/>
                </a:solidFill>
              </a:rPr>
              <a:t>Папазова</a:t>
            </a:r>
            <a:r>
              <a:rPr lang="uk-UA" sz="2400" dirty="0" smtClean="0">
                <a:solidFill>
                  <a:srgbClr val="0070C0"/>
                </a:solidFill>
              </a:rPr>
              <a:t> В.</a:t>
            </a:r>
          </a:p>
          <a:p>
            <a:pPr algn="r"/>
            <a:r>
              <a:rPr lang="uk-UA" sz="2400" dirty="0" smtClean="0">
                <a:solidFill>
                  <a:srgbClr val="0070C0"/>
                </a:solidFill>
              </a:rPr>
              <a:t>Керівник: </a:t>
            </a:r>
            <a:r>
              <a:rPr lang="uk-UA" sz="2400" dirty="0" err="1" smtClean="0">
                <a:solidFill>
                  <a:srgbClr val="0070C0"/>
                </a:solidFill>
              </a:rPr>
              <a:t>Губерна</a:t>
            </a:r>
            <a:r>
              <a:rPr lang="uk-UA" sz="2400" dirty="0" smtClean="0">
                <a:solidFill>
                  <a:srgbClr val="0070C0"/>
                </a:solidFill>
              </a:rPr>
              <a:t> О.В.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2114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4000" b="1" i="1" dirty="0">
                <a:solidFill>
                  <a:srgbClr val="0070C0"/>
                </a:solidFill>
              </a:rPr>
              <a:t>У </a:t>
            </a:r>
            <a:r>
              <a:rPr lang="ru-RU" sz="4000" b="1" i="1" dirty="0" err="1">
                <a:solidFill>
                  <a:srgbClr val="0070C0"/>
                </a:solidFill>
              </a:rPr>
              <a:t>меді</a:t>
            </a:r>
            <a:r>
              <a:rPr lang="ru-RU" sz="4000" b="1" i="1" dirty="0">
                <a:solidFill>
                  <a:srgbClr val="0070C0"/>
                </a:solidFill>
              </a:rPr>
              <a:t> є </a:t>
            </a:r>
            <a:r>
              <a:rPr lang="ru-RU" sz="4000" b="1" i="1" dirty="0" err="1">
                <a:solidFill>
                  <a:srgbClr val="0070C0"/>
                </a:solidFill>
              </a:rPr>
              <a:t>багато</a:t>
            </a:r>
            <a:r>
              <a:rPr lang="ru-RU" sz="4000" b="1" i="1" dirty="0">
                <a:solidFill>
                  <a:srgbClr val="0070C0"/>
                </a:solidFill>
              </a:rPr>
              <a:t> </a:t>
            </a:r>
            <a:r>
              <a:rPr lang="ru-RU" sz="4000" b="1" i="1" dirty="0" err="1">
                <a:solidFill>
                  <a:srgbClr val="0070C0"/>
                </a:solidFill>
              </a:rPr>
              <a:t>корисних</a:t>
            </a:r>
            <a:r>
              <a:rPr lang="ru-RU" sz="4000" b="1" i="1" dirty="0">
                <a:solidFill>
                  <a:srgbClr val="0070C0"/>
                </a:solidFill>
              </a:rPr>
              <a:t> </a:t>
            </a:r>
            <a:r>
              <a:rPr lang="ru-RU" sz="4000" b="1" i="1" dirty="0" err="1" smtClean="0">
                <a:solidFill>
                  <a:srgbClr val="0070C0"/>
                </a:solidFill>
              </a:rPr>
              <a:t>речовин</a:t>
            </a:r>
            <a:r>
              <a:rPr lang="ru-RU" sz="4000" b="1" i="1" dirty="0">
                <a:solidFill>
                  <a:srgbClr val="0070C0"/>
                </a:solidFill>
              </a:rPr>
              <a:t>. </a:t>
            </a:r>
            <a:r>
              <a:rPr lang="ru-RU" sz="4000" b="1" i="1" dirty="0" err="1">
                <a:solidFill>
                  <a:srgbClr val="0070C0"/>
                </a:solidFill>
              </a:rPr>
              <a:t>Завдяки</a:t>
            </a:r>
            <a:r>
              <a:rPr lang="ru-RU" sz="4000" b="1" i="1" dirty="0">
                <a:solidFill>
                  <a:srgbClr val="0070C0"/>
                </a:solidFill>
              </a:rPr>
              <a:t> </a:t>
            </a:r>
            <a:r>
              <a:rPr lang="ru-RU" sz="4000" b="1" i="1" dirty="0" err="1">
                <a:solidFill>
                  <a:srgbClr val="0070C0"/>
                </a:solidFill>
              </a:rPr>
              <a:t>цьому</a:t>
            </a:r>
            <a:r>
              <a:rPr lang="ru-RU" sz="4000" b="1" i="1" dirty="0">
                <a:solidFill>
                  <a:srgbClr val="0070C0"/>
                </a:solidFill>
              </a:rPr>
              <a:t> </a:t>
            </a:r>
            <a:r>
              <a:rPr lang="ru-RU" sz="4000" b="1" i="1" dirty="0" err="1">
                <a:solidFill>
                  <a:srgbClr val="0070C0"/>
                </a:solidFill>
              </a:rPr>
              <a:t>його</a:t>
            </a:r>
            <a:r>
              <a:rPr lang="ru-RU" sz="4000" b="1" i="1" dirty="0">
                <a:solidFill>
                  <a:srgbClr val="0070C0"/>
                </a:solidFill>
              </a:rPr>
              <a:t> </a:t>
            </a:r>
            <a:r>
              <a:rPr lang="ru-RU" sz="4000" b="1" i="1" dirty="0" err="1">
                <a:solidFill>
                  <a:srgbClr val="0070C0"/>
                </a:solidFill>
              </a:rPr>
              <a:t>дуже</a:t>
            </a:r>
            <a:r>
              <a:rPr lang="ru-RU" sz="4000" b="1" i="1" dirty="0">
                <a:solidFill>
                  <a:srgbClr val="0070C0"/>
                </a:solidFill>
              </a:rPr>
              <a:t> часто </a:t>
            </a:r>
            <a:r>
              <a:rPr lang="ru-RU" sz="4000" b="1" i="1" dirty="0" err="1">
                <a:solidFill>
                  <a:srgbClr val="0070C0"/>
                </a:solidFill>
              </a:rPr>
              <a:t>використовують</a:t>
            </a:r>
            <a:r>
              <a:rPr lang="ru-RU" sz="4000" b="1" i="1" dirty="0">
                <a:solidFill>
                  <a:srgbClr val="0070C0"/>
                </a:solidFill>
              </a:rPr>
              <a:t> у </a:t>
            </a:r>
            <a:r>
              <a:rPr lang="ru-RU" sz="4000" b="1" i="1" dirty="0" err="1">
                <a:solidFill>
                  <a:srgbClr val="0070C0"/>
                </a:solidFill>
              </a:rPr>
              <a:t>косметиці</a:t>
            </a:r>
            <a:r>
              <a:rPr lang="ru-RU" sz="4000" b="1" i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3074" name="Picture 2" descr="C:\Users\Asus\Desktop\проект\IMG-50f949570888af79657e2f96e2a27488-V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7"/>
            <a:ext cx="7128792" cy="515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6073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noAutofit/>
          </a:bodyPr>
          <a:lstStyle/>
          <a:p>
            <a:r>
              <a:rPr lang="uk-UA" b="1" i="1" dirty="0">
                <a:solidFill>
                  <a:srgbClr val="0070C0"/>
                </a:solidFill>
              </a:rPr>
              <a:t>Ми вирішили зробити мило з медом в домашніх умовах. </a:t>
            </a: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8" y="1686740"/>
            <a:ext cx="6894537" cy="51709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4463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err="1">
                <a:solidFill>
                  <a:srgbClr val="0070C0"/>
                </a:solidFill>
              </a:rPr>
              <a:t>Що</a:t>
            </a:r>
            <a:r>
              <a:rPr lang="ru-RU" b="1" i="1" dirty="0">
                <a:solidFill>
                  <a:srgbClr val="0070C0"/>
                </a:solidFill>
              </a:rPr>
              <a:t> </a:t>
            </a:r>
            <a:r>
              <a:rPr lang="ru-RU" b="1" i="1" dirty="0" err="1">
                <a:solidFill>
                  <a:srgbClr val="0070C0"/>
                </a:solidFill>
              </a:rPr>
              <a:t>потрібно</a:t>
            </a:r>
            <a:r>
              <a:rPr lang="ru-RU" b="1" i="1" dirty="0">
                <a:solidFill>
                  <a:srgbClr val="0070C0"/>
                </a:solidFill>
              </a:rPr>
              <a:t> для </a:t>
            </a:r>
            <a:r>
              <a:rPr lang="ru-RU" b="1" i="1" dirty="0" err="1">
                <a:solidFill>
                  <a:srgbClr val="0070C0"/>
                </a:solidFill>
              </a:rPr>
              <a:t>миловаріння</a:t>
            </a:r>
            <a:r>
              <a:rPr lang="ru-RU" b="1" i="1" dirty="0">
                <a:solidFill>
                  <a:srgbClr val="0070C0"/>
                </a:solidFill>
              </a:rPr>
              <a:t> </a:t>
            </a:r>
            <a:r>
              <a:rPr lang="ru-RU" b="1" i="1" dirty="0" err="1" smtClean="0">
                <a:solidFill>
                  <a:srgbClr val="0070C0"/>
                </a:solidFill>
              </a:rPr>
              <a:t>вдома</a:t>
            </a:r>
            <a:r>
              <a:rPr lang="ru-RU" b="1" i="1" dirty="0" smtClean="0">
                <a:solidFill>
                  <a:srgbClr val="0070C0"/>
                </a:solidFill>
              </a:rPr>
              <a:t>?</a:t>
            </a: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996" y="1737320"/>
            <a:ext cx="6827573" cy="5120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4707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rgbClr val="0070C0"/>
                </a:solidFill>
              </a:rPr>
              <a:t>Починаємо працювати!</a:t>
            </a: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567" y="1390161"/>
            <a:ext cx="7274898" cy="5456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55329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348" y="2465512"/>
            <a:ext cx="5856651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" y="0"/>
            <a:ext cx="5717828" cy="4288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153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>
                <a:solidFill>
                  <a:srgbClr val="0070C0"/>
                </a:solidFill>
              </a:rPr>
              <a:t>Форми змастити олією і вилити </a:t>
            </a:r>
            <a:r>
              <a:rPr lang="uk-UA" b="1" i="1" dirty="0" smtClean="0">
                <a:solidFill>
                  <a:srgbClr val="0070C0"/>
                </a:solidFill>
              </a:rPr>
              <a:t>масу</a:t>
            </a: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6936771" cy="5202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88541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rgbClr val="0070C0"/>
                </a:solidFill>
              </a:rPr>
              <a:t>Наше мило з медом готове!</a:t>
            </a: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888038" cy="51660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44577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uk-UA" sz="4000" b="1" i="1" dirty="0">
                <a:solidFill>
                  <a:srgbClr val="0070C0"/>
                </a:solidFill>
                <a:latin typeface="Times New Roman"/>
                <a:ea typeface="Calibri"/>
              </a:rPr>
              <a:t>Ми зробили </a:t>
            </a:r>
            <a:r>
              <a:rPr lang="uk-UA" sz="4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лепбук</a:t>
            </a:r>
            <a:r>
              <a:rPr lang="uk-UA" sz="4000" b="1" i="1" dirty="0">
                <a:solidFill>
                  <a:srgbClr val="0070C0"/>
                </a:solidFill>
                <a:latin typeface="Times New Roman"/>
                <a:ea typeface="Calibri"/>
              </a:rPr>
              <a:t> для першокласників, де ми зібрали інформацію про мед та бджіл.</a:t>
            </a:r>
            <a:endParaRPr lang="ru-RU" sz="40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64455"/>
            <a:ext cx="3816424" cy="50885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0544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err="1">
                <a:solidFill>
                  <a:srgbClr val="0070C0"/>
                </a:solidFill>
              </a:rPr>
              <a:t>Лепбук</a:t>
            </a:r>
            <a:r>
              <a:rPr lang="uk-UA" b="1" i="1" dirty="0">
                <a:solidFill>
                  <a:srgbClr val="0070C0"/>
                </a:solidFill>
              </a:rPr>
              <a:t> «Світ меду»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13684" y="1615108"/>
            <a:ext cx="5733256" cy="4752528"/>
          </a:xfr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5"/>
            <a:ext cx="5164235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346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7772400" cy="1470025"/>
          </a:xfrm>
        </p:spPr>
        <p:txBody>
          <a:bodyPr>
            <a:normAutofit/>
          </a:bodyPr>
          <a:lstStyle/>
          <a:p>
            <a:r>
              <a:rPr lang="uk-UA" sz="5400" b="1" i="1" dirty="0" err="1" smtClean="0">
                <a:solidFill>
                  <a:srgbClr val="0070C0"/>
                </a:solidFill>
              </a:rPr>
              <a:t>Лепбук</a:t>
            </a:r>
            <a:r>
              <a:rPr lang="uk-UA" sz="5400" b="1" i="1" dirty="0" smtClean="0">
                <a:solidFill>
                  <a:srgbClr val="0070C0"/>
                </a:solidFill>
              </a:rPr>
              <a:t> «Світ меду»</a:t>
            </a:r>
            <a:endParaRPr lang="ru-RU" sz="5400" b="1" i="1" dirty="0">
              <a:solidFill>
                <a:srgbClr val="0070C0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708920"/>
            <a:ext cx="6400800" cy="292988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683" y="1655874"/>
            <a:ext cx="9206684" cy="5202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8110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>
                <a:solidFill>
                  <a:srgbClr val="0070C0"/>
                </a:solidFill>
              </a:rPr>
              <a:t> Мед – це справжнє джерело природньої лікарської сили. </a:t>
            </a:r>
            <a:endParaRPr lang="ru-RU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8203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i="1" dirty="0" err="1" smtClean="0">
                <a:solidFill>
                  <a:srgbClr val="0070C0"/>
                </a:solidFill>
              </a:rPr>
              <a:t>Лепбук</a:t>
            </a:r>
            <a:r>
              <a:rPr lang="uk-UA" sz="6000" b="1" i="1" dirty="0" smtClean="0">
                <a:solidFill>
                  <a:srgbClr val="0070C0"/>
                </a:solidFill>
              </a:rPr>
              <a:t> «Світ меду»</a:t>
            </a:r>
            <a:endParaRPr lang="ru-RU" sz="6000" b="1" i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9069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37539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243408"/>
            <a:ext cx="8229600" cy="1143000"/>
          </a:xfrm>
        </p:spPr>
        <p:txBody>
          <a:bodyPr/>
          <a:lstStyle/>
          <a:p>
            <a:r>
              <a:rPr lang="uk-UA" b="1" i="1" dirty="0" smtClean="0">
                <a:solidFill>
                  <a:srgbClr val="0070C0"/>
                </a:solidFill>
              </a:rPr>
              <a:t>Дякуємо за увагу!</a:t>
            </a: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72282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971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i="1" dirty="0">
                <a:solidFill>
                  <a:srgbClr val="0070C0"/>
                </a:solidFill>
              </a:rPr>
              <a:t> Слово «мед» має єврейське походження. Ми дослідили, що його можна перекласти як «чари» або «наділений магією». </a:t>
            </a:r>
            <a:endParaRPr lang="ru-RU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955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0070C0"/>
                </a:solidFill>
              </a:rPr>
              <a:t>Щоб дослідити звідки береться мед, ми вирушили на пасіку </a:t>
            </a:r>
            <a:br>
              <a:rPr lang="uk-UA" b="1" i="1" dirty="0" smtClean="0">
                <a:solidFill>
                  <a:srgbClr val="0070C0"/>
                </a:solidFill>
              </a:rPr>
            </a:br>
            <a:r>
              <a:rPr lang="uk-UA" b="1" i="1" dirty="0" err="1" smtClean="0">
                <a:solidFill>
                  <a:srgbClr val="0070C0"/>
                </a:solidFill>
              </a:rPr>
              <a:t>Чавдар</a:t>
            </a:r>
            <a:r>
              <a:rPr lang="uk-UA" b="1" i="1" dirty="0" smtClean="0">
                <a:solidFill>
                  <a:srgbClr val="0070C0"/>
                </a:solidFill>
              </a:rPr>
              <a:t> М.І.</a:t>
            </a:r>
            <a:endParaRPr lang="ru-RU" b="1" i="1" dirty="0">
              <a:solidFill>
                <a:srgbClr val="0070C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38272"/>
            <a:ext cx="3744416" cy="4992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55" y="1754464"/>
            <a:ext cx="3744000" cy="49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71165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1" y="260648"/>
            <a:ext cx="6446231" cy="1440160"/>
          </a:xfrm>
        </p:spPr>
        <p:txBody>
          <a:bodyPr>
            <a:noAutofit/>
          </a:bodyPr>
          <a:lstStyle/>
          <a:p>
            <a:r>
              <a:rPr lang="uk-UA" sz="3600" b="1" i="1" dirty="0" smtClean="0">
                <a:solidFill>
                  <a:srgbClr val="0070C0"/>
                </a:solidFill>
              </a:rPr>
              <a:t>Пасічник розповів нам, що у </a:t>
            </a:r>
            <a:r>
              <a:rPr lang="uk-UA" sz="3600" b="1" i="1" dirty="0" err="1" smtClean="0">
                <a:solidFill>
                  <a:srgbClr val="0070C0"/>
                </a:solidFill>
              </a:rPr>
              <a:t>меда</a:t>
            </a:r>
            <a:r>
              <a:rPr lang="uk-UA" sz="3600" b="1" i="1" dirty="0" smtClean="0">
                <a:solidFill>
                  <a:srgbClr val="0070C0"/>
                </a:solidFill>
              </a:rPr>
              <a:t> є три вороги: волога, світло та висока температура. </a:t>
            </a:r>
            <a:endParaRPr lang="ru-RU" sz="3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988840"/>
            <a:ext cx="4788024" cy="3591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784" y="3339193"/>
            <a:ext cx="4736736" cy="3552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59448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3100" b="1" i="1" dirty="0">
                <a:solidFill>
                  <a:srgbClr val="0070C0"/>
                </a:solidFill>
              </a:rPr>
              <a:t>Пестициди, якими обробляють рослини на полях,отруюють бджіл, що приносять пилок до вуликів і заражають молодих комах. І це – екологічна проблема нашого регіону. </a:t>
            </a:r>
            <a:r>
              <a:rPr lang="ru-RU" b="1" i="1" dirty="0">
                <a:solidFill>
                  <a:srgbClr val="0070C0"/>
                </a:solidFill>
              </a:rPr>
              <a:t/>
            </a:r>
            <a:br>
              <a:rPr lang="ru-RU" b="1" i="1" dirty="0">
                <a:solidFill>
                  <a:srgbClr val="0070C0"/>
                </a:solidFill>
              </a:rPr>
            </a:br>
            <a:endParaRPr lang="ru-RU" b="1" i="1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88840"/>
            <a:ext cx="3744416" cy="4992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916832"/>
            <a:ext cx="3816424" cy="5088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8555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3600" b="1" i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Свої враження від екскурсії на уроці образотворчого мистецтва ми перенесли на папір. 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36" y="1484784"/>
            <a:ext cx="7164288" cy="537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6955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b="1" i="1" dirty="0">
                <a:solidFill>
                  <a:srgbClr val="0070C0"/>
                </a:solidFill>
              </a:rPr>
              <a:t>Після екскурсії у нас виникло питання: «А який мед якісний?». Ми провели досліди з якості меду. 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199"/>
            <a:ext cx="3699000" cy="49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199"/>
            <a:ext cx="3699000" cy="49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9620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3600" b="1" i="1" dirty="0">
                <a:solidFill>
                  <a:srgbClr val="0070C0"/>
                </a:solidFill>
              </a:rPr>
              <a:t>Взяли три зразки меду: з магазину, з ринку та з пасіки </a:t>
            </a:r>
            <a:r>
              <a:rPr lang="uk-UA" sz="3600" b="1" i="1" dirty="0" err="1" smtClean="0">
                <a:solidFill>
                  <a:srgbClr val="0070C0"/>
                </a:solidFill>
              </a:rPr>
              <a:t>Чавдар</a:t>
            </a:r>
            <a:r>
              <a:rPr lang="uk-UA" sz="3600" b="1" i="1" dirty="0" smtClean="0">
                <a:solidFill>
                  <a:srgbClr val="0070C0"/>
                </a:solidFill>
              </a:rPr>
              <a:t> </a:t>
            </a:r>
            <a:r>
              <a:rPr lang="uk-UA" sz="3600" b="1" i="1" dirty="0">
                <a:solidFill>
                  <a:srgbClr val="0070C0"/>
                </a:solidFill>
              </a:rPr>
              <a:t>М.І. </a:t>
            </a:r>
            <a:r>
              <a:rPr lang="ru-RU" sz="3600" b="1" i="1" dirty="0">
                <a:solidFill>
                  <a:srgbClr val="0070C0"/>
                </a:solidFill>
              </a:rPr>
              <a:t/>
            </a:r>
            <a:br>
              <a:rPr lang="ru-RU" sz="3600" b="1" i="1" dirty="0">
                <a:solidFill>
                  <a:srgbClr val="0070C0"/>
                </a:solidFill>
              </a:rPr>
            </a:br>
            <a:r>
              <a:rPr lang="uk-UA" sz="3600" b="1" i="1" dirty="0">
                <a:solidFill>
                  <a:srgbClr val="0070C0"/>
                </a:solidFill>
              </a:rPr>
              <a:t>   Висновок: мед з пасіки </a:t>
            </a:r>
            <a:r>
              <a:rPr lang="uk-UA" sz="3600" b="1" i="1" dirty="0" err="1" smtClean="0">
                <a:solidFill>
                  <a:srgbClr val="0070C0"/>
                </a:solidFill>
              </a:rPr>
              <a:t>Чавдар</a:t>
            </a:r>
            <a:r>
              <a:rPr lang="uk-UA" sz="3600" b="1" i="1" dirty="0" smtClean="0">
                <a:solidFill>
                  <a:srgbClr val="0070C0"/>
                </a:solidFill>
              </a:rPr>
              <a:t> М.І</a:t>
            </a:r>
            <a:r>
              <a:rPr lang="uk-UA" sz="3600" b="1" i="1" dirty="0">
                <a:solidFill>
                  <a:srgbClr val="0070C0"/>
                </a:solidFill>
              </a:rPr>
              <a:t>. є найякіснішим. </a:t>
            </a:r>
            <a:r>
              <a:rPr lang="ru-RU" b="1" i="1" dirty="0">
                <a:solidFill>
                  <a:srgbClr val="0070C0"/>
                </a:solidFill>
              </a:rPr>
              <a:t/>
            </a:r>
            <a:br>
              <a:rPr lang="ru-RU" b="1" i="1" dirty="0">
                <a:solidFill>
                  <a:srgbClr val="0070C0"/>
                </a:solidFill>
              </a:rPr>
            </a:br>
            <a:endParaRPr lang="ru-RU" b="1" i="1" dirty="0">
              <a:solidFill>
                <a:srgbClr val="0070C0"/>
              </a:solidFill>
            </a:endParaRPr>
          </a:p>
        </p:txBody>
      </p:sp>
      <p:pic>
        <p:nvPicPr>
          <p:cNvPr id="5" name="Объект 4" descr="C:\Users\Asus\Desktop\Стем-проект\проект фото\IMG-6d2da432eded94ea183096ae38baf5c5-V.jpg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26000"/>
            <a:ext cx="3708000" cy="49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26000"/>
            <a:ext cx="3688916" cy="49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16995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249</Words>
  <Application>Microsoft Office PowerPoint</Application>
  <PresentationFormat>Экран (4:3)</PresentationFormat>
  <Paragraphs>27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Світ меду.  Косметика з меду</vt:lpstr>
      <vt:lpstr> Мед – це справжнє джерело природньої лікарської сили. </vt:lpstr>
      <vt:lpstr> Слово «мед» має єврейське походження. Ми дослідили, що його можна перекласти як «чари» або «наділений магією». </vt:lpstr>
      <vt:lpstr>Щоб дослідити звідки береться мед, ми вирушили на пасіку  Чавдар М.І.</vt:lpstr>
      <vt:lpstr>Пасічник розповів нам, що у меда є три вороги: волога, світло та висока температура. </vt:lpstr>
      <vt:lpstr>Пестициди, якими обробляють рослини на полях,отруюють бджіл, що приносять пилок до вуликів і заражають молодих комах. І це – екологічна проблема нашого регіону.  </vt:lpstr>
      <vt:lpstr> Свої враження від екскурсії на уроці образотворчого мистецтва ми перенесли на папір. </vt:lpstr>
      <vt:lpstr>Після екскурсії у нас виникло питання: «А який мед якісний?». Ми провели досліди з якості меду. </vt:lpstr>
      <vt:lpstr>Взяли три зразки меду: з магазину, з ринку та з пасіки Чавдар М.І.     Висновок: мед з пасіки Чавдар М.І. є найякіснішим.  </vt:lpstr>
      <vt:lpstr> У меді є багато корисних речовин. Завдяки цьому його дуже часто використовують у косметиці.</vt:lpstr>
      <vt:lpstr>Ми вирішили зробити мило з медом в домашніх умовах. </vt:lpstr>
      <vt:lpstr>Що потрібно для миловаріння вдома?</vt:lpstr>
      <vt:lpstr>Починаємо працювати!</vt:lpstr>
      <vt:lpstr>Презентация PowerPoint</vt:lpstr>
      <vt:lpstr>Форми змастити олією і вилити масу</vt:lpstr>
      <vt:lpstr>Наше мило з медом готове!</vt:lpstr>
      <vt:lpstr>Презентация PowerPoint</vt:lpstr>
      <vt:lpstr>Лепбук «Світ меду»</vt:lpstr>
      <vt:lpstr>Лепбук «Світ меду»</vt:lpstr>
      <vt:lpstr>Лепбук «Світ меду»</vt:lpstr>
      <vt:lpstr>Дякуємо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Asus</cp:lastModifiedBy>
  <cp:revision>19</cp:revision>
  <dcterms:created xsi:type="dcterms:W3CDTF">2019-04-07T18:16:24Z</dcterms:created>
  <dcterms:modified xsi:type="dcterms:W3CDTF">2019-04-10T16:36:56Z</dcterms:modified>
</cp:coreProperties>
</file>