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71" r:id="rId10"/>
    <p:sldId id="265" r:id="rId11"/>
    <p:sldId id="270" r:id="rId12"/>
    <p:sldId id="267" r:id="rId13"/>
    <p:sldId id="269" r:id="rId14"/>
    <p:sldId id="268" r:id="rId15"/>
  </p:sldIdLst>
  <p:sldSz cx="9144000" cy="5143500" type="screen16x9"/>
  <p:notesSz cx="6858000" cy="9144000"/>
  <p:embeddedFontLst>
    <p:embeddedFont>
      <p:font typeface="Lato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866" y="-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392114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8" y="2235350"/>
            <a:ext cx="3851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86725" y="1353787"/>
            <a:ext cx="79706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7"/>
            <a:ext cx="79706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4"/>
            <a:ext cx="3851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85700" y="409725"/>
            <a:ext cx="8520600" cy="66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1350" y="1073025"/>
            <a:ext cx="9021300" cy="421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4"/>
            <a:ext cx="3851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899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899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3" y="1417772"/>
            <a:ext cx="3851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7999" cy="29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199" cy="170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421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 idx="4294967295"/>
          </p:nvPr>
        </p:nvSpPr>
        <p:spPr>
          <a:xfrm>
            <a:off x="3723000" y="1489200"/>
            <a:ext cx="4857299" cy="145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ru">
                <a:solidFill>
                  <a:srgbClr val="FFFF00"/>
                </a:solidFill>
              </a:rPr>
              <a:t>Таблица    умножения             на 2    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subTitle" idx="4294967295"/>
          </p:nvPr>
        </p:nvSpPr>
        <p:spPr>
          <a:xfrm>
            <a:off x="3347864" y="3363838"/>
            <a:ext cx="49143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solidFill>
                  <a:srgbClr val="FF9900"/>
                </a:solidFill>
              </a:rPr>
              <a:t>            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196815" y="354947"/>
            <a:ext cx="4680520" cy="407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3600" b="1" i="1" dirty="0">
              <a:solidFill>
                <a:srgbClr val="CC0000"/>
              </a:solidFill>
              <a:highlight>
                <a:srgbClr val="FFFFFF"/>
              </a:highlight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3600" b="1" i="1" dirty="0">
              <a:solidFill>
                <a:srgbClr val="CC0000"/>
              </a:solidFill>
              <a:highlight>
                <a:srgbClr val="FFFFFF"/>
              </a:highlight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3600" b="1" i="1" dirty="0">
                <a:solidFill>
                  <a:srgbClr val="CC0000"/>
                </a:solidFill>
                <a:highlight>
                  <a:srgbClr val="FFFFFF"/>
                </a:highlight>
              </a:rPr>
              <a:t>«Мобильный </a:t>
            </a:r>
            <a:r>
              <a:rPr lang="ru" sz="3600" b="1" i="1" dirty="0" smtClean="0">
                <a:solidFill>
                  <a:srgbClr val="CC0000"/>
                </a:solidFill>
                <a:highlight>
                  <a:srgbClr val="FFFFFF"/>
                </a:highlight>
              </a:rPr>
              <a:t>телефон:   все «за» и «против»</a:t>
            </a:r>
            <a:endParaRPr sz="3600" b="1" i="1" dirty="0">
              <a:solidFill>
                <a:srgbClr val="CC0000"/>
              </a:solidFill>
              <a:highlight>
                <a:srgbClr val="FFFFFF"/>
              </a:highlight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b="1" i="1" dirty="0">
                <a:solidFill>
                  <a:srgbClr val="CC0000"/>
                </a:solidFill>
                <a:highlight>
                  <a:srgbClr val="FFFFFF"/>
                </a:highlight>
              </a:rPr>
              <a:t>      </a:t>
            </a:r>
            <a:r>
              <a:rPr lang="ru" b="1" i="1" dirty="0" smtClean="0">
                <a:solidFill>
                  <a:srgbClr val="CC0000"/>
                </a:solidFill>
                <a:highlight>
                  <a:srgbClr val="FFFFFF"/>
                </a:highlight>
              </a:rPr>
              <a:t> </a:t>
            </a:r>
            <a:r>
              <a:rPr lang="ru" b="1" i="1" dirty="0">
                <a:solidFill>
                  <a:srgbClr val="CC0000"/>
                </a:solidFill>
                <a:highlight>
                  <a:srgbClr val="FFFFFF"/>
                </a:highlight>
              </a:rPr>
              <a:t>учащихся  3  класса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b="1" i="1" dirty="0" smtClean="0">
                <a:solidFill>
                  <a:srgbClr val="CC0000"/>
                </a:solidFill>
                <a:highlight>
                  <a:srgbClr val="FFFFFF"/>
                </a:highlight>
              </a:rPr>
              <a:t>КУ </a:t>
            </a:r>
            <a:r>
              <a:rPr lang="ru" b="1" i="1" dirty="0">
                <a:solidFill>
                  <a:srgbClr val="CC0000"/>
                </a:solidFill>
                <a:highlight>
                  <a:srgbClr val="FFFFFF"/>
                </a:highlight>
              </a:rPr>
              <a:t>“Малоянисольская  </a:t>
            </a:r>
            <a:r>
              <a:rPr lang="ru" b="1" i="1" dirty="0" smtClean="0">
                <a:solidFill>
                  <a:srgbClr val="CC0000"/>
                </a:solidFill>
                <a:highlight>
                  <a:srgbClr val="FFFFFF"/>
                </a:highlight>
              </a:rPr>
              <a:t>школа </a:t>
            </a:r>
            <a:r>
              <a:rPr lang="uk-UA" b="1" i="1" dirty="0" smtClean="0">
                <a:solidFill>
                  <a:srgbClr val="CC0000"/>
                </a:solidFill>
                <a:highlight>
                  <a:srgbClr val="FFFFFF"/>
                </a:highlight>
              </a:rPr>
              <a:t>І-ІІІ </a:t>
            </a:r>
            <a:r>
              <a:rPr lang="ru-RU" b="1" i="1" dirty="0" smtClean="0">
                <a:solidFill>
                  <a:srgbClr val="CC0000"/>
                </a:solidFill>
                <a:highlight>
                  <a:srgbClr val="FFFFFF"/>
                </a:highlight>
              </a:rPr>
              <a:t>ступеней </a:t>
            </a:r>
            <a:r>
              <a:rPr lang="ru-RU" b="1" i="1" dirty="0" err="1" smtClean="0">
                <a:solidFill>
                  <a:srgbClr val="CC0000"/>
                </a:solidFill>
                <a:highlight>
                  <a:srgbClr val="FFFFFF"/>
                </a:highlight>
              </a:rPr>
              <a:t>им.В.В.Балабана</a:t>
            </a:r>
            <a:r>
              <a:rPr lang="ru" b="1" i="1" dirty="0" smtClean="0">
                <a:solidFill>
                  <a:srgbClr val="CC0000"/>
                </a:solidFill>
                <a:highlight>
                  <a:srgbClr val="FFFFFF"/>
                </a:highlight>
              </a:rPr>
              <a:t>”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b="1" i="1" dirty="0" smtClean="0">
                <a:solidFill>
                  <a:srgbClr val="CC0000"/>
                </a:solidFill>
                <a:highlight>
                  <a:srgbClr val="FFFFFF"/>
                </a:highlight>
              </a:rPr>
              <a:t>Руководитель  Чеграхчи  М.С.</a:t>
            </a:r>
            <a:endParaRPr lang="ru" b="1" i="1" dirty="0">
              <a:solidFill>
                <a:srgbClr val="CC0000"/>
              </a:solidFill>
              <a:highlight>
                <a:srgbClr val="FFFFFF"/>
              </a:highlight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b="1" i="1" dirty="0">
                <a:solidFill>
                  <a:srgbClr val="CC0000"/>
                </a:solidFill>
                <a:highlight>
                  <a:srgbClr val="FFFFFF"/>
                </a:highlight>
              </a:rPr>
              <a:t>2017 год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593482" y="354947"/>
            <a:ext cx="4104456" cy="1047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ato"/>
                <a:ea typeface="Lato"/>
                <a:cs typeface="Lato"/>
                <a:sym typeface="Lato"/>
              </a:rPr>
              <a:t> Исследовательская   работа</a:t>
            </a:r>
            <a:endParaRPr lang="ru" sz="2000" i="1" dirty="0">
              <a:ln w="18415" cmpd="sng">
                <a:solidFill>
                  <a:srgbClr val="C00000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6" name="Picture 2" descr="C:\Users\Школа\Desktop\3 класс\y7mGzPIte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32004"/>
            <a:ext cx="4218356" cy="31637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2417575" y="372725"/>
            <a:ext cx="6327600" cy="468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1800" i="1" u="sng" dirty="0" smtClean="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Правила </a:t>
            </a:r>
            <a:r>
              <a:rPr lang="ru" sz="1800" i="1" u="sng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этикета пользования телефоном.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2000" b="0" dirty="0">
                <a:solidFill>
                  <a:schemeClr val="bg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1) Не нужно разговаривать по мобильному телефону в библиотеках, музеях, в ожиданиях у приёма у врача. В театре и кино отключайте телефон, это создает помехи для усилительных приборов, и уважайте игру актеров.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2000" b="0" dirty="0">
                <a:solidFill>
                  <a:schemeClr val="bg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2) Пользование телефоном во время вождения автомобиля   может привести к аварии.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2000" b="0" dirty="0">
                <a:solidFill>
                  <a:schemeClr val="bg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3) Вы поступите вежливо, если не будете выбирать для сигнала звонка громкую и раздражающую музыку.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10</a:t>
            </a:fld>
            <a:endParaRPr lang="ru"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75" y="296025"/>
            <a:ext cx="2129638" cy="214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Картинки по запросу прави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8" y="2428890"/>
            <a:ext cx="2285211" cy="2683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372724"/>
            <a:ext cx="8520599" cy="334203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</a:t>
            </a:r>
            <a:r>
              <a:rPr lang="ru-RU" b="0" dirty="0" smtClean="0">
                <a:solidFill>
                  <a:srgbClr val="C00000"/>
                </a:solidFill>
              </a:rPr>
              <a:t>Заключение</a:t>
            </a:r>
            <a:r>
              <a:rPr lang="ru-RU" b="0" dirty="0" smtClean="0">
                <a:solidFill>
                  <a:schemeClr val="bg2"/>
                </a:solidFill>
              </a:rPr>
              <a:t/>
            </a:r>
            <a:br>
              <a:rPr lang="ru-RU" b="0" dirty="0" smtClean="0">
                <a:solidFill>
                  <a:schemeClr val="bg2"/>
                </a:solidFill>
              </a:rPr>
            </a:br>
            <a:r>
              <a:rPr lang="ru-RU" dirty="0" smtClean="0"/>
              <a:t> </a:t>
            </a:r>
            <a:r>
              <a:rPr lang="ru-RU" sz="2000" b="0" dirty="0" smtClean="0">
                <a:solidFill>
                  <a:schemeClr val="bg2"/>
                </a:solidFill>
              </a:rPr>
              <a:t>Мы поставили цель: выявить влияние мобильных телефонов на наше здоровье .  В  результате  исследования  установили,  что  мобильный  телефон стал  важным помощником    человека.  Но,  не  все  знают,  что  мобильный  друг  может нанести вред нашему здоровью.</a:t>
            </a:r>
            <a:endParaRPr lang="ru-RU" sz="2000" b="0" dirty="0">
              <a:solidFill>
                <a:schemeClr val="bg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pPr lvl="0">
                <a:spcBef>
                  <a:spcPts val="0"/>
                </a:spcBef>
                <a:buNone/>
              </a:pPr>
              <a:t>11</a:t>
            </a:fld>
            <a:endParaRPr lang="ru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286380" y="3286131"/>
            <a:ext cx="3857620" cy="185737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14283" y="3357569"/>
            <a:ext cx="3143272" cy="17859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85700" y="409725"/>
            <a:ext cx="8520600" cy="66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Для  того, чтобы телефон  стал  </a:t>
            </a:r>
            <a:r>
              <a:rPr lang="ru" sz="1800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другом</a:t>
            </a:r>
            <a:r>
              <a:rPr lang="ru" sz="18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	мы  предлагаем  провести  в  начальной  школе следующие мероприятия: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1350" y="1202025"/>
            <a:ext cx="9021300" cy="403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solidFill>
                  <a:srgbClr val="CC0000"/>
                </a:solidFill>
              </a:rPr>
              <a:t>1</a:t>
            </a:r>
            <a:r>
              <a:rPr lang="ru" dirty="0">
                <a:solidFill>
                  <a:srgbClr val="002060"/>
                </a:solidFill>
              </a:rPr>
              <a:t>.Организовать  встречи  с  милиционером,  на  которых  обсудить  правила  как обезопасить себя и свой телефон. </a:t>
            </a:r>
          </a:p>
          <a:p>
            <a:pPr lvl="0">
              <a:spcBef>
                <a:spcPts val="0"/>
              </a:spcBef>
              <a:buNone/>
            </a:pPr>
            <a:r>
              <a:rPr lang="ru" dirty="0">
                <a:solidFill>
                  <a:srgbClr val="002060"/>
                </a:solidFill>
              </a:rPr>
              <a:t>2.Пригласить  детского  врача,  который  расскажет  о  профилактике  заболеваний, связанных с использованием телефонов.</a:t>
            </a:r>
          </a:p>
          <a:p>
            <a:pPr lvl="0">
              <a:spcBef>
                <a:spcPts val="0"/>
              </a:spcBef>
              <a:buNone/>
            </a:pPr>
            <a:r>
              <a:rPr lang="ru" dirty="0">
                <a:solidFill>
                  <a:srgbClr val="002060"/>
                </a:solidFill>
              </a:rPr>
              <a:t> 3. Привлечь школьного психолога для бесед по данной проблеме не только с детьми, но и с родителями.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12</a:t>
            </a:fld>
            <a:endParaRPr lang="ru"/>
          </a:p>
        </p:txBody>
      </p:sp>
      <p:pic>
        <p:nvPicPr>
          <p:cNvPr id="8194" name="Picture 2" descr="Картинки по запросу разделитель текста детский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6352" y="3929366"/>
            <a:ext cx="5400600" cy="11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62" y="238351"/>
            <a:ext cx="8520600" cy="1109263"/>
          </a:xfrm>
        </p:spPr>
        <p:txBody>
          <a:bodyPr/>
          <a:lstStyle/>
          <a:p>
            <a:pPr lvl="0" algn="ctr"/>
            <a:r>
              <a:rPr lang="ru" sz="2000" b="0" dirty="0">
                <a:solidFill>
                  <a:schemeClr val="bg2"/>
                </a:solidFill>
              </a:rPr>
              <a:t>Таким образом, из всего вышесказанного следует: научно- технический прогресс остановить нельзя, и без сотовой связи не обойтись. Что же делать? </a:t>
            </a: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pPr lvl="0">
                <a:spcBef>
                  <a:spcPts val="0"/>
                </a:spcBef>
                <a:buNone/>
              </a:pPr>
              <a:t>13</a:t>
            </a:fld>
            <a:endParaRPr lang="ru"/>
          </a:p>
        </p:txBody>
      </p:sp>
      <p:pic>
        <p:nvPicPr>
          <p:cNvPr id="7170" name="Picture 2" descr="C:\Users\Школа\Desktop\3 класс\_EXnJWghRx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82" b="25202"/>
          <a:stretch/>
        </p:blipFill>
        <p:spPr bwMode="auto">
          <a:xfrm>
            <a:off x="1295943" y="1275606"/>
            <a:ext cx="6474549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758" y="415933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2000" dirty="0">
                <a:solidFill>
                  <a:schemeClr val="bg2"/>
                </a:solidFill>
              </a:rPr>
              <a:t>П</a:t>
            </a:r>
            <a:r>
              <a:rPr lang="ru" sz="2000" dirty="0" smtClean="0">
                <a:solidFill>
                  <a:schemeClr val="bg2"/>
                </a:solidFill>
              </a:rPr>
              <a:t>росто </a:t>
            </a:r>
            <a:r>
              <a:rPr lang="ru" sz="2000" dirty="0">
                <a:solidFill>
                  <a:schemeClr val="bg2"/>
                </a:solidFill>
              </a:rPr>
              <a:t>нужно научиться пользоваться сотовыми телефонами разумно. 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93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14</a:t>
            </a:fld>
            <a:endParaRPr lang="ru"/>
          </a:p>
        </p:txBody>
      </p:sp>
      <p:sp>
        <p:nvSpPr>
          <p:cNvPr id="4" name="TextBox 3"/>
          <p:cNvSpPr txBox="1"/>
          <p:nvPr/>
        </p:nvSpPr>
        <p:spPr>
          <a:xfrm>
            <a:off x="2050038" y="267494"/>
            <a:ext cx="491352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Школа\Desktop\3 класс\yhvw8PCmF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9782" y="999501"/>
            <a:ext cx="5214036" cy="3910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392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987824" y="409725"/>
            <a:ext cx="5918476" cy="6498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solidFill>
                  <a:srgbClr val="FF0000"/>
                </a:solidFill>
              </a:rPr>
              <a:t>НАШ  ВЫБОР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1350" y="1073025"/>
            <a:ext cx="8903138" cy="20027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" sz="2000" dirty="0" smtClean="0">
                <a:solidFill>
                  <a:schemeClr val="bg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Свой проект мы назвали «Мобильный телефон:  все «</a:t>
            </a:r>
            <a:r>
              <a:rPr lang="ru" dirty="0" smtClean="0">
                <a:solidFill>
                  <a:schemeClr val="bg2"/>
                </a:solidFill>
                <a:highlight>
                  <a:srgbClr val="FFFFFF"/>
                </a:highlight>
              </a:rPr>
              <a:t>за</a:t>
            </a:r>
            <a:r>
              <a:rPr lang="ru" sz="2000" dirty="0" smtClean="0">
                <a:solidFill>
                  <a:schemeClr val="bg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» и «</a:t>
            </a:r>
            <a:r>
              <a:rPr lang="ru" dirty="0" smtClean="0">
                <a:solidFill>
                  <a:schemeClr val="bg2"/>
                </a:solidFill>
                <a:highlight>
                  <a:srgbClr val="FFFFFF"/>
                </a:highlight>
              </a:rPr>
              <a:t>против</a:t>
            </a:r>
            <a:r>
              <a:rPr lang="ru" sz="2000" dirty="0" smtClean="0">
                <a:solidFill>
                  <a:schemeClr val="bg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»?</a:t>
            </a:r>
          </a:p>
          <a:p>
            <a:pPr lvl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" sz="2000" dirty="0" smtClean="0">
                <a:solidFill>
                  <a:schemeClr val="bg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Мы хотим выяснить это для себя, так как у нас и наших </a:t>
            </a:r>
          </a:p>
          <a:p>
            <a:pPr lvl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" sz="2000" dirty="0" smtClean="0">
                <a:solidFill>
                  <a:schemeClr val="bg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одноклассников, а так же у наших родителей есть мобильные </a:t>
            </a:r>
          </a:p>
          <a:p>
            <a:pPr lvl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" sz="2000" dirty="0" smtClean="0">
                <a:solidFill>
                  <a:schemeClr val="bg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телефоны</a:t>
            </a:r>
            <a:r>
              <a:rPr lang="ru" sz="20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2</a:t>
            </a:fld>
            <a:endParaRPr lang="ru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264" y="2928940"/>
            <a:ext cx="1912500" cy="20394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94331" y="3000378"/>
            <a:ext cx="648072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ru-RU" sz="2000" dirty="0">
                <a:solidFill>
                  <a:schemeClr val="bg2"/>
                </a:solidFill>
                <a:highlight>
                  <a:srgbClr val="FFFFFF"/>
                </a:highlight>
              </a:rPr>
              <a:t>Так же </a:t>
            </a:r>
            <a:r>
              <a:rPr lang="ru-RU" sz="2000" dirty="0" smtClean="0">
                <a:solidFill>
                  <a:schemeClr val="bg2"/>
                </a:solidFill>
                <a:highlight>
                  <a:srgbClr val="FFFFFF"/>
                </a:highlight>
              </a:rPr>
              <a:t>расскажем   </a:t>
            </a:r>
            <a:r>
              <a:rPr lang="ru-RU" sz="2000" dirty="0">
                <a:solidFill>
                  <a:schemeClr val="bg2"/>
                </a:solidFill>
                <a:highlight>
                  <a:srgbClr val="FFFFFF"/>
                </a:highlight>
              </a:rPr>
              <a:t>о  влиянии сотовых телефонов, </a:t>
            </a:r>
            <a:endParaRPr lang="ru-RU" sz="2000" dirty="0" smtClean="0">
              <a:solidFill>
                <a:schemeClr val="bg2"/>
              </a:solidFill>
              <a:highlight>
                <a:srgbClr val="FFFFFF"/>
              </a:highlight>
            </a:endParaRPr>
          </a:p>
          <a:p>
            <a:pPr lvl="0" algn="ctr">
              <a:spcAft>
                <a:spcPts val="800"/>
              </a:spcAft>
            </a:pPr>
            <a:r>
              <a:rPr lang="ru-RU" sz="2000" dirty="0" smtClean="0">
                <a:solidFill>
                  <a:schemeClr val="bg2"/>
                </a:solidFill>
                <a:highlight>
                  <a:srgbClr val="FFFFFF"/>
                </a:highlight>
              </a:rPr>
              <a:t>и </a:t>
            </a:r>
            <a:r>
              <a:rPr lang="ru-RU" sz="2000" dirty="0">
                <a:solidFill>
                  <a:schemeClr val="bg2"/>
                </a:solidFill>
                <a:highlight>
                  <a:srgbClr val="FFFFFF"/>
                </a:highlight>
              </a:rPr>
              <a:t>о </a:t>
            </a:r>
            <a:r>
              <a:rPr lang="ru-RU" sz="2000" dirty="0" smtClean="0">
                <a:solidFill>
                  <a:schemeClr val="bg2"/>
                </a:solidFill>
                <a:highlight>
                  <a:srgbClr val="FFFFFF"/>
                </a:highlight>
              </a:rPr>
              <a:t>том, как </a:t>
            </a:r>
            <a:r>
              <a:rPr lang="ru-RU" sz="2000" dirty="0">
                <a:solidFill>
                  <a:schemeClr val="bg2"/>
                </a:solidFill>
                <a:highlight>
                  <a:srgbClr val="FFFFFF"/>
                </a:highlight>
              </a:rPr>
              <a:t>правильно ими </a:t>
            </a:r>
            <a:r>
              <a:rPr lang="ru-RU" sz="2000" dirty="0" smtClean="0">
                <a:solidFill>
                  <a:schemeClr val="bg2"/>
                </a:solidFill>
                <a:highlight>
                  <a:srgbClr val="FFFFFF"/>
                </a:highlight>
              </a:rPr>
              <a:t>пользоваться.</a:t>
            </a:r>
          </a:p>
          <a:p>
            <a:pPr lvl="0" algn="ctr">
              <a:spcAft>
                <a:spcPts val="800"/>
              </a:spcAft>
            </a:pPr>
            <a:endParaRPr lang="ru-RU" sz="2000" dirty="0">
              <a:solidFill>
                <a:schemeClr val="bg2"/>
              </a:solidFill>
              <a:highlight>
                <a:srgbClr val="FFFFFF"/>
              </a:highlight>
            </a:endParaRPr>
          </a:p>
          <a:p>
            <a:pPr lvl="0"/>
            <a:endParaRPr lang="ru-RU" dirty="0">
              <a:solidFill>
                <a:srgbClr val="98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85700" y="409725"/>
            <a:ext cx="8520600" cy="66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2800" dirty="0">
                <a:solidFill>
                  <a:schemeClr val="bg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Цель работы: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1350" y="1073025"/>
            <a:ext cx="9021300" cy="421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" dirty="0">
                <a:solidFill>
                  <a:srgbClr val="002060"/>
                </a:solidFill>
                <a:highlight>
                  <a:srgbClr val="FFFFFF"/>
                </a:highlight>
              </a:rPr>
              <a:t> </a:t>
            </a:r>
            <a:r>
              <a:rPr lang="ru" b="1" dirty="0">
                <a:solidFill>
                  <a:srgbClr val="002060"/>
                </a:solidFill>
                <a:highlight>
                  <a:srgbClr val="FFFFFF"/>
                </a:highlight>
              </a:rPr>
              <a:t>- </a:t>
            </a:r>
            <a:r>
              <a:rPr lang="ru" sz="2400" dirty="0">
                <a:solidFill>
                  <a:srgbClr val="073763"/>
                </a:solidFill>
                <a:highlight>
                  <a:srgbClr val="FFFFFF"/>
                </a:highlight>
              </a:rPr>
              <a:t> </a:t>
            </a:r>
            <a:r>
              <a:rPr lang="ru" dirty="0">
                <a:solidFill>
                  <a:schemeClr val="bg2"/>
                </a:solidFill>
                <a:highlight>
                  <a:srgbClr val="FFFFFF"/>
                </a:highlight>
              </a:rPr>
              <a:t>изучить положительные и отрицательные </a:t>
            </a:r>
            <a:r>
              <a:rPr lang="ru" dirty="0" smtClean="0">
                <a:solidFill>
                  <a:schemeClr val="bg2"/>
                </a:solidFill>
                <a:highlight>
                  <a:srgbClr val="FFFFFF"/>
                </a:highlight>
              </a:rPr>
              <a:t>стороны  </a:t>
            </a:r>
            <a:r>
              <a:rPr lang="ru" dirty="0">
                <a:solidFill>
                  <a:schemeClr val="bg2"/>
                </a:solidFill>
                <a:highlight>
                  <a:srgbClr val="FFFFFF"/>
                </a:highlight>
              </a:rPr>
              <a:t>использования </a:t>
            </a:r>
            <a:endParaRPr lang="ru" dirty="0" smtClean="0">
              <a:solidFill>
                <a:schemeClr val="bg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" dirty="0" smtClean="0">
                <a:solidFill>
                  <a:schemeClr val="bg2"/>
                </a:solidFill>
                <a:highlight>
                  <a:srgbClr val="FFFFFF"/>
                </a:highlight>
              </a:rPr>
              <a:t>сотового телефона;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" dirty="0" smtClean="0">
                <a:solidFill>
                  <a:schemeClr val="bg2"/>
                </a:solidFill>
                <a:highlight>
                  <a:srgbClr val="FFFFFF"/>
                </a:highlight>
              </a:rPr>
              <a:t>- </a:t>
            </a:r>
            <a:r>
              <a:rPr lang="ru" dirty="0">
                <a:solidFill>
                  <a:schemeClr val="bg2"/>
                </a:solidFill>
                <a:highlight>
                  <a:srgbClr val="FFFFFF"/>
                </a:highlight>
              </a:rPr>
              <a:t>выяснить, как </a:t>
            </a:r>
            <a:r>
              <a:rPr lang="ru" dirty="0" smtClean="0">
                <a:solidFill>
                  <a:schemeClr val="bg2"/>
                </a:solidFill>
                <a:highlight>
                  <a:srgbClr val="FFFFFF"/>
                </a:highlight>
              </a:rPr>
              <a:t>мобильный телефон влияет </a:t>
            </a:r>
            <a:r>
              <a:rPr lang="ru" dirty="0">
                <a:solidFill>
                  <a:schemeClr val="bg2"/>
                </a:solidFill>
                <a:highlight>
                  <a:srgbClr val="FFFFFF"/>
                </a:highlight>
              </a:rPr>
              <a:t>на наше  здоровье </a:t>
            </a:r>
            <a:r>
              <a:rPr lang="ru" sz="2400" dirty="0">
                <a:solidFill>
                  <a:srgbClr val="002060"/>
                </a:solidFill>
                <a:highlight>
                  <a:srgbClr val="FFFFFF"/>
                </a:highlight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C343D"/>
              </a:solidFill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3</a:t>
            </a:fld>
            <a:endParaRPr lang="ru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2160" y="2343889"/>
            <a:ext cx="2686731" cy="259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825" y="2931790"/>
            <a:ext cx="4109199" cy="183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85700" y="409725"/>
            <a:ext cx="8520600" cy="66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Из истории </a:t>
            </a:r>
            <a:r>
              <a:rPr lang="ru" sz="2400" dirty="0" smtClea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возникновения </a:t>
            </a:r>
            <a:r>
              <a:rPr lang="ru" sz="2400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мобильного телефона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1350" y="1073025"/>
            <a:ext cx="9021300" cy="421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2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Проанализировав литературу,  мы узнали, что первый мобильный телефон появился  более 50 лет назад. Он тогда занимал два задних сиденья машины. Шведский изобретатель Стюре Лаурен, инженер компании «Телеверкет», из автомобиля позвонил в службу точного времени и получил ответ. Далее изобретатель не придумал ничего лучше, как позвонить теще, и чуть не свел старушку с ума: почтенная леди не поняла, как можно одновременно ехать в машине и говорить по телефону. Аппарат стоил, как половина автомобиля, и весил 35 кг. </a:t>
            </a:r>
          </a:p>
          <a:p>
            <a:pPr lvl="0">
              <a:spcBef>
                <a:spcPts val="0"/>
              </a:spcBef>
              <a:buNone/>
            </a:pPr>
            <a:r>
              <a:rPr lang="ru" sz="22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Таким был прадедушка современных мобильных телефонов.</a:t>
            </a:r>
            <a:r>
              <a:rPr lang="ru" sz="11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4</a:t>
            </a:fld>
            <a:endParaRPr lang="ru"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4125" y="139775"/>
            <a:ext cx="1959875" cy="9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85700" y="209650"/>
            <a:ext cx="8520600" cy="72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 smtClean="0">
                <a:solidFill>
                  <a:srgbClr val="A61C00"/>
                </a:solidFill>
              </a:rPr>
              <a:t>              История  </a:t>
            </a:r>
            <a:r>
              <a:rPr lang="ru" dirty="0">
                <a:solidFill>
                  <a:srgbClr val="A61C00"/>
                </a:solidFill>
              </a:rPr>
              <a:t>телефонов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1350" y="1073025"/>
            <a:ext cx="9021300" cy="421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5</a:t>
            </a:fld>
            <a:endParaRPr lang="ru"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6325"/>
            <a:ext cx="9210774" cy="3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97102" y="206079"/>
            <a:ext cx="3456384" cy="64807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 smtClean="0">
                <a:solidFill>
                  <a:srgbClr val="CC0000"/>
                </a:solidFill>
              </a:rPr>
              <a:t>Почему  “ДРУГ”</a:t>
            </a:r>
            <a:endParaRPr lang="ru" dirty="0">
              <a:solidFill>
                <a:srgbClr val="CC0000"/>
              </a:solidFill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6</a:t>
            </a:fld>
            <a:endParaRPr lang="ru"/>
          </a:p>
        </p:txBody>
      </p:sp>
      <p:sp>
        <p:nvSpPr>
          <p:cNvPr id="114" name="Shape 114"/>
          <p:cNvSpPr txBox="1"/>
          <p:nvPr/>
        </p:nvSpPr>
        <p:spPr>
          <a:xfrm>
            <a:off x="-20746" y="854151"/>
            <a:ext cx="5292080" cy="2005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Нам сложно представить жизнь </a:t>
            </a:r>
            <a:r>
              <a:rPr lang="ru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без мобильных </a:t>
            </a:r>
            <a:r>
              <a:rPr lang="ru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телефонов - универсального средства связи, помощника  во многих житейских ситуациях. </a:t>
            </a:r>
          </a:p>
        </p:txBody>
      </p:sp>
      <p:pic>
        <p:nvPicPr>
          <p:cNvPr id="2050" name="Picture 2" descr="C:\Users\Школа\Desktop\3 класс\AakHNCZnny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8275" y="20489"/>
            <a:ext cx="3785724" cy="2839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2859782"/>
            <a:ext cx="91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 его помощью можно узнать который час, записать необходимую информацию, сократить время ожидания, играя в игру. Встроенная камера позволяет любителям фотографии постоянно совершенствовать свои умения. А такие функции мобильного телефона как будильник, калькулятор, дополняют гармонию.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755576" y="195486"/>
            <a:ext cx="3544223" cy="57606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solidFill>
                  <a:srgbClr val="002060"/>
                </a:solidFill>
              </a:rPr>
              <a:t>Детские  стихи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91950" y="915566"/>
            <a:ext cx="4248472" cy="413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« Не будет на меня кричать,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Со мною вместе поиграет,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С утра будильник заиграет. 	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Подруг на фото снимет он,    	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Запишет голос в диктофон,  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С ним сообщенье набираю,  	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 И всем друзьям их рассылаю</a:t>
            </a:r>
            <a:r>
              <a:rPr lang="ru" dirty="0" smtClean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.»</a:t>
            </a:r>
            <a:endParaRPr lang="ru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7</a:t>
            </a:fld>
            <a:endParaRPr lang="ru"/>
          </a:p>
        </p:txBody>
      </p:sp>
      <p:pic>
        <p:nvPicPr>
          <p:cNvPr id="5122" name="Picture 2" descr="Картинки по запросу ребенок с телефон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873353" cy="2575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ребенок с телефон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13776"/>
            <a:ext cx="3887914" cy="2729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915816" y="123478"/>
            <a:ext cx="5856304" cy="6567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solidFill>
                  <a:srgbClr val="CC4125"/>
                </a:solidFill>
              </a:rPr>
              <a:t>Почему  “ВРАГ”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0" y="699542"/>
            <a:ext cx="9021300" cy="372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" dirty="0">
                <a:solidFill>
                  <a:srgbClr val="333333"/>
                </a:solidFill>
                <a:highlight>
                  <a:srgbClr val="FFFFFF"/>
                </a:highlight>
              </a:rPr>
              <a:t>1.Может возникнуть зависимость от мобильного телефона. Нам  кажется, что без телефона я уже не так интересен своим друзьям, что его ценность в их глазах падает.</a:t>
            </a:r>
          </a:p>
          <a:p>
            <a:pPr marL="457200" lvl="0" indent="-22860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ru" dirty="0">
                <a:solidFill>
                  <a:srgbClr val="333333"/>
                </a:solidFill>
                <a:highlight>
                  <a:srgbClr val="FFFFFF"/>
                </a:highlight>
              </a:rPr>
              <a:t>2.Мобильный телефон ухудшает  наше здоровье</a:t>
            </a:r>
            <a:r>
              <a:rPr lang="ru" sz="2400" dirty="0">
                <a:solidFill>
                  <a:srgbClr val="333333"/>
                </a:solidFill>
                <a:highlight>
                  <a:srgbClr val="FFFFFF"/>
                </a:highlight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8</a:t>
            </a:fld>
            <a:endParaRPr lang="ru"/>
          </a:p>
        </p:txBody>
      </p:sp>
      <p:pic>
        <p:nvPicPr>
          <p:cNvPr id="3076" name="Picture 4" descr="Картинки по запросу вред мобильного телеф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72174"/>
            <a:ext cx="3575074" cy="2495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вред мобильного телеф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417" y="2672174"/>
            <a:ext cx="2509094" cy="2509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вред мобильного телефон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00"/>
          <a:stretch/>
        </p:blipFill>
        <p:spPr bwMode="auto">
          <a:xfrm>
            <a:off x="1321593" y="2659637"/>
            <a:ext cx="3208421" cy="2542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вред мобильного телефо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0" y="2672174"/>
            <a:ext cx="1813862" cy="2462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pPr lvl="0">
                <a:spcBef>
                  <a:spcPts val="0"/>
                </a:spcBef>
                <a:buNone/>
              </a:pPr>
              <a:t>9</a:t>
            </a:fld>
            <a:endParaRPr lang="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62607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равила пользования мобильным телефоном: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Носить телефон в сумке или кармане портфеля.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 Сократить разговоры по времени, сообщая  главное.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3. Рекомендуем приобрести наушники и держать телефон подальше от себя.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4. Прекращать разговор при переходе проезжей части.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Shape 1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57884" y="2643188"/>
            <a:ext cx="30718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643189"/>
            <a:ext cx="5500694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591</Words>
  <Application>Microsoft Office PowerPoint</Application>
  <PresentationFormat>Экран (16:9)</PresentationFormat>
  <Paragraphs>70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Playfair Display</vt:lpstr>
      <vt:lpstr>Lato</vt:lpstr>
      <vt:lpstr>Calibri</vt:lpstr>
      <vt:lpstr>Times New Roman</vt:lpstr>
      <vt:lpstr>blue-gold</vt:lpstr>
      <vt:lpstr>Таблица    умножения             на 2    </vt:lpstr>
      <vt:lpstr>НАШ  ВЫБОР</vt:lpstr>
      <vt:lpstr>Цель работы: </vt:lpstr>
      <vt:lpstr>Из истории возникновения мобильного телефона</vt:lpstr>
      <vt:lpstr>              История  телефонов</vt:lpstr>
      <vt:lpstr>Почему  “ДРУГ”</vt:lpstr>
      <vt:lpstr>Детские  стихи</vt:lpstr>
      <vt:lpstr>Почему  “ВРАГ”</vt:lpstr>
      <vt:lpstr>Слайд 9</vt:lpstr>
      <vt:lpstr>Правила этикета пользования телефоном. 1) Не нужно разговаривать по мобильному телефону в библиотеках, музеях, в ожиданиях у приёма у врача. В театре и кино отключайте телефон, это создает помехи для усилительных приборов, и уважайте игру актеров. 2) Пользование телефоном во время вождения автомобиля   может привести к аварии. 3) Вы поступите вежливо, если не будете выбирать для сигнала звонка громкую и раздражающую музыку. </vt:lpstr>
      <vt:lpstr>                           Заключение  Мы поставили цель: выявить влияние мобильных телефонов на наше здоровье .  В  результате  исследования  установили,  что  мобильный  телефон стал  важным помощником    человека.  Но,  не  все  знают,  что  мобильный  друг  может нанести вред нашему здоровью.</vt:lpstr>
      <vt:lpstr>Для  того, чтобы телефон  стал  другом мы  предлагаем  провести  в  начальной  школе следующие мероприятия:  </vt:lpstr>
      <vt:lpstr>Таким образом, из всего вышесказанного следует: научно- технический прогресс остановить нельзя, и без сотовой связи не обойтись. Что же делать?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    умножения             на 2    </dc:title>
  <cp:lastModifiedBy>Александр</cp:lastModifiedBy>
  <cp:revision>15</cp:revision>
  <dcterms:modified xsi:type="dcterms:W3CDTF">2017-03-15T16:20:21Z</dcterms:modified>
</cp:coreProperties>
</file>