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Default Extension="mp3" ContentType="audio/unknown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69" r:id="rId5"/>
    <p:sldId id="257" r:id="rId6"/>
    <p:sldId id="268" r:id="rId7"/>
    <p:sldId id="258" r:id="rId8"/>
    <p:sldId id="267" r:id="rId9"/>
    <p:sldId id="259" r:id="rId10"/>
    <p:sldId id="266" r:id="rId11"/>
    <p:sldId id="260" r:id="rId12"/>
    <p:sldId id="262" r:id="rId13"/>
    <p:sldId id="264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FCFFD1"/>
    <a:srgbClr val="CC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2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1A56-F0EB-4CDC-A576-BBAEADCC81FD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A971-71DF-4576-AE7C-E49EE12DF5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02500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1A56-F0EB-4CDC-A576-BBAEADCC81FD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A971-71DF-4576-AE7C-E49EE12DF5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52623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1A56-F0EB-4CDC-A576-BBAEADCC81FD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A971-71DF-4576-AE7C-E49EE12DF5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61981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1A56-F0EB-4CDC-A576-BBAEADCC81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A971-71DF-4576-AE7C-E49EE12DF5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7708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1A56-F0EB-4CDC-A576-BBAEADCC81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A971-71DF-4576-AE7C-E49EE12DF5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5548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1A56-F0EB-4CDC-A576-BBAEADCC81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A971-71DF-4576-AE7C-E49EE12DF5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3838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1A56-F0EB-4CDC-A576-BBAEADCC81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A971-71DF-4576-AE7C-E49EE12DF5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77610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1A56-F0EB-4CDC-A576-BBAEADCC81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A971-71DF-4576-AE7C-E49EE12DF5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7247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1A56-F0EB-4CDC-A576-BBAEADCC81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A971-71DF-4576-AE7C-E49EE12DF5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61581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1A56-F0EB-4CDC-A576-BBAEADCC81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A971-71DF-4576-AE7C-E49EE12DF5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9746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1A56-F0EB-4CDC-A576-BBAEADCC81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A971-71DF-4576-AE7C-E49EE12DF5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1389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1A56-F0EB-4CDC-A576-BBAEADCC81FD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A971-71DF-4576-AE7C-E49EE12DF5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32540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1A56-F0EB-4CDC-A576-BBAEADCC81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A971-71DF-4576-AE7C-E49EE12DF5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73785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1A56-F0EB-4CDC-A576-BBAEADCC81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A971-71DF-4576-AE7C-E49EE12DF5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75384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1A56-F0EB-4CDC-A576-BBAEADCC81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A971-71DF-4576-AE7C-E49EE12DF5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62446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1A56-F0EB-4CDC-A576-BBAEADCC81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A971-71DF-4576-AE7C-E49EE12DF5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59043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1A56-F0EB-4CDC-A576-BBAEADCC81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A971-71DF-4576-AE7C-E49EE12DF5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34018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1A56-F0EB-4CDC-A576-BBAEADCC81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A971-71DF-4576-AE7C-E49EE12DF5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21045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1A56-F0EB-4CDC-A576-BBAEADCC81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A971-71DF-4576-AE7C-E49EE12DF5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05332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1A56-F0EB-4CDC-A576-BBAEADCC81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A971-71DF-4576-AE7C-E49EE12DF5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68495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1A56-F0EB-4CDC-A576-BBAEADCC81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A971-71DF-4576-AE7C-E49EE12DF5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50586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1A56-F0EB-4CDC-A576-BBAEADCC81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A971-71DF-4576-AE7C-E49EE12DF5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9250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1A56-F0EB-4CDC-A576-BBAEADCC81FD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A971-71DF-4576-AE7C-E49EE12DF5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990615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1A56-F0EB-4CDC-A576-BBAEADCC81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A971-71DF-4576-AE7C-E49EE12DF5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11125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1A56-F0EB-4CDC-A576-BBAEADCC81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A971-71DF-4576-AE7C-E49EE12DF5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75751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1A56-F0EB-4CDC-A576-BBAEADCC81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A971-71DF-4576-AE7C-E49EE12DF5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29198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1A56-F0EB-4CDC-A576-BBAEADCC81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A971-71DF-4576-AE7C-E49EE12DF5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14548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1A56-F0EB-4CDC-A576-BBAEADCC81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A971-71DF-4576-AE7C-E49EE12DF5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07419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1A56-F0EB-4CDC-A576-BBAEADCC81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A971-71DF-4576-AE7C-E49EE12DF5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12898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1A56-F0EB-4CDC-A576-BBAEADCC81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A971-71DF-4576-AE7C-E49EE12DF5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24058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1A56-F0EB-4CDC-A576-BBAEADCC81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A971-71DF-4576-AE7C-E49EE12DF5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91684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1A56-F0EB-4CDC-A576-BBAEADCC81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A971-71DF-4576-AE7C-E49EE12DF5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11398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1A56-F0EB-4CDC-A576-BBAEADCC81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A971-71DF-4576-AE7C-E49EE12DF5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3866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1A56-F0EB-4CDC-A576-BBAEADCC81FD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A971-71DF-4576-AE7C-E49EE12DF5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789179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1A56-F0EB-4CDC-A576-BBAEADCC81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A971-71DF-4576-AE7C-E49EE12DF5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545422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1A56-F0EB-4CDC-A576-BBAEADCC81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A971-71DF-4576-AE7C-E49EE12DF5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40021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1A56-F0EB-4CDC-A576-BBAEADCC81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A971-71DF-4576-AE7C-E49EE12DF5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45479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1A56-F0EB-4CDC-A576-BBAEADCC81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A971-71DF-4576-AE7C-E49EE12DF5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28527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1A56-F0EB-4CDC-A576-BBAEADCC81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A971-71DF-4576-AE7C-E49EE12DF5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1161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1A56-F0EB-4CDC-A576-BBAEADCC81FD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A971-71DF-4576-AE7C-E49EE12DF5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18701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1A56-F0EB-4CDC-A576-BBAEADCC81FD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A971-71DF-4576-AE7C-E49EE12DF5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94911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1A56-F0EB-4CDC-A576-BBAEADCC81FD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A971-71DF-4576-AE7C-E49EE12DF5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58391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1A56-F0EB-4CDC-A576-BBAEADCC81FD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A971-71DF-4576-AE7C-E49EE12DF5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88906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1A56-F0EB-4CDC-A576-BBAEADCC81FD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A971-71DF-4576-AE7C-E49EE12DF5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95536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41A56-F0EB-4CDC-A576-BBAEADCC81FD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8A971-71DF-4576-AE7C-E49EE12DF5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15393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41A56-F0EB-4CDC-A576-BBAEADCC81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8A971-71DF-4576-AE7C-E49EE12DF5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6222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41A56-F0EB-4CDC-A576-BBAEADCC81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8A971-71DF-4576-AE7C-E49EE12DF5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92470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41A56-F0EB-4CDC-A576-BBAEADCC81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8A971-71DF-4576-AE7C-E49EE12DF5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0656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3.xml"/><Relationship Id="rId1" Type="http://schemas.openxmlformats.org/officeDocument/2006/relationships/audio" Target="../media/media1.mp3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39.xml"/><Relationship Id="rId1" Type="http://schemas.openxmlformats.org/officeDocument/2006/relationships/audio" Target="file:///C:\Users\GBT-GAd525\Documents\&#1089;&#1072;&#1084;&#1086;&#1093;&#1110;&#1085;&#1072;\minus+oy+u+luz+chervona+kalina+pohililasya_muzlishko.ru.mp3" TargetMode="Externa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2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6" Type="http://schemas.microsoft.com/office/2007/relationships/media" Target="../media/media1.mp3"/><Relationship Id="rId10" Type="http://schemas.openxmlformats.org/officeDocument/2006/relationships/image" Target="../media/image16.jpeg"/><Relationship Id="rId9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55776" y="0"/>
            <a:ext cx="6048672" cy="2060848"/>
          </a:xfrm>
          <a:solidFill>
            <a:srgbClr val="00B0F0"/>
          </a:solidFill>
          <a:ln w="76200"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Тема</a:t>
            </a:r>
            <a:br>
              <a:rPr lang="uk-UA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КРАСА  СИМВОЛА  УКРАЇНИ-КАЛИНИ</a:t>
            </a:r>
            <a:endParaRPr lang="ru-RU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55776" y="2132856"/>
            <a:ext cx="6048672" cy="4226024"/>
          </a:xfrm>
          <a:solidFill>
            <a:srgbClr val="FFFF00"/>
          </a:solidFill>
          <a:ln w="57150">
            <a:solidFill>
              <a:srgbClr val="002060"/>
            </a:solidFill>
          </a:ln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uk-UA" sz="20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Навчальний предмет, розділ:</a:t>
            </a:r>
          </a:p>
          <a:p>
            <a:pPr>
              <a:lnSpc>
                <a:spcPct val="150000"/>
              </a:lnSpc>
            </a:pPr>
            <a:r>
              <a:rPr lang="uk-UA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Інтегровані предмети: Я у світі , літературне читання, основи здоров</a:t>
            </a:r>
            <a:r>
              <a:rPr lang="en-US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я, образотворче мистецтво</a:t>
            </a:r>
          </a:p>
          <a:p>
            <a:pPr>
              <a:lnSpc>
                <a:spcPct val="150000"/>
              </a:lnSpc>
            </a:pPr>
            <a:r>
              <a:rPr lang="uk-UA" sz="20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Мета:</a:t>
            </a:r>
            <a:r>
              <a:rPr lang="uk-UA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довести, що калина – символ України, її походження , застосування,використання від давніх часів до сьогодення.</a:t>
            </a:r>
          </a:p>
          <a:p>
            <a:pPr>
              <a:lnSpc>
                <a:spcPct val="150000"/>
              </a:lnSpc>
            </a:pPr>
            <a:r>
              <a:rPr lang="uk-UA" sz="2000" b="1" i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Комп</a:t>
            </a:r>
            <a:r>
              <a:rPr lang="en-US" sz="20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`</a:t>
            </a:r>
            <a:r>
              <a:rPr lang="uk-UA" sz="2000" b="1" i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ютерні</a:t>
            </a:r>
            <a:r>
              <a:rPr lang="uk-UA" sz="20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програми, використані в проекті:</a:t>
            </a:r>
          </a:p>
          <a:p>
            <a:pPr>
              <a:lnSpc>
                <a:spcPct val="150000"/>
              </a:lnSpc>
            </a:pPr>
            <a:r>
              <a:rPr lang="uk-UA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Програми для роботи в Інтернеті, редактор презентацій, програми опрацювання графічних зображень, музика</a:t>
            </a:r>
          </a:p>
          <a:p>
            <a:pPr>
              <a:lnSpc>
                <a:spcPct val="150000"/>
              </a:lnSpc>
            </a:pPr>
            <a:r>
              <a:rPr lang="uk-UA" sz="20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Форма подання результатів проекту</a:t>
            </a:r>
            <a:r>
              <a:rPr lang="uk-UA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комп'ютерна презентація з  ілюстраціями та описом звичаїв та традицій,пов'язаних із калиною, графічне зображення</a:t>
            </a:r>
            <a:endParaRPr lang="ru-RU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detskie-ukrainskie_-_chervona-kalin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>
                  <p14:fade out="2500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94048" y="1963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920001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5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50943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274638"/>
            <a:ext cx="6203032" cy="1143000"/>
          </a:xfrm>
          <a:solidFill>
            <a:srgbClr val="00B0F0"/>
          </a:solidFill>
          <a:ln w="76200">
            <a:solidFill>
              <a:srgbClr val="FFC000"/>
            </a:solidFill>
          </a:ln>
        </p:spPr>
        <p:txBody>
          <a:bodyPr>
            <a:normAutofit/>
          </a:bodyPr>
          <a:lstStyle/>
          <a:p>
            <a:r>
              <a:rPr lang="ru-RU" sz="32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Бережіть</a:t>
            </a:r>
            <a:r>
              <a:rPr lang="ru-RU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калину, </a:t>
            </a:r>
            <a:r>
              <a:rPr lang="ru-RU" sz="32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любуйтеся</a:t>
            </a:r>
            <a:r>
              <a:rPr lang="ru-RU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цвітом</a:t>
            </a:r>
            <a:r>
              <a:rPr lang="ru-RU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і плодом</a:t>
            </a:r>
            <a:endParaRPr lang="ru-RU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55776" y="1628800"/>
            <a:ext cx="6131024" cy="4680520"/>
          </a:xfrm>
          <a:solidFill>
            <a:srgbClr val="FFFF00"/>
          </a:solidFill>
          <a:ln w="76200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ru-RU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пам'ятайте</a:t>
            </a:r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злих</a:t>
            </a:r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недобрих</a:t>
            </a:r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людей калина не росте. Будьте </a:t>
            </a:r>
            <a:r>
              <a:rPr lang="ru-RU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добрими</a:t>
            </a:r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чуйними</a:t>
            </a:r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посадіть</a:t>
            </a:r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біля</a:t>
            </a:r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своїх</a:t>
            </a:r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осель</a:t>
            </a:r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калину. Хай </a:t>
            </a:r>
            <a:r>
              <a:rPr lang="ru-RU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цей</a:t>
            </a:r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диво-кущ прикрасить ваш </a:t>
            </a:r>
            <a:r>
              <a:rPr lang="ru-RU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дім</a:t>
            </a:r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хай у </a:t>
            </a:r>
            <a:r>
              <a:rPr lang="ru-RU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ньому</a:t>
            </a:r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соловейко </a:t>
            </a:r>
            <a:r>
              <a:rPr lang="ru-RU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зів'є</a:t>
            </a:r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собі</a:t>
            </a:r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гніздечко</a:t>
            </a:r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співає</a:t>
            </a:r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вам </a:t>
            </a:r>
            <a:r>
              <a:rPr lang="ru-RU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пісню</a:t>
            </a:r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незнищенність</a:t>
            </a:r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нашого</a:t>
            </a:r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українського</a:t>
            </a:r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народу!</a:t>
            </a:r>
            <a:endParaRPr lang="ru-RU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304086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771800" y="548680"/>
            <a:ext cx="5616624" cy="4176464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Варто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подякувати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природі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за те, </a:t>
            </a:r>
            <a:r>
              <a:rPr lang="ru-RU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подарувала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нам </a:t>
            </a:r>
            <a:r>
              <a:rPr lang="ru-RU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таку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чудову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лікарську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рослину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ста хвороб”.</a:t>
            </a:r>
            <a:b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Шануймо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ru-RU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любімо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калину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b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Дякую за увагу!</a:t>
            </a:r>
            <a:endParaRPr lang="ru-RU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minus+oy+u+luz+chervona+kalina+pohililasya_muzlishko.ru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755576" y="623731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457335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7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08504" cy="6858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Калина - дерево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українського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роду. </a:t>
            </a:r>
          </a:p>
          <a:p>
            <a:pPr algn="ctr">
              <a:spcBef>
                <a:spcPts val="0"/>
              </a:spcBef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                      Колись у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сиву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давнину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вона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пов'язувалася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з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народженням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Всесвіту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вогненної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трійці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Сонця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Місяця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Зірки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           Тому й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отримала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калина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таке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ім'я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spcBef>
                <a:spcPts val="0"/>
              </a:spcBef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старослов'янського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назви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Сонця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- Коло.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А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оскільки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ягоди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калини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червоного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кольору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то й стали вони символом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крові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безсмертного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роду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501008"/>
            <a:ext cx="4824536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656406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0"/>
            <a:ext cx="6275040" cy="1196752"/>
          </a:xfrm>
          <a:solidFill>
            <a:srgbClr val="FFFF00"/>
          </a:solidFill>
          <a:ln w="57150">
            <a:solidFill>
              <a:srgbClr val="00B0F0"/>
            </a:solidFill>
          </a:ln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Легенда про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походження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назви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«калина»: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1760" y="1268760"/>
            <a:ext cx="6408712" cy="5400600"/>
          </a:xfrm>
          <a:solidFill>
            <a:schemeClr val="tx2">
              <a:lumMod val="20000"/>
              <a:lumOff val="80000"/>
            </a:schemeClr>
          </a:solidFill>
          <a:ln w="57150">
            <a:solidFill>
              <a:srgbClr val="FFFF00"/>
            </a:solidFill>
          </a:ln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Колись давним-давно на нашу землю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хто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не нападав. І ось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налетіли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турки. А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ще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часів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Київської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Русі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Розлетілася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тоді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чутка,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головного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турецького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воєводу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отруєною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стрілою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поранено, а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отрута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смертельна. І тому,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хто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врятує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воєводу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обіцяли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нагороду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Багато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лікарів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приїхало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звідусіль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знахарів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, але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ніхто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зміг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допомогти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Тоді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прийшла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табір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дівчина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Хоч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убогій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одежі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, та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така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красива,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неможливо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неї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очей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відвести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Воєвода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звелів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пропустити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Увійшла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дівчина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шатро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і не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вклонилася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, а стояла з гордо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піднятою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головою. Слуги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кинулися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неї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і занесли над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головою меч, та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воєвода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зупинив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— Скажи,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чому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ти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вклонилася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мені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? Я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завоював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півсвіту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мені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царі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вклоняються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, —сказав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воєвода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дівчина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відповіла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 algn="just">
              <a:buNone/>
            </a:pP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Ти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мені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повинен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вклонитися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бо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ти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прийшов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мій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дім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, на мою землю. Тебе я не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боюся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Ти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через два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дні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помреш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дорожчого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цім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світі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немає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нічого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Воєвода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зблід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ти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допоможеш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мені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своїм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пророцтвом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, я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звелю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відрубати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тобі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голову.</a:t>
            </a:r>
          </a:p>
          <a:p>
            <a:pPr marL="0" indent="0" algn="just">
              <a:buNone/>
            </a:pP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Дівчина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сказала:</a:t>
            </a:r>
          </a:p>
          <a:p>
            <a:pPr marL="0" indent="0" algn="just">
              <a:buNone/>
            </a:pP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Приснився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мені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сон. У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сні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я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бачила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орла. Носом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схожий на тебе.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палив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міста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і села, а людей гнав у рабство у свою державу. Так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йому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щастило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307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днів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. На 309 —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помер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отруєної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стріли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. Ось,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воєводо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відрахуй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всі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дні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твоєї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слави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Коли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слуги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відрахували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, все точно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зійшлося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ж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ти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мене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хочеш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? —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спитав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Найперше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вклонися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самої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землі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святої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, і слуги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твої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нехай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вклоняться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Впали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воєвода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всі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слуги до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самої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землі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— А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тепер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слухай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, — сказала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дівчина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. —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тобі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поверну.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Відпусти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всіх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полонених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свої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оселі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Їм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треба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сіяти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орати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ростити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. Покинь мою землю,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кров'ю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своєю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напиши,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ніколи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прийдеш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грабувати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мій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народ.</a:t>
            </a:r>
          </a:p>
          <a:p>
            <a:pPr marL="0" indent="0" algn="just">
              <a:buNone/>
            </a:pP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Зроблю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скажеш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дай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обіцянку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підеш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зі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мною.</a:t>
            </a:r>
          </a:p>
          <a:p>
            <a:pPr marL="0" indent="0" algn="just">
              <a:buNone/>
            </a:pP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— На все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піду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свій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народ,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завойовнику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, —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відповіла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дівчина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105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Вона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вилікувала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воєводу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поїхала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з ним, а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від'їжджаючи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прощаючись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сестрою Калиною, сказала: «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Твоїм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ім'ям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сестро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, я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назву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цю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рослину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, яку я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найбільше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люблю,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бо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росте вона в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найкращих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куточках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милує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людей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своєю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красою і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повертає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їм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здоров'я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». З того часу і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пішла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назва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калина.</a:t>
            </a:r>
            <a:endParaRPr lang="ru-RU" sz="105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103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b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Калина — символ 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крові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вогню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spcBef>
                <a:spcPts val="0"/>
              </a:spcBef>
              <a:buNone/>
            </a:pPr>
            <a:r>
              <a:rPr lang="ru-RU" dirty="0" smtClean="0">
                <a:solidFill>
                  <a:schemeClr val="tx2"/>
                </a:solidFill>
              </a:rPr>
              <a:t> </a:t>
            </a: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Як символ </a:t>
            </a:r>
            <a:r>
              <a:rPr lang="ru-RU" sz="1900" b="1" dirty="0" err="1" smtClean="0">
                <a:latin typeface="Times New Roman" pitchFamily="18" charset="0"/>
                <a:cs typeface="Times New Roman" pitchFamily="18" charset="0"/>
              </a:rPr>
              <a:t>Батьківщини</a:t>
            </a: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вона «проросла» в </a:t>
            </a:r>
            <a:r>
              <a:rPr lang="ru-RU" sz="1900" b="1" dirty="0" err="1" smtClean="0">
                <a:latin typeface="Times New Roman" pitchFamily="18" charset="0"/>
                <a:cs typeface="Times New Roman" pitchFamily="18" charset="0"/>
              </a:rPr>
              <a:t>гімні</a:t>
            </a: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dirty="0" err="1" smtClean="0">
                <a:latin typeface="Times New Roman" pitchFamily="18" charset="0"/>
                <a:cs typeface="Times New Roman" pitchFamily="18" charset="0"/>
              </a:rPr>
              <a:t>січових</a:t>
            </a: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dirty="0" err="1" smtClean="0">
                <a:latin typeface="Times New Roman" pitchFamily="18" charset="0"/>
                <a:cs typeface="Times New Roman" pitchFamily="18" charset="0"/>
              </a:rPr>
              <a:t>стрільців</a:t>
            </a: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r">
              <a:spcBef>
                <a:spcPts val="0"/>
              </a:spcBef>
            </a:pPr>
            <a:endParaRPr lang="ru-RU" sz="19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Ой у </a:t>
            </a:r>
            <a:r>
              <a:rPr lang="ru-RU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лузі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червона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калина </a:t>
            </a:r>
            <a:r>
              <a:rPr lang="ru-RU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похилилася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>
              <a:spcBef>
                <a:spcPts val="0"/>
              </a:spcBef>
            </a:pPr>
            <a:endParaRPr lang="ru-RU" sz="24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ru-RU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Чогось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наша славна </a:t>
            </a:r>
            <a:r>
              <a:rPr lang="ru-RU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Україна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зажурилася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>
              <a:spcBef>
                <a:spcPts val="0"/>
              </a:spcBef>
            </a:pPr>
            <a:endParaRPr lang="ru-RU" sz="24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 ми тую </a:t>
            </a:r>
            <a:r>
              <a:rPr lang="ru-RU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червону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калину </a:t>
            </a:r>
            <a:r>
              <a:rPr lang="ru-RU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підіймемо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>
              <a:spcBef>
                <a:spcPts val="0"/>
              </a:spcBef>
            </a:pPr>
            <a:endParaRPr lang="ru-RU" sz="24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А ми нашу </a:t>
            </a:r>
            <a:r>
              <a:rPr lang="ru-RU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славну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Україну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розвеселимо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24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048"/>
            <a:ext cx="2265040" cy="226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316764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  <a:solidFill>
            <a:srgbClr val="FFFF00"/>
          </a:solidFill>
          <a:ln w="57150">
            <a:solidFill>
              <a:schemeClr val="tx2">
                <a:lumMod val="40000"/>
                <a:lumOff val="6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Калина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– символ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українського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народу.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цією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квіткою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народних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піснях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порівнюють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гарну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дівчину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. Калина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прикрашає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український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віночок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побачити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вишиванках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Білий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цвіт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символізує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чистоту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почуттів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надію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кращу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долю.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Червоні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грона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– символ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крапель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крові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пролилася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борцями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за волю.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Зелене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листя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пробудження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молодого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покоління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надії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нації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Калина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символізує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красу,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продовження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роду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dirty="0">
                <a:latin typeface="Times New Roman" pitchFamily="18" charset="0"/>
                <a:cs typeface="Times New Roman" pitchFamily="18" charset="0"/>
              </a:rPr>
            </a:b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1" y="2204864"/>
            <a:ext cx="6120680" cy="3921299"/>
          </a:xfrm>
          <a:ln w="57150">
            <a:solidFill>
              <a:srgbClr val="FFFF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59596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274638"/>
            <a:ext cx="6203032" cy="1570186"/>
          </a:xfrm>
          <a:solidFill>
            <a:schemeClr val="accent2">
              <a:lumMod val="40000"/>
              <a:lumOff val="60000"/>
            </a:schemeClr>
          </a:solidFill>
          <a:ln w="57150">
            <a:solidFill>
              <a:srgbClr val="00B0F0"/>
            </a:solidFill>
          </a:ln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Калина </a:t>
            </a:r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символізує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материнство: кущ — сама </a:t>
            </a:r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мати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цвіт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ягідки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діти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уособлення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дому, </a:t>
            </a:r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батьків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усього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рідного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1760" y="1628800"/>
            <a:ext cx="6275040" cy="4497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1600" b="1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Кущ калини біля  дому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060848"/>
            <a:ext cx="6120680" cy="4104456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8347718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714202"/>
          </a:xfrm>
          <a:solidFill>
            <a:srgbClr val="FCFFD1"/>
          </a:solidFill>
          <a:ln w="57150">
            <a:solidFill>
              <a:srgbClr val="FFFF00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Цю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красиву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ягоду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успішно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використовують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їжу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. З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неї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готують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мармелад, пастилу,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компоти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наливки,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лікери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приправи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м'ясних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страв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ліки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Ягоди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калини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включають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дієту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для тих,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хто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працює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шкідливих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виробництвах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, так як вони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виводять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організму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радіоізотопи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• Калина росте не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Північній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півкулі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. Кущ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калини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зустріти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Мадагаскарі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Південній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Америці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(Анди). 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• 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Біологи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виділяють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близько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150–175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видів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калини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Ягоди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калини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багаті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вітаміном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C. </a:t>
            </a:r>
            <a:br>
              <a:rPr lang="en-US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• 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Кісточки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калини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форму сердечка.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988" y="2132857"/>
            <a:ext cx="5770024" cy="3168351"/>
          </a:xfrm>
          <a:prstGeom prst="ellipse">
            <a:avLst/>
          </a:prstGeom>
          <a:ln w="57150" cap="rnd">
            <a:solidFill>
              <a:schemeClr val="tx2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84047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274638"/>
            <a:ext cx="6408712" cy="1642194"/>
          </a:xfrm>
          <a:ln w="76200">
            <a:solidFill>
              <a:srgbClr val="00B0F0"/>
            </a:solidFill>
          </a:ln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А як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потрібна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калина в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народних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обрядах! Калиною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прикрашали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весільний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коровай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вінок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молодої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вишивають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калину на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святкових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жіночих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сорочках.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Калина на рушнику - символ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неперервності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сімейного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1760" y="1988841"/>
            <a:ext cx="6429400" cy="4320480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1800" b="1" i="1" dirty="0" smtClean="0"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uk-UA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Рушник , вишитий бабусею</a:t>
            </a:r>
            <a:endParaRPr lang="ru-RU" sz="1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412136"/>
            <a:ext cx="6336704" cy="4188458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6078574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274638"/>
            <a:ext cx="6131024" cy="1143000"/>
          </a:xfrm>
          <a:ln w="57150">
            <a:solidFill>
              <a:srgbClr val="00B0F0"/>
            </a:solidFill>
          </a:ln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Калина на картинах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нашої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школи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detskie-ukrainskie_-_chervona-kalin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7" name="Содержимое 6" descr="ÐÐ°ÑÑÐ¸Ð½ÐºÐ¸ Ð¿Ð¾ Ð·Ð°Ð¿ÑÐ¾ÑÑ ÑÐ¾ÑÐ¾ ÐºÐ°Ð»Ð¸Ð½Ð¸ ÐºÐ°ÑÑÐ¸Ð½ÐºÐ¸"/>
          <p:cNvPicPr>
            <a:picLocks noGrp="1"/>
          </p:cNvPicPr>
          <p:nvPr>
            <p:ph idx="1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906462" y="2270002"/>
            <a:ext cx="4655568" cy="3517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ÐÐ¾ÑÐ¾Ð¶ÐµÐµ Ð¸Ð·Ð¾Ð±ÑÐ°Ð¶ÐµÐ½Ð¸Ðµ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60032" y="1412776"/>
            <a:ext cx="4067348" cy="2624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ÐÐ°ÑÑÐ¸Ð½ÐºÐ¸ Ð¿Ð¾ Ð·Ð°Ð¿ÑÐ¾ÑÑ ÑÐ¾ÑÐ¾ ÐºÐ°Ð»Ð¸Ð½Ð¸ ÐºÐ°ÑÑÐ¸Ð½ÐºÐ¸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32040" y="4077072"/>
            <a:ext cx="3888431" cy="2376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5249320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757</Words>
  <Application>Microsoft Office PowerPoint</Application>
  <PresentationFormat>Экран (4:3)</PresentationFormat>
  <Paragraphs>56</Paragraphs>
  <Slides>11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Тема Office</vt:lpstr>
      <vt:lpstr>1_Тема Office</vt:lpstr>
      <vt:lpstr>2_Тема Office</vt:lpstr>
      <vt:lpstr>3_Тема Office</vt:lpstr>
      <vt:lpstr>Тема КРАСА  СИМВОЛА  УКРАЇНИ-КАЛИНИ</vt:lpstr>
      <vt:lpstr>Слайд 2</vt:lpstr>
      <vt:lpstr>Легенда про походження назви «калина»:</vt:lpstr>
      <vt:lpstr>                                             Калина — символ життя,                        крові, вогню…</vt:lpstr>
      <vt:lpstr>  Калина – символ українського народу. З цією квіткою у народних піснях порівнюють гарну дівчину. Калина прикрашає український віночок, її можна побачити на вишиванках. Білий цвіт символізує чистоту почуттів та надію на кращу долю. Червоні грона – символ крапель крові, що пролилася борцями за волю.  Зелене листя – пробудження молодого покоління – надії нації.  Калина символізує красу, продовження роду   </vt:lpstr>
      <vt:lpstr>Калина символізує материнство: кущ — сама мати; цвіт, ягідки — діти. Це також уособлення дому, батьків, усього рідного</vt:lpstr>
      <vt:lpstr>  Цю красиву ягоду успішно використовують в їжу. З неї готують мармелад, пастилу, компоти, а також наливки, лікери, приправи до м'ясних страв та ліки. • Ягоди калини включають в дієту для тих, хто працює на шкідливих виробництвах, так як вони виводять з організму радіоізотопи.  • Калина росте не тільки в Північній півкулі. Кущ калини можна зустріти на Мадагаскарі, а також в Південній Америці (Анди).  • Біологи виділяють близько 150–175 видів калини. Ягоди калини багаті вітаміном A та C.  • Кісточки калини мають форму сердечка. </vt:lpstr>
      <vt:lpstr>А як потрібна калина в народних обрядах! Калиною прикрашали весільний коровай, вінок молодої, вишивають калину на святкових жіночих сорочках. Калина на рушнику - символ неперервності сімейного життя.</vt:lpstr>
      <vt:lpstr>Калина на картинах Роботи учнів нашої школи</vt:lpstr>
      <vt:lpstr>Бережіть калину, любуйтеся її цвітом і плодом</vt:lpstr>
      <vt:lpstr>   Варто подякувати природі за те, що подарувала нам таку чудову лікарську рослину  “від ста хвороб”. Шануймо і любімо калину! Дякую за увагу!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КАЛИНА - СИМВОЛ УКРАЇНИ</dc:title>
  <dc:creator>самохіна</dc:creator>
  <cp:lastModifiedBy>GBT-GAd525</cp:lastModifiedBy>
  <cp:revision>37</cp:revision>
  <dcterms:created xsi:type="dcterms:W3CDTF">2017-05-13T21:28:16Z</dcterms:created>
  <dcterms:modified xsi:type="dcterms:W3CDTF">2019-04-01T15:24:53Z</dcterms:modified>
</cp:coreProperties>
</file>