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1229075228_business_01-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92150"/>
            <a:ext cx="7620000" cy="56007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60350"/>
            <a:ext cx="8137525" cy="1470025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933825"/>
            <a:ext cx="4175125" cy="1752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52D2193-C6BE-4909-826A-64B0329FCB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2C131-24AA-401D-80FF-150B3025E3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77025" y="274638"/>
            <a:ext cx="20716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6742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4DA8B-C7C2-4286-BA45-63966BF202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3AC19-A6E2-433A-8E7F-B7A791B579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C0F72-CCAD-474A-B409-FD7569CEB2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A69E4-78AB-4454-995B-A94511BB1B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C0319-D060-4714-AB8C-3F9868A827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50D1E-1889-408A-8158-3000CC1844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B3364-51EC-4314-9BB6-F0CE974226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91E94-E32E-4463-B836-889656C0E2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CEBDA-577B-4BB8-B9BC-1D17BB5E96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1229075228_business_01-copy"/>
          <p:cNvPicPr>
            <a:picLocks noChangeAspect="1" noChangeArrowheads="1"/>
          </p:cNvPicPr>
          <p:nvPr/>
        </p:nvPicPr>
        <p:blipFill>
          <a:blip r:embed="rId13" cstate="print"/>
          <a:srcRect l="37796" t="51422"/>
          <a:stretch>
            <a:fillRect/>
          </a:stretch>
        </p:blipFill>
        <p:spPr bwMode="auto">
          <a:xfrm>
            <a:off x="6008688" y="44450"/>
            <a:ext cx="3135312" cy="1800225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915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9077E5-CCF2-497D-BB42-DCA796BA3FA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3333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3333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3333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3333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3333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3333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3333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3333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1840" y="116632"/>
            <a:ext cx="5400973" cy="2232248"/>
          </a:xfrm>
        </p:spPr>
        <p:txBody>
          <a:bodyPr/>
          <a:lstStyle/>
          <a:p>
            <a:pPr algn="r"/>
            <a:r>
              <a:rPr lang="ru-RU" sz="1600" i="1" dirty="0" err="1">
                <a:solidFill>
                  <a:srgbClr val="002060"/>
                </a:solidFill>
                <a:latin typeface="Georgia" pitchFamily="18" charset="0"/>
              </a:rPr>
              <a:t>Усередині</a:t>
            </a:r>
            <a:r>
              <a:rPr lang="ru-RU" sz="1600" i="1" dirty="0">
                <a:solidFill>
                  <a:srgbClr val="002060"/>
                </a:solidFill>
                <a:latin typeface="Georgia" pitchFamily="18" charset="0"/>
              </a:rPr>
              <a:t> нас </a:t>
            </a:r>
            <a:r>
              <a:rPr lang="ru-RU" sz="1600" i="1" dirty="0" err="1">
                <a:solidFill>
                  <a:srgbClr val="002060"/>
                </a:solidFill>
                <a:latin typeface="Georgia" pitchFamily="18" charset="0"/>
              </a:rPr>
              <a:t>криються</a:t>
            </a:r>
            <a:r>
              <a:rPr lang="ru-RU" sz="1600" dirty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1600" dirty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1600" i="1" dirty="0" err="1">
                <a:solidFill>
                  <a:srgbClr val="002060"/>
                </a:solidFill>
                <a:latin typeface="Georgia" pitchFamily="18" charset="0"/>
              </a:rPr>
              <a:t>потенційні</a:t>
            </a:r>
            <a:r>
              <a:rPr lang="ru-RU" sz="1600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Georgia" pitchFamily="18" charset="0"/>
              </a:rPr>
              <a:t>творчі</a:t>
            </a:r>
            <a:r>
              <a:rPr lang="ru-RU" sz="1600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Georgia" pitchFamily="18" charset="0"/>
              </a:rPr>
              <a:t>можливості</a:t>
            </a:r>
            <a:r>
              <a:rPr lang="ru-RU" sz="1600" i="1" dirty="0">
                <a:solidFill>
                  <a:srgbClr val="002060"/>
                </a:solidFill>
                <a:latin typeface="Georgia" pitchFamily="18" charset="0"/>
              </a:rPr>
              <a:t>,</a:t>
            </a:r>
            <a:r>
              <a:rPr lang="ru-RU" sz="1600" dirty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1600" dirty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1600" i="1" dirty="0" err="1">
                <a:solidFill>
                  <a:srgbClr val="002060"/>
                </a:solidFill>
                <a:latin typeface="Georgia" pitchFamily="18" charset="0"/>
              </a:rPr>
              <a:t>і</a:t>
            </a:r>
            <a:r>
              <a:rPr lang="ru-RU" sz="1600" i="1" dirty="0">
                <a:solidFill>
                  <a:srgbClr val="002060"/>
                </a:solidFill>
                <a:latin typeface="Georgia" pitchFamily="18" charset="0"/>
              </a:rPr>
              <a:t> ми </a:t>
            </a:r>
            <a:r>
              <a:rPr lang="ru-RU" sz="1600" i="1" dirty="0" err="1">
                <a:solidFill>
                  <a:srgbClr val="002060"/>
                </a:solidFill>
                <a:latin typeface="Georgia" pitchFamily="18" charset="0"/>
              </a:rPr>
              <a:t>повинні</a:t>
            </a:r>
            <a:r>
              <a:rPr lang="ru-RU" sz="1600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Georgia" pitchFamily="18" charset="0"/>
              </a:rPr>
              <a:t>працювати</a:t>
            </a:r>
            <a:r>
              <a:rPr lang="ru-RU" sz="1600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1600" i="1" dirty="0" err="1" smtClean="0">
                <a:solidFill>
                  <a:srgbClr val="002060"/>
                </a:solidFill>
                <a:latin typeface="Georgia" pitchFamily="18" charset="0"/>
              </a:rPr>
              <a:t>щосили</a:t>
            </a:r>
            <a:r>
              <a:rPr lang="ru-RU" sz="1600" i="1" dirty="0" smtClean="0">
                <a:solidFill>
                  <a:srgbClr val="002060"/>
                </a:solidFill>
                <a:latin typeface="Georgia" pitchFamily="18" charset="0"/>
              </a:rPr>
              <a:t>,</a:t>
            </a:r>
            <a:r>
              <a:rPr lang="ru-RU" sz="16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1600" i="1" dirty="0" err="1" smtClean="0">
                <a:solidFill>
                  <a:srgbClr val="002060"/>
                </a:solidFill>
                <a:latin typeface="Georgia" pitchFamily="18" charset="0"/>
              </a:rPr>
              <a:t>щоб</a:t>
            </a:r>
            <a:r>
              <a:rPr lang="ru-RU" sz="1600" i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1600" i="1" dirty="0" err="1" smtClean="0">
                <a:solidFill>
                  <a:srgbClr val="002060"/>
                </a:solidFill>
                <a:latin typeface="Georgia" pitchFamily="18" charset="0"/>
              </a:rPr>
              <a:t>розкрити</a:t>
            </a:r>
            <a:r>
              <a:rPr lang="ru-RU" sz="1600" i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1600" i="1" dirty="0" err="1" smtClean="0">
                <a:solidFill>
                  <a:srgbClr val="002060"/>
                </a:solidFill>
                <a:latin typeface="Georgia" pitchFamily="18" charset="0"/>
              </a:rPr>
              <a:t>цей</a:t>
            </a:r>
            <a:r>
              <a:rPr lang="ru-RU" sz="1600" i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1600" i="1" dirty="0" err="1">
                <a:solidFill>
                  <a:srgbClr val="002060"/>
                </a:solidFill>
                <a:latin typeface="Georgia" pitchFamily="18" charset="0"/>
              </a:rPr>
              <a:t>потенціал</a:t>
            </a:r>
            <a:r>
              <a:rPr lang="ru-RU" sz="1600" i="1" dirty="0" smtClean="0">
                <a:solidFill>
                  <a:srgbClr val="002060"/>
                </a:solidFill>
                <a:latin typeface="Georgia" pitchFamily="18" charset="0"/>
              </a:rPr>
              <a:t>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1600" i="1" dirty="0" err="1" smtClean="0">
                <a:solidFill>
                  <a:srgbClr val="002060"/>
                </a:solidFill>
                <a:latin typeface="Georgia" pitchFamily="18" charset="0"/>
              </a:rPr>
              <a:t>Мартін</a:t>
            </a:r>
            <a:r>
              <a:rPr lang="ru-RU" sz="1600" i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1600" i="1" dirty="0">
                <a:solidFill>
                  <a:srgbClr val="002060"/>
                </a:solidFill>
                <a:latin typeface="Georgia" pitchFamily="18" charset="0"/>
              </a:rPr>
              <a:t>Лютер </a:t>
            </a:r>
            <a:r>
              <a:rPr lang="ru-RU" sz="1600" i="1" dirty="0" err="1">
                <a:solidFill>
                  <a:srgbClr val="002060"/>
                </a:solidFill>
                <a:latin typeface="Georgia" pitchFamily="18" charset="0"/>
              </a:rPr>
              <a:t>Кінг</a:t>
            </a:r>
            <a:r>
              <a:rPr lang="ru-RU" sz="1600" i="1" dirty="0">
                <a:solidFill>
                  <a:srgbClr val="7030A0"/>
                </a:solidFill>
                <a:latin typeface="Georgia" pitchFamily="18" charset="0"/>
              </a:rPr>
              <a:t/>
            </a:r>
            <a:br>
              <a:rPr lang="ru-RU" sz="1600" i="1" dirty="0">
                <a:solidFill>
                  <a:srgbClr val="7030A0"/>
                </a:solidFill>
                <a:latin typeface="Georgia" pitchFamily="18" charset="0"/>
              </a:rPr>
            </a:br>
            <a:endParaRPr lang="ru-RU" sz="1600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Методичн</a:t>
            </a:r>
            <a:r>
              <a:rPr lang="uk-UA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диспут-тренінг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на тему </a:t>
            </a:r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«</a:t>
            </a:r>
            <a:r>
              <a:rPr lang="ru-RU" b="1" dirty="0" err="1">
                <a:solidFill>
                  <a:srgbClr val="002060"/>
                </a:solidFill>
                <a:latin typeface="Georgia" pitchFamily="18" charset="0"/>
              </a:rPr>
              <a:t>Творчість</a:t>
            </a:r>
            <a:r>
              <a:rPr lang="ru-RU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Georgia" pitchFamily="18" charset="0"/>
              </a:rPr>
              <a:t>вчителя</a:t>
            </a:r>
            <a:r>
              <a:rPr lang="ru-RU" b="1" dirty="0">
                <a:solidFill>
                  <a:srgbClr val="002060"/>
                </a:solidFill>
                <a:latin typeface="Georgia" pitchFamily="18" charset="0"/>
              </a:rPr>
              <a:t> — </a:t>
            </a:r>
            <a:r>
              <a:rPr lang="ru-RU" b="1" dirty="0" err="1">
                <a:solidFill>
                  <a:srgbClr val="002060"/>
                </a:solidFill>
                <a:latin typeface="Georgia" pitchFamily="18" charset="0"/>
              </a:rPr>
              <a:t>це</a:t>
            </a:r>
            <a:r>
              <a:rPr lang="ru-RU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Georgia" pitchFamily="18" charset="0"/>
              </a:rPr>
              <a:t>необхідність</a:t>
            </a:r>
            <a:r>
              <a:rPr lang="ru-RU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Georgia" pitchFamily="18" charset="0"/>
              </a:rPr>
              <a:t>чи</a:t>
            </a:r>
            <a:r>
              <a:rPr lang="ru-RU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Georgia" pitchFamily="18" charset="0"/>
              </a:rPr>
              <a:t>данина</a:t>
            </a:r>
            <a:r>
              <a:rPr lang="ru-RU" b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Georgia" pitchFamily="18" charset="0"/>
              </a:rPr>
              <a:t>моді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?»</a:t>
            </a:r>
          </a:p>
          <a:p>
            <a:endParaRPr lang="ru-RU" dirty="0"/>
          </a:p>
        </p:txBody>
      </p:sp>
      <p:pic>
        <p:nvPicPr>
          <p:cNvPr id="2052" name="Picture 4" descr="Емблема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888" y="266700"/>
            <a:ext cx="1439862" cy="100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491880" y="6309320"/>
            <a:ext cx="56521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200" b="1" dirty="0" smtClean="0">
                <a:solidFill>
                  <a:srgbClr val="002060"/>
                </a:solidFill>
                <a:latin typeface="Georgia" pitchFamily="18" charset="0"/>
              </a:rPr>
              <a:t>Директор комунального закладу </a:t>
            </a:r>
            <a:r>
              <a:rPr lang="uk-UA" sz="1200" b="1" dirty="0" err="1" smtClean="0">
                <a:solidFill>
                  <a:srgbClr val="002060"/>
                </a:solidFill>
                <a:latin typeface="Georgia" pitchFamily="18" charset="0"/>
              </a:rPr>
              <a:t>“Методичний</a:t>
            </a:r>
            <a:r>
              <a:rPr lang="uk-UA" sz="1200" b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uk-UA" sz="1200" b="1" dirty="0" smtClean="0">
                <a:solidFill>
                  <a:srgbClr val="002060"/>
                </a:solidFill>
                <a:latin typeface="Georgia" pitchFamily="18" charset="0"/>
              </a:rPr>
              <a:t>центр </a:t>
            </a:r>
            <a:r>
              <a:rPr lang="uk-UA" sz="1200" b="1" dirty="0" err="1" smtClean="0">
                <a:solidFill>
                  <a:srgbClr val="002060"/>
                </a:solidFill>
                <a:latin typeface="Georgia" pitchFamily="18" charset="0"/>
              </a:rPr>
              <a:t>Нікольської</a:t>
            </a:r>
            <a:r>
              <a:rPr lang="uk-UA" sz="1200" b="1" dirty="0" smtClean="0">
                <a:solidFill>
                  <a:srgbClr val="002060"/>
                </a:solidFill>
                <a:latin typeface="Georgia" pitchFamily="18" charset="0"/>
              </a:rPr>
              <a:t> районної ради Донецької </a:t>
            </a:r>
            <a:r>
              <a:rPr lang="uk-UA" sz="1200" b="1" dirty="0" smtClean="0">
                <a:solidFill>
                  <a:srgbClr val="002060"/>
                </a:solidFill>
                <a:latin typeface="Georgia" pitchFamily="18" charset="0"/>
              </a:rPr>
              <a:t>області ” </a:t>
            </a:r>
            <a:r>
              <a:rPr lang="uk-UA" sz="1200" b="1" dirty="0" smtClean="0">
                <a:solidFill>
                  <a:srgbClr val="002060"/>
                </a:solidFill>
                <a:latin typeface="Georgia" pitchFamily="18" charset="0"/>
              </a:rPr>
              <a:t>– </a:t>
            </a:r>
            <a:r>
              <a:rPr lang="uk-UA" sz="1200" b="1" dirty="0" err="1" smtClean="0">
                <a:solidFill>
                  <a:srgbClr val="002060"/>
                </a:solidFill>
                <a:latin typeface="Georgia" pitchFamily="18" charset="0"/>
              </a:rPr>
              <a:t>Антикало</a:t>
            </a:r>
            <a:r>
              <a:rPr lang="uk-UA" sz="1200" b="1" dirty="0" smtClean="0">
                <a:solidFill>
                  <a:srgbClr val="002060"/>
                </a:solidFill>
                <a:latin typeface="Georgia" pitchFamily="18" charset="0"/>
              </a:rPr>
              <a:t> С.М.</a:t>
            </a:r>
            <a:endParaRPr lang="ru-RU" sz="1200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5" y="274638"/>
            <a:ext cx="8064896" cy="1143000"/>
          </a:xfrm>
        </p:spPr>
        <p:txBody>
          <a:bodyPr/>
          <a:lstStyle/>
          <a:p>
            <a:r>
              <a:rPr lang="ru-RU" i="1" dirty="0" err="1">
                <a:solidFill>
                  <a:srgbClr val="002060"/>
                </a:solidFill>
                <a:latin typeface="Georgia" pitchFamily="18" charset="0"/>
              </a:rPr>
              <a:t>Вправа</a:t>
            </a:r>
            <a:r>
              <a:rPr lang="ru-RU" dirty="0">
                <a:solidFill>
                  <a:srgbClr val="002060"/>
                </a:solidFill>
                <a:latin typeface="Georgia" pitchFamily="18" charset="0"/>
              </a:rPr>
              <a:t> «Сильна ланка»</a:t>
            </a:r>
            <a:br>
              <a:rPr lang="ru-RU" dirty="0">
                <a:solidFill>
                  <a:srgbClr val="002060"/>
                </a:solidFill>
                <a:latin typeface="Georgia" pitchFamily="18" charset="0"/>
              </a:rPr>
            </a:br>
            <a:endParaRPr lang="ru-RU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назвати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автора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стати </a:t>
            </a:r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справжнім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вихователем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треба </a:t>
            </a:r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віддати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своє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серце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В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Сухомлинський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Справжній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педагогічній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творчості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властиві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риси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творчого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узагальнення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Сухомлинський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творить Людину. </a:t>
            </a:r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мудрі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ваговиті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слова </a:t>
            </a:r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сказати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матір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батька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Сухомлинський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працюєте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шкоді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повинен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збагачувати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вашу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технологічну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лабораторію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педагогічної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В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Сухомлинський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правильно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намітити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шляхи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індивідуальної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вчителю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глибоко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вивчити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систему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 та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ознайомитись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працює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над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підвищенням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теоретичного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педагогічного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В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Сухомлинський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людей,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допитливих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невагомих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одержимих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думками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творчість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учителі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В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Сухомлинський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5987007" cy="1143000"/>
          </a:xfrm>
        </p:spPr>
        <p:txBody>
          <a:bodyPr/>
          <a:lstStyle/>
          <a:p>
            <a:pPr algn="ctr"/>
            <a:r>
              <a:rPr lang="ru-RU" i="1" dirty="0" err="1">
                <a:solidFill>
                  <a:srgbClr val="002060"/>
                </a:solidFill>
                <a:latin typeface="Georgia" pitchFamily="18" charset="0"/>
              </a:rPr>
              <a:t>Бліц-турнір</a:t>
            </a:r>
            <a:r>
              <a:rPr lang="ru-RU" dirty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Georgia" pitchFamily="18" charset="0"/>
              </a:rPr>
            </a:br>
            <a:endParaRPr lang="ru-RU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Продовжіть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фразу: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І. Кредо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справжнього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педагога — не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сковувати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дитину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а.... 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ІІ.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запорука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 (у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вихованні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ІІІ.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Навчаючи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ми... 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вчимося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самі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IV. 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Людині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властиво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 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помилятися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91513" cy="1143000"/>
          </a:xfrm>
        </p:spPr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                   </a:t>
            </a:r>
            <a:r>
              <a:rPr lang="ru-RU" sz="2400" dirty="0" err="1" smtClean="0">
                <a:solidFill>
                  <a:srgbClr val="002060"/>
                </a:solidFill>
                <a:latin typeface="Georgia" pitchFamily="18" charset="0"/>
              </a:rPr>
              <a:t>Підсумок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Georgia" pitchFamily="18" charset="0"/>
              </a:rPr>
              <a:t>тренінгу</a:t>
            </a:r>
            <a:r>
              <a:rPr lang="ru-RU" sz="2400" dirty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2400" i="1" dirty="0">
                <a:solidFill>
                  <a:srgbClr val="002060"/>
                </a:solidFill>
                <a:latin typeface="Georgia" pitchFamily="18" charset="0"/>
              </a:rPr>
              <a:t>Анкета</a:t>
            </a:r>
            <a:r>
              <a:rPr lang="ru-RU" sz="2400" dirty="0">
                <a:solidFill>
                  <a:srgbClr val="002060"/>
                </a:solidFill>
                <a:latin typeface="Georgia" pitchFamily="18" charset="0"/>
              </a:rPr>
              <a:t> «Я — </a:t>
            </a:r>
            <a:r>
              <a:rPr lang="ru-RU" sz="2400" dirty="0" err="1">
                <a:solidFill>
                  <a:srgbClr val="002060"/>
                </a:solidFill>
                <a:latin typeface="Georgia" pitchFamily="18" charset="0"/>
              </a:rPr>
              <a:t>творча</a:t>
            </a:r>
            <a:r>
              <a:rPr lang="ru-RU" sz="2400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Georgia" pitchFamily="18" charset="0"/>
              </a:rPr>
              <a:t>особистість</a:t>
            </a:r>
            <a:r>
              <a:rPr lang="ru-RU" sz="2400" dirty="0">
                <a:solidFill>
                  <a:srgbClr val="002060"/>
                </a:solidFill>
                <a:latin typeface="Georgia" pitchFamily="18" charset="0"/>
              </a:rPr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algn="ctr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Відповіді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оцінюються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таким чином: «так» — 1бал, «</a:t>
            </a:r>
            <a:r>
              <a:rPr lang="ru-RU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— 0 </a:t>
            </a:r>
            <a:r>
              <a:rPr lang="ru-RU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Вважаю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успіх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житті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особистих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зусиль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не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наполегливі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досягненні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своє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мети?</a:t>
            </a:r>
          </a:p>
          <a:p>
            <a:pPr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У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педагогічній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постійно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намагаюсь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вдосконалюватись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використовуючи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інтерактивні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Я не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копіюю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колег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вдосконалюю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себе сам.</a:t>
            </a:r>
          </a:p>
          <a:p>
            <a:pPr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годинами над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створенням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нової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Заради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мети хочу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буду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впроваджувати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нестандартні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дітьми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 dirty="0" err="1">
                <a:solidFill>
                  <a:srgbClr val="002060"/>
                </a:solidFill>
                <a:latin typeface="Georgia" pitchFamily="18" charset="0"/>
              </a:rPr>
              <a:t>Підрахунок</a:t>
            </a:r>
            <a:r>
              <a:rPr lang="ru-RU" sz="4000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4000" i="1" dirty="0" err="1">
                <a:solidFill>
                  <a:srgbClr val="002060"/>
                </a:solidFill>
                <a:latin typeface="Georgia" pitchFamily="18" charset="0"/>
              </a:rPr>
              <a:t>балів</a:t>
            </a:r>
            <a:r>
              <a:rPr lang="ru-RU" sz="4000" dirty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4000" dirty="0">
                <a:solidFill>
                  <a:srgbClr val="002060"/>
                </a:solidFill>
                <a:latin typeface="Georgia" pitchFamily="18" charset="0"/>
              </a:rPr>
            </a:br>
            <a:endParaRPr lang="ru-RU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5—6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у вас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високе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прагнення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творчої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1—4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маєте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здібності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проявляєте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сповна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algn="ctr">
              <a:buNone/>
            </a:pPr>
            <a:r>
              <a:rPr lang="ru-RU" b="1" dirty="0" err="1" smtClean="0">
                <a:solidFill>
                  <a:srgbClr val="002060"/>
                </a:solidFill>
                <a:latin typeface="Georgia" pitchFamily="18" charset="0"/>
              </a:rPr>
              <a:t>Бажаю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 вам </a:t>
            </a:r>
            <a:r>
              <a:rPr lang="ru-RU" b="1" dirty="0" err="1" smtClean="0">
                <a:solidFill>
                  <a:srgbClr val="002060"/>
                </a:solidFill>
                <a:latin typeface="Georgia" pitchFamily="18" charset="0"/>
              </a:rPr>
              <a:t>успіхів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 у </a:t>
            </a:r>
            <a:r>
              <a:rPr lang="ru-RU" b="1" dirty="0" err="1" smtClean="0">
                <a:solidFill>
                  <a:srgbClr val="002060"/>
                </a:solidFill>
                <a:latin typeface="Georgia" pitchFamily="18" charset="0"/>
              </a:rPr>
              <a:t>творчій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Georgia" pitchFamily="18" charset="0"/>
              </a:rPr>
              <a:t>діяльності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. </a:t>
            </a:r>
          </a:p>
          <a:p>
            <a:pPr algn="ctr">
              <a:buNone/>
            </a:pPr>
            <a:r>
              <a:rPr lang="ru-RU" b="1" dirty="0" err="1" smtClean="0">
                <a:solidFill>
                  <a:srgbClr val="002060"/>
                </a:solidFill>
                <a:latin typeface="Georgia" pitchFamily="18" charset="0"/>
              </a:rPr>
              <a:t>Дякую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 за </a:t>
            </a:r>
            <a:r>
              <a:rPr lang="ru-RU" b="1" dirty="0" err="1" smtClean="0">
                <a:solidFill>
                  <a:srgbClr val="002060"/>
                </a:solidFill>
                <a:latin typeface="Georgia" pitchFamily="18" charset="0"/>
              </a:rPr>
              <a:t>активність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Georgia" pitchFamily="18" charset="0"/>
              </a:rPr>
              <a:t>і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Georgia" pitchFamily="18" charset="0"/>
              </a:rPr>
              <a:t>щирість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 у </a:t>
            </a:r>
            <a:r>
              <a:rPr lang="ru-RU" b="1" dirty="0" err="1" smtClean="0">
                <a:solidFill>
                  <a:srgbClr val="002060"/>
                </a:solidFill>
                <a:latin typeface="Georgia" pitchFamily="18" charset="0"/>
              </a:rPr>
              <a:t>роботі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.</a:t>
            </a:r>
            <a:endParaRPr lang="ru-RU" b="1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4098" name="Picture 2" descr="C:\Users\metodkabinet\Desktop\аниме\97413712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672"/>
            <a:ext cx="2143750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Мета: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розширити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професійної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майстерності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сучасного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педагога;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розвинути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уяву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комунікативні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викликати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бажання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дискутувати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спонукати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практичної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i="1" dirty="0" err="1">
                <a:solidFill>
                  <a:srgbClr val="002060"/>
                </a:solidFill>
                <a:latin typeface="Georgia" pitchFamily="18" charset="0"/>
              </a:rPr>
              <a:t>Вирішальними</a:t>
            </a:r>
            <a:r>
              <a:rPr lang="ru-RU" sz="2000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Georgia" pitchFamily="18" charset="0"/>
              </a:rPr>
              <a:t>чинниками</a:t>
            </a:r>
            <a:r>
              <a:rPr lang="ru-RU" sz="2000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Georgia" pitchFamily="18" charset="0"/>
              </a:rPr>
              <a:t>успіху</a:t>
            </a: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 </a:t>
            </a:r>
            <a:r>
              <a:rPr lang="ru-RU" sz="2000" dirty="0" err="1">
                <a:solidFill>
                  <a:srgbClr val="002060"/>
                </a:solidFill>
                <a:latin typeface="Georgia" pitchFamily="18" charset="0"/>
              </a:rPr>
              <a:t>стають</a:t>
            </a: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інтелектуальний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компонент —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поінформованість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певного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виду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особливостей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дієво-практичний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компонент —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володіння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набором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дидактичних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прийомів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організаційних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форм,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вироблення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власної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педагогічної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техніки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емоційно-особистісний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компонент —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пристосування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професійних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вихованців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урахування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їхніх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індивідуальних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запитів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91513" cy="2952328"/>
          </a:xfrm>
        </p:spPr>
        <p:txBody>
          <a:bodyPr/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В. </a:t>
            </a:r>
            <a:r>
              <a:rPr lang="ru-RU" sz="2000" dirty="0" err="1">
                <a:solidFill>
                  <a:srgbClr val="002060"/>
                </a:solidFill>
                <a:latin typeface="Georgia" pitchFamily="18" charset="0"/>
              </a:rPr>
              <a:t>Сухомлинський</a:t>
            </a: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Georgia" pitchFamily="18" charset="0"/>
              </a:rPr>
              <a:t>наголошував</a:t>
            </a: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Georgia" pitchFamily="18" charset="0"/>
              </a:rPr>
              <a:t>що</a:t>
            </a: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 </a:t>
            </a:r>
            <a:r>
              <a:rPr lang="ru-RU" sz="2000" i="1" dirty="0">
                <a:solidFill>
                  <a:srgbClr val="002060"/>
                </a:solidFill>
                <a:latin typeface="Georgia" pitchFamily="18" charset="0"/>
              </a:rPr>
              <a:t>«робота педагога — </a:t>
            </a:r>
            <a:r>
              <a:rPr lang="ru-RU" sz="2000" i="1" dirty="0" err="1">
                <a:solidFill>
                  <a:srgbClr val="002060"/>
                </a:solidFill>
                <a:latin typeface="Georgia" pitchFamily="18" charset="0"/>
              </a:rPr>
              <a:t>це</a:t>
            </a:r>
            <a:r>
              <a:rPr lang="ru-RU" sz="2000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Georgia" pitchFamily="18" charset="0"/>
              </a:rPr>
              <a:t>творчість</a:t>
            </a:r>
            <a:r>
              <a:rPr lang="ru-RU" sz="2000" i="1" dirty="0">
                <a:solidFill>
                  <a:srgbClr val="002060"/>
                </a:solidFill>
                <a:latin typeface="Georgia" pitchFamily="18" charset="0"/>
              </a:rPr>
              <a:t>, а не </a:t>
            </a:r>
            <a:r>
              <a:rPr lang="ru-RU" sz="2000" i="1" dirty="0" err="1">
                <a:solidFill>
                  <a:srgbClr val="002060"/>
                </a:solidFill>
                <a:latin typeface="Georgia" pitchFamily="18" charset="0"/>
              </a:rPr>
              <a:t>буденне</a:t>
            </a:r>
            <a:r>
              <a:rPr lang="ru-RU" sz="2000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Georgia" pitchFamily="18" charset="0"/>
              </a:rPr>
              <a:t>наштовхування</a:t>
            </a:r>
            <a:r>
              <a:rPr lang="ru-RU" sz="2000" i="1" dirty="0">
                <a:solidFill>
                  <a:srgbClr val="002060"/>
                </a:solidFill>
                <a:latin typeface="Georgia" pitchFamily="18" charset="0"/>
              </a:rPr>
              <a:t> в </a:t>
            </a:r>
            <a:r>
              <a:rPr lang="ru-RU" sz="2000" i="1" dirty="0" err="1">
                <a:solidFill>
                  <a:srgbClr val="002060"/>
                </a:solidFill>
                <a:latin typeface="Georgia" pitchFamily="18" charset="0"/>
              </a:rPr>
              <a:t>дітей</a:t>
            </a:r>
            <a:r>
              <a:rPr lang="ru-RU" sz="2000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Georgia" pitchFamily="18" charset="0"/>
              </a:rPr>
              <a:t>знань</a:t>
            </a:r>
            <a:r>
              <a:rPr lang="ru-RU" sz="2000" i="1" dirty="0">
                <a:solidFill>
                  <a:srgbClr val="002060"/>
                </a:solidFill>
                <a:latin typeface="Georgia" pitchFamily="18" charset="0"/>
              </a:rPr>
              <a:t>»</a:t>
            </a: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Georgia" pitchFamily="18" charset="0"/>
              </a:rPr>
              <a:t>Він</a:t>
            </a: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Georgia" pitchFamily="18" charset="0"/>
              </a:rPr>
              <a:t>підкреслював</a:t>
            </a:r>
            <a:r>
              <a:rPr lang="ru-RU" sz="2000" dirty="0">
                <a:solidFill>
                  <a:srgbClr val="002060"/>
                </a:solidFill>
                <a:latin typeface="Georgia" pitchFamily="18" charset="0"/>
              </a:rPr>
              <a:t>, </a:t>
            </a:r>
            <a:r>
              <a:rPr lang="ru-RU" sz="2000" i="1" dirty="0">
                <a:solidFill>
                  <a:srgbClr val="002060"/>
                </a:solidFill>
                <a:latin typeface="Georgia" pitchFamily="18" charset="0"/>
              </a:rPr>
              <a:t>«</a:t>
            </a:r>
            <a:r>
              <a:rPr lang="ru-RU" sz="2000" i="1" dirty="0" err="1">
                <a:solidFill>
                  <a:srgbClr val="002060"/>
                </a:solidFill>
                <a:latin typeface="Georgia" pitchFamily="18" charset="0"/>
              </a:rPr>
              <a:t>що</a:t>
            </a:r>
            <a:r>
              <a:rPr lang="ru-RU" sz="2000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Georgia" pitchFamily="18" charset="0"/>
              </a:rPr>
              <a:t>справжній</a:t>
            </a:r>
            <a:r>
              <a:rPr lang="ru-RU" sz="2000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Georgia" pitchFamily="18" charset="0"/>
              </a:rPr>
              <a:t>вчитель-майстер</a:t>
            </a:r>
            <a:r>
              <a:rPr lang="ru-RU" sz="2000" i="1" dirty="0">
                <a:solidFill>
                  <a:srgbClr val="002060"/>
                </a:solidFill>
                <a:latin typeface="Georgia" pitchFamily="18" charset="0"/>
              </a:rPr>
              <a:t> не </a:t>
            </a:r>
            <a:r>
              <a:rPr lang="ru-RU" sz="2000" i="1" dirty="0" err="1">
                <a:solidFill>
                  <a:srgbClr val="002060"/>
                </a:solidFill>
                <a:latin typeface="Georgia" pitchFamily="18" charset="0"/>
              </a:rPr>
              <a:t>може</a:t>
            </a:r>
            <a:r>
              <a:rPr lang="ru-RU" sz="2000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Georgia" pitchFamily="18" charset="0"/>
              </a:rPr>
              <a:t>жити</a:t>
            </a:r>
            <a:r>
              <a:rPr lang="ru-RU" sz="2000" i="1" dirty="0">
                <a:solidFill>
                  <a:srgbClr val="002060"/>
                </a:solidFill>
                <a:latin typeface="Georgia" pitchFamily="18" charset="0"/>
              </a:rPr>
              <a:t> без </a:t>
            </a:r>
            <a:r>
              <a:rPr lang="ru-RU" sz="2000" i="1" dirty="0" err="1">
                <a:solidFill>
                  <a:srgbClr val="002060"/>
                </a:solidFill>
                <a:latin typeface="Georgia" pitchFamily="18" charset="0"/>
              </a:rPr>
              <a:t>творчості</a:t>
            </a:r>
            <a:r>
              <a:rPr lang="ru-RU" sz="2000" i="1" dirty="0">
                <a:solidFill>
                  <a:srgbClr val="002060"/>
                </a:solidFill>
                <a:latin typeface="Georgia" pitchFamily="18" charset="0"/>
              </a:rPr>
              <a:t>, </a:t>
            </a:r>
            <a:r>
              <a:rPr lang="ru-RU" sz="2000" i="1" dirty="0" err="1">
                <a:solidFill>
                  <a:srgbClr val="002060"/>
                </a:solidFill>
                <a:latin typeface="Georgia" pitchFamily="18" charset="0"/>
              </a:rPr>
              <a:t>повторюючи</a:t>
            </a:r>
            <a:r>
              <a:rPr lang="ru-RU" sz="2000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Georgia" pitchFamily="18" charset="0"/>
              </a:rPr>
              <a:t>одне</a:t>
            </a:r>
            <a:r>
              <a:rPr lang="ru-RU" sz="2000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Georgia" pitchFamily="18" charset="0"/>
              </a:rPr>
              <a:t>й</a:t>
            </a:r>
            <a:r>
              <a:rPr lang="ru-RU" sz="2000" i="1" dirty="0">
                <a:solidFill>
                  <a:srgbClr val="002060"/>
                </a:solidFill>
                <a:latin typeface="Georgia" pitchFamily="18" charset="0"/>
              </a:rPr>
              <a:t> те </a:t>
            </a:r>
            <a:r>
              <a:rPr lang="ru-RU" sz="2000" i="1" dirty="0" err="1">
                <a:solidFill>
                  <a:srgbClr val="002060"/>
                </a:solidFill>
                <a:latin typeface="Georgia" pitchFamily="18" charset="0"/>
              </a:rPr>
              <a:t>саме</a:t>
            </a:r>
            <a:r>
              <a:rPr lang="ru-RU" sz="2000" i="1" dirty="0">
                <a:solidFill>
                  <a:srgbClr val="002060"/>
                </a:solidFill>
                <a:latin typeface="Georgia" pitchFamily="18" charset="0"/>
              </a:rPr>
              <a:t> все </a:t>
            </a:r>
            <a:r>
              <a:rPr lang="ru-RU" sz="2000" i="1" dirty="0" err="1">
                <a:solidFill>
                  <a:srgbClr val="002060"/>
                </a:solidFill>
                <a:latin typeface="Georgia" pitchFamily="18" charset="0"/>
              </a:rPr>
              <a:t>своє</a:t>
            </a:r>
            <a:r>
              <a:rPr lang="ru-RU" sz="2000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Georgia" pitchFamily="18" charset="0"/>
              </a:rPr>
              <a:t>життя</a:t>
            </a:r>
            <a:r>
              <a:rPr lang="ru-RU" sz="2000" i="1" dirty="0">
                <a:solidFill>
                  <a:srgbClr val="002060"/>
                </a:solidFill>
                <a:latin typeface="Georgia" pitchFamily="18" charset="0"/>
              </a:rPr>
              <a:t>. </a:t>
            </a:r>
            <a:r>
              <a:rPr lang="ru-RU" sz="2000" i="1" dirty="0" err="1">
                <a:solidFill>
                  <a:srgbClr val="002060"/>
                </a:solidFill>
                <a:latin typeface="Georgia" pitchFamily="18" charset="0"/>
              </a:rPr>
              <a:t>Тільки</a:t>
            </a:r>
            <a:r>
              <a:rPr lang="ru-RU" sz="2000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Georgia" pitchFamily="18" charset="0"/>
              </a:rPr>
              <a:t>творчий</a:t>
            </a:r>
            <a:r>
              <a:rPr lang="ru-RU" sz="2000" i="1" dirty="0">
                <a:solidFill>
                  <a:srgbClr val="002060"/>
                </a:solidFill>
                <a:latin typeface="Georgia" pitchFamily="18" charset="0"/>
              </a:rPr>
              <a:t> педагог </a:t>
            </a:r>
            <a:r>
              <a:rPr lang="ru-RU" sz="2000" i="1" dirty="0" err="1">
                <a:solidFill>
                  <a:srgbClr val="002060"/>
                </a:solidFill>
                <a:latin typeface="Georgia" pitchFamily="18" charset="0"/>
              </a:rPr>
              <a:t>може</a:t>
            </a:r>
            <a:r>
              <a:rPr lang="ru-RU" sz="2000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Georgia" pitchFamily="18" charset="0"/>
              </a:rPr>
              <a:t>розвинути</a:t>
            </a:r>
            <a:r>
              <a:rPr lang="ru-RU" sz="2000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Georgia" pitchFamily="18" charset="0"/>
              </a:rPr>
              <a:t>творчі</a:t>
            </a:r>
            <a:r>
              <a:rPr lang="ru-RU" sz="2000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Georgia" pitchFamily="18" charset="0"/>
              </a:rPr>
              <a:t>можливості</a:t>
            </a:r>
            <a:r>
              <a:rPr lang="ru-RU" sz="2000" i="1" dirty="0">
                <a:solidFill>
                  <a:srgbClr val="002060"/>
                </a:solidFill>
                <a:latin typeface="Georgia" pitchFamily="18" charset="0"/>
              </a:rPr>
              <a:t>, </a:t>
            </a:r>
            <a:r>
              <a:rPr lang="ru-RU" sz="2000" i="1" dirty="0" err="1">
                <a:solidFill>
                  <a:srgbClr val="002060"/>
                </a:solidFill>
                <a:latin typeface="Georgia" pitchFamily="18" charset="0"/>
              </a:rPr>
              <a:t>творчі</a:t>
            </a:r>
            <a:r>
              <a:rPr lang="ru-RU" sz="2000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Georgia" pitchFamily="18" charset="0"/>
              </a:rPr>
              <a:t>здібності</a:t>
            </a:r>
            <a:r>
              <a:rPr lang="ru-RU" sz="2000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000" i="1" dirty="0" err="1">
                <a:solidFill>
                  <a:srgbClr val="002060"/>
                </a:solidFill>
                <a:latin typeface="Georgia" pitchFamily="18" charset="0"/>
              </a:rPr>
              <a:t>дітей</a:t>
            </a:r>
            <a:r>
              <a:rPr lang="ru-RU" sz="2000" i="1" dirty="0">
                <a:solidFill>
                  <a:srgbClr val="002060"/>
                </a:solidFill>
                <a:latin typeface="Georgia" pitchFamily="18" charset="0"/>
              </a:rPr>
              <a:t>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5626968" cy="114300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  <a:latin typeface="Georgia" pitchFamily="18" charset="0"/>
              </a:rPr>
              <a:t>Правила </a:t>
            </a:r>
            <a:r>
              <a:rPr lang="ru-RU" dirty="0" err="1">
                <a:solidFill>
                  <a:srgbClr val="002060"/>
                </a:solidFill>
                <a:latin typeface="Georgia" pitchFamily="18" charset="0"/>
              </a:rPr>
              <a:t>тренінгу</a:t>
            </a:r>
            <a:r>
              <a:rPr lang="ru-RU" dirty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Georgia" pitchFamily="18" charset="0"/>
              </a:rPr>
            </a:br>
            <a:endParaRPr lang="ru-RU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>
                <a:solidFill>
                  <a:schemeClr val="tx1"/>
                </a:solidFill>
                <a:latin typeface="Georgia" pitchFamily="18" charset="0"/>
              </a:rPr>
              <a:t>Активність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Georgia" pitchFamily="18" charset="0"/>
              </a:rPr>
              <a:t>учасників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Georgia" pitchFamily="18" charset="0"/>
              </a:rPr>
              <a:t>говорити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 по </a:t>
            </a:r>
            <a:r>
              <a:rPr lang="ru-RU" dirty="0" err="1">
                <a:solidFill>
                  <a:schemeClr val="tx1"/>
                </a:solidFill>
                <a:latin typeface="Georgia" pitchFamily="18" charset="0"/>
              </a:rPr>
              <a:t>черзі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, а не </a:t>
            </a:r>
            <a:r>
              <a:rPr lang="ru-RU" dirty="0" err="1">
                <a:solidFill>
                  <a:schemeClr val="tx1"/>
                </a:solidFill>
                <a:latin typeface="Georgia" pitchFamily="18" charset="0"/>
              </a:rPr>
              <a:t>водночас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Georgia" pitchFamily="18" charset="0"/>
              </a:rPr>
              <a:t>критикувати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Georgia" pitchFamily="18" charset="0"/>
              </a:rPr>
              <a:t>ідею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, а не особу, </a:t>
            </a:r>
            <a:r>
              <a:rPr lang="ru-RU" dirty="0" err="1">
                <a:solidFill>
                  <a:schemeClr val="tx1"/>
                </a:solidFill>
                <a:latin typeface="Georgia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Georgia" pitchFamily="18" charset="0"/>
              </a:rPr>
              <a:t>її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Georgia" pitchFamily="18" charset="0"/>
              </a:rPr>
              <a:t>висловила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не </a:t>
            </a:r>
            <a:r>
              <a:rPr lang="ru-RU" dirty="0" err="1">
                <a:solidFill>
                  <a:schemeClr val="tx1"/>
                </a:solidFill>
                <a:latin typeface="Georgia" pitchFamily="18" charset="0"/>
              </a:rPr>
              <a:t>перебивати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 того, </a:t>
            </a:r>
            <a:r>
              <a:rPr lang="ru-RU" dirty="0" err="1">
                <a:solidFill>
                  <a:schemeClr val="tx1"/>
                </a:solidFill>
                <a:latin typeface="Georgia" pitchFamily="18" charset="0"/>
              </a:rPr>
              <a:t>хто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 говорить;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Georgia" pitchFamily="18" charset="0"/>
              </a:rPr>
              <a:t>пропонувати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Georgia" pitchFamily="18" charset="0"/>
              </a:rPr>
              <a:t>власні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Georgia" pitchFamily="18" charset="0"/>
              </a:rPr>
              <a:t>варіанти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.</a:t>
            </a:r>
          </a:p>
          <a:p>
            <a:pPr algn="just">
              <a:buNone/>
            </a:pP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>
                <a:solidFill>
                  <a:srgbClr val="002060"/>
                </a:solidFill>
                <a:latin typeface="Georgia" pitchFamily="18" charset="0"/>
              </a:rPr>
              <a:t>Вправа</a:t>
            </a:r>
            <a:r>
              <a:rPr lang="ru-RU" dirty="0">
                <a:solidFill>
                  <a:srgbClr val="002060"/>
                </a:solidFill>
                <a:latin typeface="Georgia" pitchFamily="18" charset="0"/>
              </a:rPr>
              <a:t> «</a:t>
            </a:r>
            <a:r>
              <a:rPr lang="ru-RU" dirty="0" err="1">
                <a:solidFill>
                  <a:srgbClr val="002060"/>
                </a:solidFill>
                <a:latin typeface="Georgia" pitchFamily="18" charset="0"/>
              </a:rPr>
              <a:t>Мікрофон</a:t>
            </a:r>
            <a:r>
              <a:rPr lang="ru-RU" dirty="0">
                <a:solidFill>
                  <a:srgbClr val="002060"/>
                </a:solidFill>
                <a:latin typeface="Georgia" pitchFamily="18" charset="0"/>
              </a:rPr>
              <a:t>»</a:t>
            </a:r>
            <a:br>
              <a:rPr lang="ru-RU" dirty="0">
                <a:solidFill>
                  <a:srgbClr val="002060"/>
                </a:solidFill>
                <a:latin typeface="Georgia" pitchFamily="18" charset="0"/>
              </a:rPr>
            </a:br>
            <a:endParaRPr lang="ru-RU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творчого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педагога —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власна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ініціатива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наказом? Як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вважаєте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Педагог-творець-ерудит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бачить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сьогоднішній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завтрашній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день. Так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Я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стверджую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показником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результативності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педагога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заняття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Як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вважаєте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Відкрите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заняття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творчість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вистава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Ваша думка.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0848"/>
            <a:ext cx="8291513" cy="4320480"/>
          </a:xfrm>
        </p:spPr>
        <p:txBody>
          <a:bodyPr/>
          <a:lstStyle/>
          <a:p>
            <a:pPr algn="ctr"/>
            <a:r>
              <a:rPr lang="ru-RU" sz="2800" i="1" dirty="0" err="1">
                <a:solidFill>
                  <a:srgbClr val="002060"/>
                </a:solidFill>
                <a:latin typeface="Georgia" pitchFamily="18" charset="0"/>
              </a:rPr>
              <a:t>Завдяки</a:t>
            </a:r>
            <a:r>
              <a:rPr lang="ru-RU" sz="2800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800" i="1" dirty="0" err="1">
                <a:solidFill>
                  <a:srgbClr val="002060"/>
                </a:solidFill>
                <a:latin typeface="Georgia" pitchFamily="18" charset="0"/>
              </a:rPr>
              <a:t>читанню</a:t>
            </a:r>
            <a:r>
              <a:rPr lang="ru-RU" sz="2800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800" i="1" dirty="0" err="1">
                <a:solidFill>
                  <a:srgbClr val="002060"/>
                </a:solidFill>
                <a:latin typeface="Georgia" pitchFamily="18" charset="0"/>
              </a:rPr>
              <a:t>людина</a:t>
            </a:r>
            <a:r>
              <a:rPr lang="ru-RU" sz="2800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800" i="1" dirty="0" err="1">
                <a:solidFill>
                  <a:srgbClr val="002060"/>
                </a:solidFill>
                <a:latin typeface="Georgia" pitchFamily="18" charset="0"/>
              </a:rPr>
              <a:t>розвивається</a:t>
            </a:r>
            <a:r>
              <a:rPr lang="ru-RU" sz="2800" i="1" dirty="0">
                <a:solidFill>
                  <a:srgbClr val="002060"/>
                </a:solidFill>
                <a:latin typeface="Georgia" pitchFamily="18" charset="0"/>
              </a:rPr>
              <a:t>,</a:t>
            </a:r>
            <a:r>
              <a:rPr lang="ru-RU" sz="2800" dirty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2800" i="1" dirty="0" err="1">
                <a:solidFill>
                  <a:srgbClr val="002060"/>
                </a:solidFill>
                <a:latin typeface="Georgia" pitchFamily="18" charset="0"/>
              </a:rPr>
              <a:t>бесіді</a:t>
            </a:r>
            <a:r>
              <a:rPr lang="ru-RU" sz="2800" i="1" dirty="0">
                <a:solidFill>
                  <a:srgbClr val="002060"/>
                </a:solidFill>
                <a:latin typeface="Georgia" pitchFamily="18" charset="0"/>
              </a:rPr>
              <a:t> — </a:t>
            </a:r>
            <a:r>
              <a:rPr lang="ru-RU" sz="2800" i="1" dirty="0" err="1">
                <a:solidFill>
                  <a:srgbClr val="002060"/>
                </a:solidFill>
                <a:latin typeface="Georgia" pitchFamily="18" charset="0"/>
              </a:rPr>
              <a:t>стає</a:t>
            </a:r>
            <a:r>
              <a:rPr lang="ru-RU" sz="2800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800" i="1" dirty="0" err="1">
                <a:solidFill>
                  <a:srgbClr val="002060"/>
                </a:solidFill>
                <a:latin typeface="Georgia" pitchFamily="18" charset="0"/>
              </a:rPr>
              <a:t>винахідливою</a:t>
            </a:r>
            <a:r>
              <a:rPr lang="ru-RU" sz="2800" i="1" dirty="0">
                <a:solidFill>
                  <a:srgbClr val="002060"/>
                </a:solidFill>
                <a:latin typeface="Georgia" pitchFamily="18" charset="0"/>
              </a:rPr>
              <a:t>, а </a:t>
            </a:r>
            <a:r>
              <a:rPr lang="ru-RU" sz="2800" i="1" dirty="0" err="1">
                <a:solidFill>
                  <a:srgbClr val="002060"/>
                </a:solidFill>
                <a:latin typeface="Georgia" pitchFamily="18" charset="0"/>
              </a:rPr>
              <a:t>звичці</a:t>
            </a:r>
            <a:r>
              <a:rPr lang="ru-RU" sz="2800" dirty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2800" i="1" dirty="0" err="1">
                <a:solidFill>
                  <a:srgbClr val="002060"/>
                </a:solidFill>
                <a:latin typeface="Georgia" pitchFamily="18" charset="0"/>
              </a:rPr>
              <a:t>занотовувати</a:t>
            </a:r>
            <a:r>
              <a:rPr lang="ru-RU" sz="2800" i="1" dirty="0">
                <a:solidFill>
                  <a:srgbClr val="002060"/>
                </a:solidFill>
                <a:latin typeface="Georgia" pitchFamily="18" charset="0"/>
              </a:rPr>
              <a:t> — </a:t>
            </a:r>
            <a:r>
              <a:rPr lang="ru-RU" sz="2800" i="1" dirty="0" err="1">
                <a:solidFill>
                  <a:srgbClr val="002060"/>
                </a:solidFill>
                <a:latin typeface="Georgia" pitchFamily="18" charset="0"/>
              </a:rPr>
              <a:t>піклувальною</a:t>
            </a:r>
            <a:r>
              <a:rPr lang="ru-RU" sz="2800" i="1" dirty="0">
                <a:solidFill>
                  <a:srgbClr val="002060"/>
                </a:solidFill>
                <a:latin typeface="Georgia" pitchFamily="18" charset="0"/>
              </a:rPr>
              <a:t>.</a:t>
            </a:r>
            <a:r>
              <a:rPr lang="ru-RU" sz="2800" dirty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</a:rPr>
              <a:t>                                                              Ф.Бекон</a:t>
            </a:r>
            <a:r>
              <a:rPr lang="ru-RU" sz="2800" dirty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Georgia" pitchFamily="18" charset="0"/>
              </a:rPr>
              <a:t> </a:t>
            </a:r>
            <a:br>
              <a:rPr lang="ru-RU" sz="2800" dirty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2800" i="1" dirty="0" err="1">
                <a:solidFill>
                  <a:srgbClr val="002060"/>
                </a:solidFill>
                <a:latin typeface="Georgia" pitchFamily="18" charset="0"/>
              </a:rPr>
              <a:t>Будь-яка</a:t>
            </a:r>
            <a:r>
              <a:rPr lang="ru-RU" sz="2800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800" i="1" dirty="0" err="1">
                <a:solidFill>
                  <a:srgbClr val="002060"/>
                </a:solidFill>
                <a:latin typeface="Georgia" pitchFamily="18" charset="0"/>
              </a:rPr>
              <a:t>справжня</a:t>
            </a:r>
            <a:r>
              <a:rPr lang="ru-RU" sz="2800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800" i="1" dirty="0" err="1">
                <a:solidFill>
                  <a:srgbClr val="002060"/>
                </a:solidFill>
                <a:latin typeface="Georgia" pitchFamily="18" charset="0"/>
              </a:rPr>
              <a:t>освіта</a:t>
            </a:r>
            <a:r>
              <a:rPr lang="ru-RU" sz="2800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800" i="1" dirty="0" err="1">
                <a:solidFill>
                  <a:srgbClr val="002060"/>
                </a:solidFill>
                <a:latin typeface="Georgia" pitchFamily="18" charset="0"/>
              </a:rPr>
              <a:t>здобувається</a:t>
            </a:r>
            <a:r>
              <a:rPr lang="ru-RU" sz="2800" dirty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2800" i="1" dirty="0" err="1">
                <a:solidFill>
                  <a:srgbClr val="002060"/>
                </a:solidFill>
                <a:latin typeface="Georgia" pitchFamily="18" charset="0"/>
              </a:rPr>
              <a:t>лише</a:t>
            </a:r>
            <a:r>
              <a:rPr lang="ru-RU" sz="2800" i="1" dirty="0">
                <a:solidFill>
                  <a:srgbClr val="002060"/>
                </a:solidFill>
                <a:latin typeface="Georgia" pitchFamily="18" charset="0"/>
              </a:rPr>
              <a:t> шляхом </a:t>
            </a:r>
            <a:r>
              <a:rPr lang="ru-RU" sz="2800" i="1" dirty="0" err="1">
                <a:solidFill>
                  <a:srgbClr val="002060"/>
                </a:solidFill>
                <a:latin typeface="Georgia" pitchFamily="18" charset="0"/>
              </a:rPr>
              <a:t>самоосвіти</a:t>
            </a:r>
            <a:r>
              <a:rPr lang="ru-RU" sz="2800" i="1" dirty="0">
                <a:solidFill>
                  <a:srgbClr val="002060"/>
                </a:solidFill>
                <a:latin typeface="Georgia" pitchFamily="18" charset="0"/>
              </a:rPr>
              <a:t>.</a:t>
            </a:r>
            <a:r>
              <a:rPr lang="ru-RU" sz="2800" dirty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</a:rPr>
              <a:t>                                                              М</a:t>
            </a:r>
            <a:r>
              <a:rPr lang="ru-RU" sz="2800" dirty="0">
                <a:solidFill>
                  <a:srgbClr val="002060"/>
                </a:solidFill>
                <a:latin typeface="Georgia" pitchFamily="18" charset="0"/>
              </a:rPr>
              <a:t>. </a:t>
            </a:r>
            <a:r>
              <a:rPr lang="ru-RU" sz="2800" dirty="0" err="1">
                <a:solidFill>
                  <a:srgbClr val="002060"/>
                </a:solidFill>
                <a:latin typeface="Georgia" pitchFamily="18" charset="0"/>
              </a:rPr>
              <a:t>Рубакін</a:t>
            </a:r>
            <a:r>
              <a:rPr lang="ru-RU" sz="2800" dirty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Georgia" pitchFamily="18" charset="0"/>
              </a:rPr>
            </a:br>
            <a:endParaRPr lang="ru-RU" sz="2800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>
                <a:solidFill>
                  <a:srgbClr val="002060"/>
                </a:solidFill>
                <a:latin typeface="Georgia" pitchFamily="18" charset="0"/>
              </a:rPr>
              <a:t>Підбиття</a:t>
            </a:r>
            <a:r>
              <a:rPr lang="ru-RU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Georgia" pitchFamily="18" charset="0"/>
              </a:rPr>
              <a:t>підсумків</a:t>
            </a:r>
            <a:r>
              <a:rPr lang="ru-RU" dirty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Georgia" pitchFamily="18" charset="0"/>
              </a:rPr>
            </a:br>
            <a:endParaRPr lang="ru-RU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творчий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педагог —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Педагог —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творець-ерудит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Працює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власним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бажанням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Вміє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творчо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Досягає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поставленої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69201" cy="1143000"/>
          </a:xfrm>
        </p:spPr>
        <p:txBody>
          <a:bodyPr/>
          <a:lstStyle/>
          <a:p>
            <a:r>
              <a:rPr lang="ru-RU" i="1" dirty="0" err="1">
                <a:solidFill>
                  <a:srgbClr val="002060"/>
                </a:solidFill>
                <a:latin typeface="Georgia" pitchFamily="18" charset="0"/>
              </a:rPr>
              <a:t>Вправа</a:t>
            </a:r>
            <a:r>
              <a:rPr lang="ru-RU" dirty="0">
                <a:solidFill>
                  <a:srgbClr val="002060"/>
                </a:solidFill>
                <a:latin typeface="Georgia" pitchFamily="18" charset="0"/>
              </a:rPr>
              <a:t> «У </a:t>
            </a:r>
            <a:r>
              <a:rPr lang="ru-RU" dirty="0" err="1">
                <a:solidFill>
                  <a:srgbClr val="002060"/>
                </a:solidFill>
                <a:latin typeface="Georgia" pitchFamily="18" charset="0"/>
              </a:rPr>
              <a:t>світі</a:t>
            </a:r>
            <a:r>
              <a:rPr lang="ru-RU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Georgia" pitchFamily="18" charset="0"/>
              </a:rPr>
              <a:t>казки</a:t>
            </a:r>
            <a:r>
              <a:rPr lang="ru-RU" dirty="0">
                <a:solidFill>
                  <a:srgbClr val="002060"/>
                </a:solidFill>
                <a:latin typeface="Georgia" pitchFamily="18" charset="0"/>
              </a:rPr>
              <a:t>»</a:t>
            </a:r>
            <a:br>
              <a:rPr lang="ru-RU" dirty="0">
                <a:solidFill>
                  <a:srgbClr val="002060"/>
                </a:solidFill>
                <a:latin typeface="Georgia" pitchFamily="18" charset="0"/>
              </a:rPr>
            </a:br>
            <a:endParaRPr lang="ru-RU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використовуючи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героїв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казок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Айболить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Снігуронька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Попелюшка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Карлсон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об'єднати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новим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сюжетом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перенести в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казку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Троє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поросят».</a:t>
            </a:r>
          </a:p>
          <a:p>
            <a:pPr>
              <a:buNone/>
            </a:pPr>
            <a:r>
              <a:rPr lang="ru-RU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Критерії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художньої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обробки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аргументація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висловлювань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задіяння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героїв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 на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 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хв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Переможець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поїде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відпочинок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Гаваї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5_Buzpeople">
  <a:themeElements>
    <a:clrScheme name="Тема Offic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35_Buzpeople</Template>
  <TotalTime>67</TotalTime>
  <Words>391</Words>
  <Application>Microsoft Office PowerPoint</Application>
  <PresentationFormat>Экран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35_Buzpeople</vt:lpstr>
      <vt:lpstr>Усередині нас криються потенційні творчі можливості, і ми повинні працювати щосили, щоб розкрити цей потенціал. Мартін Лютер Кінг </vt:lpstr>
      <vt:lpstr>Мета: </vt:lpstr>
      <vt:lpstr>Вирішальними чинниками успіху стають: </vt:lpstr>
      <vt:lpstr>В. Сухомлинський наголошував, що «робота педагога — це творчість, а не буденне наштовхування в дітей знань». Він підкреслював, «що справжній вчитель-майстер не може жити без творчості, повторюючи одне й те саме все своє життя. Тільки творчий педагог може розвинути творчі можливості, творчі здібності дітей». </vt:lpstr>
      <vt:lpstr>Правила тренінгу </vt:lpstr>
      <vt:lpstr>Вправа «Мікрофон» </vt:lpstr>
      <vt:lpstr>Завдяки читанню людина розвивається, бесіді — стає винахідливою, а звичці занотовувати — піклувальною.                                                               Ф.Бекон   Будь-яка справжня освіта здобувається лише шляхом самоосвіти.                                                               М. Рубакін </vt:lpstr>
      <vt:lpstr>Підбиття підсумків </vt:lpstr>
      <vt:lpstr>Вправа «У світі казки» </vt:lpstr>
      <vt:lpstr>Вправа «Сильна ланка» </vt:lpstr>
      <vt:lpstr>Слайд 11</vt:lpstr>
      <vt:lpstr>Бліц-турнір </vt:lpstr>
      <vt:lpstr>                   Підсумок тренінгу Анкета «Я — творча особистість» </vt:lpstr>
      <vt:lpstr>Підрахунок балів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Усередині нас криються потенційні творчі можливості, і ми повинні працювати щосили, щоб розкрити цей потенціал. Мартін Лютер Кінг</dc:title>
  <dc:creator>metodkabinet</dc:creator>
  <cp:lastModifiedBy>metodkabinet</cp:lastModifiedBy>
  <cp:revision>11</cp:revision>
  <dcterms:created xsi:type="dcterms:W3CDTF">2018-01-18T12:35:59Z</dcterms:created>
  <dcterms:modified xsi:type="dcterms:W3CDTF">2018-01-19T10:24:38Z</dcterms:modified>
</cp:coreProperties>
</file>