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65" r:id="rId12"/>
    <p:sldId id="266" r:id="rId13"/>
    <p:sldId id="268" r:id="rId14"/>
    <p:sldId id="267" r:id="rId15"/>
    <p:sldId id="275" r:id="rId16"/>
    <p:sldId id="269" r:id="rId17"/>
    <p:sldId id="274" r:id="rId18"/>
    <p:sldId id="276" r:id="rId19"/>
    <p:sldId id="270" r:id="rId20"/>
    <p:sldId id="272" r:id="rId21"/>
    <p:sldId id="271" r:id="rId22"/>
    <p:sldId id="278" r:id="rId23"/>
    <p:sldId id="277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12B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1" d="100"/>
          <a:sy n="91" d="100"/>
        </p:scale>
        <p:origin x="-480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наочні</c:v>
                </c:pt>
                <c:pt idx="1">
                  <c:v>практичні</c:v>
                </c:pt>
                <c:pt idx="2">
                  <c:v>словесні</c:v>
                </c:pt>
                <c:pt idx="3">
                  <c:v>створення ситуації успіху</c:v>
                </c:pt>
                <c:pt idx="4">
                  <c:v>використання  ІКТ</c:v>
                </c:pt>
                <c:pt idx="5">
                  <c:v>емоційне стимулювання</c:v>
                </c:pt>
                <c:pt idx="6">
                  <c:v>пошукові</c:v>
                </c:pt>
                <c:pt idx="7">
                  <c:v>самостійної навчальної роботи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0.8</c:v>
                </c:pt>
                <c:pt idx="1">
                  <c:v>0.77000000000000024</c:v>
                </c:pt>
                <c:pt idx="2">
                  <c:v>1</c:v>
                </c:pt>
                <c:pt idx="3">
                  <c:v>0.85000000000000042</c:v>
                </c:pt>
                <c:pt idx="4">
                  <c:v>0.7000000000000004</c:v>
                </c:pt>
                <c:pt idx="6">
                  <c:v>0.65000000000000058</c:v>
                </c:pt>
                <c:pt idx="7">
                  <c:v>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наочні</c:v>
                </c:pt>
                <c:pt idx="1">
                  <c:v>практичні</c:v>
                </c:pt>
                <c:pt idx="2">
                  <c:v>словесні</c:v>
                </c:pt>
                <c:pt idx="3">
                  <c:v>створення ситуації успіху</c:v>
                </c:pt>
                <c:pt idx="4">
                  <c:v>використання  ІКТ</c:v>
                </c:pt>
                <c:pt idx="5">
                  <c:v>емоційне стимулювання</c:v>
                </c:pt>
                <c:pt idx="6">
                  <c:v>пошукові</c:v>
                </c:pt>
                <c:pt idx="7">
                  <c:v>самостійної навчальної роботи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5" formatCode="0%">
                  <c:v>0.9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наочні</c:v>
                </c:pt>
                <c:pt idx="1">
                  <c:v>практичні</c:v>
                </c:pt>
                <c:pt idx="2">
                  <c:v>словесні</c:v>
                </c:pt>
                <c:pt idx="3">
                  <c:v>створення ситуації успіху</c:v>
                </c:pt>
                <c:pt idx="4">
                  <c:v>використання  ІКТ</c:v>
                </c:pt>
                <c:pt idx="5">
                  <c:v>емоційне стимулювання</c:v>
                </c:pt>
                <c:pt idx="6">
                  <c:v>пошукові</c:v>
                </c:pt>
                <c:pt idx="7">
                  <c:v>самостійної навчальної роботи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</c:numCache>
            </c:numRef>
          </c:val>
        </c:ser>
        <c:shape val="cylinder"/>
        <c:axId val="59559936"/>
        <c:axId val="59561472"/>
        <c:axId val="0"/>
      </c:bar3DChart>
      <c:catAx>
        <c:axId val="59559936"/>
        <c:scaling>
          <c:orientation val="minMax"/>
        </c:scaling>
        <c:axPos val="l"/>
        <c:numFmt formatCode="General" sourceLinked="1"/>
        <c:tickLblPos val="nextTo"/>
        <c:crossAx val="59561472"/>
        <c:crosses val="autoZero"/>
        <c:auto val="1"/>
        <c:lblAlgn val="ctr"/>
        <c:lblOffset val="100"/>
      </c:catAx>
      <c:valAx>
        <c:axId val="59561472"/>
        <c:scaling>
          <c:orientation val="minMax"/>
        </c:scaling>
        <c:axPos val="b"/>
        <c:majorGridlines/>
        <c:numFmt formatCode="0%" sourceLinked="1"/>
        <c:tickLblPos val="nextTo"/>
        <c:crossAx val="59559936"/>
        <c:crosses val="autoZero"/>
        <c:crossBetween val="between"/>
      </c:valAx>
      <c:spPr>
        <a:noFill/>
        <a:ln w="25142">
          <a:noFill/>
        </a:ln>
      </c:spPr>
    </c:plotArea>
    <c:plotVisOnly val="1"/>
    <c:dispBlanksAs val="gap"/>
  </c:chart>
  <c:txPr>
    <a:bodyPr/>
    <a:lstStyle/>
    <a:p>
      <a:pPr>
        <a:defRPr sz="1782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2EF97-7908-4E16-A642-4B89FFC05D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1F55D-8C59-43C7-BFD8-33FC64D0EA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19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F55D-8C59-43C7-BFD8-33FC64D0EAE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D634-4B3C-4E1B-98A2-12F1F7222C7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35B-B215-4F5F-AAB9-7EA873580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D634-4B3C-4E1B-98A2-12F1F7222C7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35B-B215-4F5F-AAB9-7EA873580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D634-4B3C-4E1B-98A2-12F1F7222C7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35B-B215-4F5F-AAB9-7EA873580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D634-4B3C-4E1B-98A2-12F1F7222C7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35B-B215-4F5F-AAB9-7EA873580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D634-4B3C-4E1B-98A2-12F1F7222C7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35B-B215-4F5F-AAB9-7EA873580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D634-4B3C-4E1B-98A2-12F1F7222C7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35B-B215-4F5F-AAB9-7EA873580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D634-4B3C-4E1B-98A2-12F1F7222C7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35B-B215-4F5F-AAB9-7EA873580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D634-4B3C-4E1B-98A2-12F1F7222C7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35B-B215-4F5F-AAB9-7EA873580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D634-4B3C-4E1B-98A2-12F1F7222C7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35B-B215-4F5F-AAB9-7EA873580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D634-4B3C-4E1B-98A2-12F1F7222C7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935B-B215-4F5F-AAB9-7EA873580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D634-4B3C-4E1B-98A2-12F1F7222C7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4B1935B-B215-4F5F-AAB9-7EA873580F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85D634-4B3C-4E1B-98A2-12F1F7222C7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B1935B-B215-4F5F-AAB9-7EA873580FC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jpe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jpeg"/><Relationship Id="rId17" Type="http://schemas.openxmlformats.org/officeDocument/2006/relationships/image" Target="../media/image122.jpeg"/><Relationship Id="rId2" Type="http://schemas.openxmlformats.org/officeDocument/2006/relationships/image" Target="../media/image107.jpeg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5" Type="http://schemas.openxmlformats.org/officeDocument/2006/relationships/image" Target="../media/image12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2071678"/>
            <a:ext cx="7215238" cy="25717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Book Antiqua" pitchFamily="18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Book Antiqua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Book Antiqua" pitchFamily="18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Book Antiqua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Book Antiqua" pitchFamily="18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Book Antiqua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Book Antiqua" pitchFamily="18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Book Antiqua" pitchFamily="18" charset="0"/>
              </a:rPr>
            </a:br>
            <a:r>
              <a:rPr lang="ru-RU" sz="4400" dirty="0" err="1" smtClean="0">
                <a:solidFill>
                  <a:srgbClr val="7030A0"/>
                </a:solidFill>
                <a:latin typeface="Book Antiqua" pitchFamily="18" charset="0"/>
              </a:rPr>
              <a:t>Формування</a:t>
            </a:r>
            <a:r>
              <a:rPr lang="ru-RU" sz="4400" dirty="0" smtClean="0">
                <a:solidFill>
                  <a:srgbClr val="7030A0"/>
                </a:solidFill>
                <a:latin typeface="Book Antiqua" pitchFamily="18" charset="0"/>
              </a:rPr>
              <a:t> позитивно</a:t>
            </a:r>
            <a:r>
              <a:rPr lang="uk-UA" sz="4400" dirty="0" smtClean="0">
                <a:solidFill>
                  <a:srgbClr val="7030A0"/>
                </a:solidFill>
                <a:latin typeface="Book Antiqua" pitchFamily="18" charset="0"/>
              </a:rPr>
              <a:t>ї мотивації  до навчання</a:t>
            </a:r>
            <a:br>
              <a:rPr lang="uk-UA" sz="4400" dirty="0" smtClean="0">
                <a:solidFill>
                  <a:srgbClr val="7030A0"/>
                </a:solidFill>
                <a:latin typeface="Book Antiqua" pitchFamily="18" charset="0"/>
              </a:rPr>
            </a:br>
            <a:r>
              <a:rPr lang="uk-UA" sz="4400" dirty="0" smtClean="0">
                <a:solidFill>
                  <a:srgbClr val="7030A0"/>
                </a:solidFill>
                <a:latin typeface="Book Antiqua" pitchFamily="18" charset="0"/>
              </a:rPr>
              <a:t> в умовах сільської школи 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4714884"/>
            <a:ext cx="7000924" cy="2000264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uk-UA" sz="3800" b="1" dirty="0" smtClean="0">
                <a:solidFill>
                  <a:srgbClr val="002060"/>
                </a:solidFill>
              </a:rPr>
              <a:t>Семінар заступників директорів з НВР загальноосвітніх закладів </a:t>
            </a:r>
            <a:r>
              <a:rPr lang="uk-UA" sz="3800" b="1" dirty="0" err="1" smtClean="0">
                <a:solidFill>
                  <a:srgbClr val="002060"/>
                </a:solidFill>
              </a:rPr>
              <a:t>Нікольського</a:t>
            </a:r>
            <a:r>
              <a:rPr lang="uk-UA" sz="3800" b="1" dirty="0" smtClean="0">
                <a:solidFill>
                  <a:srgbClr val="002060"/>
                </a:solidFill>
              </a:rPr>
              <a:t> району</a:t>
            </a:r>
          </a:p>
          <a:p>
            <a:endParaRPr lang="uk-UA" sz="29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3300" b="1" dirty="0" smtClean="0">
                <a:solidFill>
                  <a:srgbClr val="002060"/>
                </a:solidFill>
              </a:rPr>
              <a:t>24 листопада 2017 р.</a:t>
            </a:r>
          </a:p>
          <a:p>
            <a:endParaRPr lang="uk-UA" b="1" dirty="0" smtClean="0">
              <a:solidFill>
                <a:srgbClr val="C00000"/>
              </a:solidFill>
            </a:endParaRPr>
          </a:p>
          <a:p>
            <a:endParaRPr lang="uk-UA" sz="2800" b="1" dirty="0" smtClean="0"/>
          </a:p>
          <a:p>
            <a:endParaRPr lang="uk-UA" sz="2800" b="1" dirty="0" smtClean="0"/>
          </a:p>
          <a:p>
            <a:pPr algn="ctr"/>
            <a:r>
              <a:rPr lang="uk-UA" sz="1900" b="1" dirty="0" smtClean="0"/>
              <a:t>        </a:t>
            </a:r>
            <a:r>
              <a:rPr lang="uk-UA" sz="1600" b="1" dirty="0" smtClean="0"/>
              <a:t>Заступник директора з НВР  КЗ </a:t>
            </a:r>
            <a:r>
              <a:rPr lang="uk-UA" sz="1600" b="1" dirty="0" err="1" smtClean="0"/>
              <a:t>“Македонівська</a:t>
            </a:r>
            <a:r>
              <a:rPr lang="uk-UA" sz="1600" b="1" dirty="0" smtClean="0"/>
              <a:t> ЗОШ І-ІІІ ступенів”  </a:t>
            </a:r>
            <a:r>
              <a:rPr lang="uk-UA" sz="1600" b="1" dirty="0" err="1" smtClean="0"/>
              <a:t>Болочева</a:t>
            </a:r>
            <a:r>
              <a:rPr lang="uk-UA" sz="1600" b="1" dirty="0" smtClean="0"/>
              <a:t> Г.І</a:t>
            </a:r>
            <a:r>
              <a:rPr lang="uk-UA" sz="1900" b="1" dirty="0" smtClean="0"/>
              <a:t>.</a:t>
            </a:r>
            <a:endParaRPr lang="ru-RU" sz="1900" b="1" dirty="0" smtClean="0"/>
          </a:p>
        </p:txBody>
      </p:sp>
      <p:pic>
        <p:nvPicPr>
          <p:cNvPr id="4" name="Рисунок 3" descr="Емблема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2852"/>
            <a:ext cx="1504670" cy="1071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92" y="0"/>
            <a:ext cx="1485886" cy="1428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G:\Новая папка\0_75194_65f182e3_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24389" y="1338670"/>
            <a:ext cx="3346675" cy="669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Новая папка\0_75194_65f182e3_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95827" y="4624794"/>
            <a:ext cx="3346675" cy="669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0"/>
            <a:ext cx="5114134" cy="92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85984" y="1214422"/>
            <a:ext cx="5143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КЗ</a:t>
            </a:r>
            <a:r>
              <a:rPr lang="uk-UA" sz="2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“Македонівська</a:t>
            </a:r>
            <a:r>
              <a:rPr lang="uk-UA" sz="20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  </a:t>
            </a:r>
            <a:r>
              <a:rPr lang="uk-UA" sz="2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загальноосвітня </a:t>
            </a:r>
            <a:r>
              <a:rPr lang="uk-UA" sz="20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школа І-ІІІ ступенів </a:t>
            </a:r>
            <a:r>
              <a:rPr lang="uk-UA" sz="2000" b="1" dirty="0" err="1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Нікольської</a:t>
            </a:r>
            <a:r>
              <a:rPr lang="uk-UA" sz="20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 районної ради </a:t>
            </a:r>
          </a:p>
          <a:p>
            <a:pPr algn="ctr"/>
            <a:r>
              <a:rPr lang="uk-UA" sz="20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Донецької </a:t>
            </a:r>
            <a:r>
              <a:rPr lang="uk-UA" sz="2000" b="1" dirty="0" err="1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області”</a:t>
            </a:r>
            <a:r>
              <a:rPr lang="uk-UA" sz="20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endParaRPr lang="uk-UA" sz="20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Book Antiqua" pitchFamily="18" charset="0"/>
              </a:rPr>
              <a:t> Умови для розвитку  внутрішньої мотивації: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6868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ru-RU" sz="3000" dirty="0" err="1" smtClean="0">
                <a:latin typeface="Comic Sans MS" pitchFamily="66" charset="0"/>
              </a:rPr>
              <a:t>Позитивний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емоційний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настрій</a:t>
            </a:r>
            <a:r>
              <a:rPr lang="ru-RU" sz="3000" dirty="0" smtClean="0">
                <a:latin typeface="Comic Sans MS" pitchFamily="66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3000" dirty="0" err="1" smtClean="0">
                <a:latin typeface="Comic Sans MS" pitchFamily="66" charset="0"/>
              </a:rPr>
              <a:t>Вивчення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мотиваційної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сфери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учнів</a:t>
            </a:r>
            <a:r>
              <a:rPr lang="ru-RU" sz="3000" dirty="0" smtClean="0">
                <a:latin typeface="Comic Sans MS" pitchFamily="66" charset="0"/>
              </a:rPr>
              <a:t>, </a:t>
            </a:r>
            <a:r>
              <a:rPr lang="ru-RU" sz="3000" dirty="0" err="1" smtClean="0">
                <a:latin typeface="Comic Sans MS" pitchFamily="66" charset="0"/>
              </a:rPr>
              <a:t>її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кореляція</a:t>
            </a:r>
            <a:r>
              <a:rPr lang="ru-RU" sz="3000" dirty="0" smtClean="0">
                <a:latin typeface="Comic Sans MS" pitchFamily="66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3000" dirty="0" err="1" smtClean="0">
                <a:latin typeface="Comic Sans MS" pitchFamily="66" charset="0"/>
              </a:rPr>
              <a:t>Ситуація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успіху</a:t>
            </a:r>
            <a:r>
              <a:rPr lang="ru-RU" sz="3000" dirty="0" smtClean="0">
                <a:latin typeface="Comic Sans MS" pitchFamily="66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3000" dirty="0" err="1" smtClean="0">
                <a:latin typeface="Comic Sans MS" pitchFamily="66" charset="0"/>
              </a:rPr>
              <a:t>Наявність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свободи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вибору</a:t>
            </a:r>
            <a:r>
              <a:rPr lang="ru-RU" sz="3000" dirty="0" smtClean="0">
                <a:latin typeface="Comic Sans MS" pitchFamily="66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3000" dirty="0" err="1" smtClean="0">
                <a:latin typeface="Comic Sans MS" pitchFamily="66" charset="0"/>
              </a:rPr>
              <a:t>Диференціація</a:t>
            </a:r>
            <a:r>
              <a:rPr lang="ru-RU" sz="3000" dirty="0" smtClean="0">
                <a:latin typeface="Comic Sans MS" pitchFamily="66" charset="0"/>
              </a:rPr>
              <a:t>, </a:t>
            </a:r>
            <a:r>
              <a:rPr lang="ru-RU" sz="3000" dirty="0" err="1" smtClean="0">
                <a:latin typeface="Comic Sans MS" pitchFamily="66" charset="0"/>
              </a:rPr>
              <a:t>індивідуалізація</a:t>
            </a:r>
            <a:r>
              <a:rPr lang="ru-RU" sz="3000" dirty="0" smtClean="0">
                <a:latin typeface="Comic Sans MS" pitchFamily="66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3000" dirty="0" err="1" smtClean="0">
                <a:latin typeface="Comic Sans MS" pitchFamily="66" charset="0"/>
              </a:rPr>
              <a:t>Використання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різноманітних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прийомів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і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методів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інноваційних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технологій</a:t>
            </a:r>
            <a:r>
              <a:rPr lang="uk-UA" sz="3000" dirty="0" smtClean="0">
                <a:latin typeface="Comic Sans MS" pitchFamily="66" charset="0"/>
              </a:rPr>
              <a:t>. </a:t>
            </a:r>
            <a:endParaRPr lang="ru-RU" sz="30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3000" dirty="0" err="1" smtClean="0">
                <a:latin typeface="Comic Sans MS" pitchFamily="66" charset="0"/>
              </a:rPr>
              <a:t>Організація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ігрової</a:t>
            </a:r>
            <a:r>
              <a:rPr lang="ru-RU" sz="3000" dirty="0" smtClean="0">
                <a:latin typeface="Comic Sans MS" pitchFamily="66" charset="0"/>
              </a:rPr>
              <a:t>  та </a:t>
            </a:r>
            <a:r>
              <a:rPr lang="ru-RU" sz="3000" dirty="0" err="1" smtClean="0">
                <a:latin typeface="Comic Sans MS" pitchFamily="66" charset="0"/>
              </a:rPr>
              <a:t>колективної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діяльності</a:t>
            </a:r>
            <a:r>
              <a:rPr lang="ru-RU" sz="3000" dirty="0" smtClean="0">
                <a:latin typeface="Comic Sans MS" pitchFamily="66" charset="0"/>
              </a:rPr>
              <a:t> на уроках. </a:t>
            </a:r>
          </a:p>
          <a:p>
            <a:pPr>
              <a:buFont typeface="Arial" pitchFamily="34" charset="0"/>
              <a:buChar char="•"/>
            </a:pPr>
            <a:r>
              <a:rPr lang="ru-RU" sz="3000" dirty="0" err="1" smtClean="0">
                <a:latin typeface="Comic Sans MS" pitchFamily="66" charset="0"/>
              </a:rPr>
              <a:t>Формування</a:t>
            </a:r>
            <a:r>
              <a:rPr lang="ru-RU" sz="3000" dirty="0" smtClean="0">
                <a:latin typeface="Comic Sans MS" pitchFamily="66" charset="0"/>
              </a:rPr>
              <a:t> </a:t>
            </a:r>
            <a:r>
              <a:rPr lang="ru-RU" sz="3000" dirty="0" err="1" smtClean="0">
                <a:latin typeface="Comic Sans MS" pitchFamily="66" charset="0"/>
              </a:rPr>
              <a:t>мотивації</a:t>
            </a:r>
            <a:r>
              <a:rPr lang="ru-RU" sz="3000" dirty="0" smtClean="0">
                <a:latin typeface="Comic Sans MS" pitchFamily="66" charset="0"/>
              </a:rPr>
              <a:t> на кожному </a:t>
            </a:r>
            <a:r>
              <a:rPr lang="ru-RU" sz="3000" dirty="0" err="1" smtClean="0">
                <a:latin typeface="Comic Sans MS" pitchFamily="66" charset="0"/>
              </a:rPr>
              <a:t>етапі</a:t>
            </a:r>
            <a:r>
              <a:rPr lang="ru-RU" sz="3000" dirty="0" smtClean="0">
                <a:latin typeface="Comic Sans MS" pitchFamily="66" charset="0"/>
              </a:rPr>
              <a:t> уроку</a:t>
            </a:r>
            <a:r>
              <a:rPr lang="uk-UA" sz="3000" dirty="0" smtClean="0">
                <a:latin typeface="Comic Sans MS" pitchFamily="66" charset="0"/>
              </a:rPr>
              <a:t>.</a:t>
            </a:r>
            <a:endParaRPr lang="ru-RU" sz="3000" dirty="0" smtClean="0">
              <a:latin typeface="Comic Sans MS" pitchFamily="66" charset="0"/>
            </a:endParaRPr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6575672"/>
            <a:ext cx="600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938962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 формування позитивної навчальної діяльності, які  використовують педагоги школи </a:t>
            </a:r>
            <a:b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результатами відвіданих уроків, вивчення досвіду</a:t>
            </a:r>
            <a:r>
              <a:rPr lang="uk-UA" sz="1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40609055"/>
              </p:ext>
            </p:extLst>
          </p:nvPr>
        </p:nvGraphicFramePr>
        <p:xfrm>
          <a:off x="500034" y="1571612"/>
          <a:ext cx="8146732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59632" y="6643709"/>
            <a:ext cx="62865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067" y="0"/>
            <a:ext cx="8686800" cy="428628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/>
              <a:t>Уроки в початкових класах</a:t>
            </a:r>
            <a:endParaRPr lang="ru-RU" sz="4000" dirty="0"/>
          </a:p>
        </p:txBody>
      </p:sp>
      <p:pic>
        <p:nvPicPr>
          <p:cNvPr id="1027" name="Picture 3" descr="C:\Users\V\Desktop\школа\к семинару завучей 2017\семінар ЗДНВР\20170901_0959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1913"/>
          <a:stretch>
            <a:fillRect/>
          </a:stretch>
        </p:blipFill>
        <p:spPr bwMode="auto">
          <a:xfrm>
            <a:off x="4809074" y="4328543"/>
            <a:ext cx="2191818" cy="2315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H:\Documents and Settings\Admin\Рабочий стол\Новая папка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4134950"/>
            <a:ext cx="1928826" cy="272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H:\Documents and Settings\Admin\Рабочий стол\Новая папка\20170210_120014.jpg"/>
          <p:cNvPicPr>
            <a:picLocks noChangeAspect="1" noChangeArrowheads="1"/>
          </p:cNvPicPr>
          <p:nvPr/>
        </p:nvPicPr>
        <p:blipFill>
          <a:blip r:embed="rId5" cstate="print"/>
          <a:srcRect b="10702"/>
          <a:stretch>
            <a:fillRect/>
          </a:stretch>
        </p:blipFill>
        <p:spPr bwMode="auto">
          <a:xfrm>
            <a:off x="3143240" y="4600736"/>
            <a:ext cx="1572775" cy="2108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H:\Documents and Settings\Admin\Рабочий стол\Новая папка\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57166"/>
            <a:ext cx="2286016" cy="3159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bwnfrpedGd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357166"/>
            <a:ext cx="2928926" cy="203912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4554"/>
            <a:ext cx="3115348" cy="214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7" name="Picture 1" descr="E:\Элла фото\Копия Новая папка (2)\DSC069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12885" y="371140"/>
            <a:ext cx="2989168" cy="1986289"/>
          </a:xfrm>
          <a:prstGeom prst="rect">
            <a:avLst/>
          </a:prstGeom>
          <a:noFill/>
        </p:spPr>
      </p:pic>
      <p:pic>
        <p:nvPicPr>
          <p:cNvPr id="24578" name="Picture 2" descr="E:\Элла фото\Копия Новая папка (2)\DSC06913.JPG"/>
          <p:cNvPicPr>
            <a:picLocks noChangeAspect="1" noChangeArrowheads="1"/>
          </p:cNvPicPr>
          <p:nvPr/>
        </p:nvPicPr>
        <p:blipFill>
          <a:blip r:embed="rId10" cstate="print"/>
          <a:srcRect l="5055" r="12799"/>
          <a:stretch>
            <a:fillRect/>
          </a:stretch>
        </p:blipFill>
        <p:spPr bwMode="auto">
          <a:xfrm>
            <a:off x="5857884" y="2143115"/>
            <a:ext cx="3071834" cy="207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E:\Элла фото\IMG_20170316_12131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843" y="4357694"/>
            <a:ext cx="2952771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928662" y="6581001"/>
            <a:ext cx="7143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E:\фотографии лагерь\Фото005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9" r="3629" b="8571"/>
          <a:stretch>
            <a:fillRect/>
          </a:stretch>
        </p:blipFill>
        <p:spPr bwMode="auto">
          <a:xfrm>
            <a:off x="3143240" y="2857496"/>
            <a:ext cx="2571768" cy="228601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age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3332"/>
          <a:stretch>
            <a:fillRect/>
          </a:stretch>
        </p:blipFill>
        <p:spPr>
          <a:xfrm>
            <a:off x="3000364" y="0"/>
            <a:ext cx="3308992" cy="2206028"/>
          </a:xfrm>
          <a:prstGeom prst="rect">
            <a:avLst/>
          </a:prstGeom>
        </p:spPr>
      </p:pic>
      <p:pic>
        <p:nvPicPr>
          <p:cNvPr id="6" name="Picture 2" descr="J:\фото\Фото0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357694"/>
            <a:ext cx="2127468" cy="2430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3" descr="image (3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2817" y="0"/>
            <a:ext cx="2661183" cy="278608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12" y="2071678"/>
            <a:ext cx="2155387" cy="22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0" y="71331"/>
            <a:ext cx="3162062" cy="2278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Содержимое 3" descr="image (65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3107" y="2571744"/>
            <a:ext cx="2318547" cy="3449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21505" y="6611778"/>
            <a:ext cx="76438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Гость\Desktop\элла\20170201_11584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99" y="3036544"/>
            <a:ext cx="2701627" cy="3219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Содержимое 5" descr="H:\Documents and Settings\Admin\Рабочий стол\Новая папка\20170202_110936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2214554"/>
            <a:ext cx="210704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J:\элла\Фото0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9124" y="4357694"/>
            <a:ext cx="1974848" cy="2342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V\Desktop\школа\к семинару завучей 2017\семінар ЗДНВР\20171109_111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00305"/>
            <a:ext cx="1909446" cy="2749601"/>
          </a:xfrm>
          <a:prstGeom prst="rect">
            <a:avLst/>
          </a:prstGeom>
          <a:noFill/>
        </p:spPr>
      </p:pic>
      <p:pic>
        <p:nvPicPr>
          <p:cNvPr id="16" name="Picture 2" descr="C:\Users\Гость\Desktop\Завуч\завуч 1\завуч\фото\соборн. Украины\SAM_4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081"/>
          <a:stretch/>
        </p:blipFill>
        <p:spPr bwMode="auto">
          <a:xfrm>
            <a:off x="92365" y="493173"/>
            <a:ext cx="2693685" cy="2396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-214338"/>
            <a:ext cx="8305800" cy="714356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 </a:t>
            </a:r>
            <a:r>
              <a:rPr lang="uk-UA" sz="4000" dirty="0" smtClean="0"/>
              <a:t>Суспільно-гуманітарний цикл</a:t>
            </a:r>
            <a:endParaRPr lang="ru-RU" sz="4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64" y="571480"/>
            <a:ext cx="2854236" cy="216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о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28604"/>
            <a:ext cx="3301344" cy="22860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18473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25" t="20775" r="23806" b="24403"/>
          <a:stretch>
            <a:fillRect/>
          </a:stretch>
        </p:blipFill>
        <p:spPr bwMode="auto">
          <a:xfrm>
            <a:off x="2285984" y="2571744"/>
            <a:ext cx="2361760" cy="2113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57290" y="6581001"/>
            <a:ext cx="600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V\Desktop\школа\к семинару завучей 2017\семінар ЗДНВР\фото\2017-11-17\0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2714619"/>
            <a:ext cx="2428860" cy="168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V\Desktop\школа\к семинару завучей 2017\семінар ЗДНВР\фото\2017-11-17\001.jpg"/>
          <p:cNvPicPr>
            <a:picLocks noChangeAspect="1" noChangeArrowheads="1"/>
          </p:cNvPicPr>
          <p:nvPr/>
        </p:nvPicPr>
        <p:blipFill>
          <a:blip r:embed="rId8" cstate="print"/>
          <a:srcRect t="4495" b="11105"/>
          <a:stretch>
            <a:fillRect/>
          </a:stretch>
        </p:blipFill>
        <p:spPr bwMode="auto">
          <a:xfrm>
            <a:off x="2500298" y="4429132"/>
            <a:ext cx="1805876" cy="2192746"/>
          </a:xfrm>
          <a:prstGeom prst="rect">
            <a:avLst/>
          </a:prstGeom>
          <a:noFill/>
        </p:spPr>
      </p:pic>
      <p:pic>
        <p:nvPicPr>
          <p:cNvPr id="10244" name="Picture 4" descr="C:\Users\V\Desktop\школа\к семинару завучей 2017\семінар ЗДНВР\фото\2017-11-17\014.jpg"/>
          <p:cNvPicPr>
            <a:picLocks noChangeAspect="1" noChangeArrowheads="1"/>
          </p:cNvPicPr>
          <p:nvPr/>
        </p:nvPicPr>
        <p:blipFill>
          <a:blip r:embed="rId9" cstate="print"/>
          <a:srcRect l="18844"/>
          <a:stretch>
            <a:fillRect/>
          </a:stretch>
        </p:blipFill>
        <p:spPr bwMode="auto">
          <a:xfrm>
            <a:off x="214282" y="5072074"/>
            <a:ext cx="2071702" cy="1635628"/>
          </a:xfrm>
          <a:prstGeom prst="rect">
            <a:avLst/>
          </a:prstGeom>
          <a:noFill/>
        </p:spPr>
      </p:pic>
      <p:pic>
        <p:nvPicPr>
          <p:cNvPr id="10245" name="Picture 5" descr="C:\Users\V\Desktop\школа\к семинару завучей 2017\семінар ЗДНВР\фото\20171120_092045.jpg"/>
          <p:cNvPicPr>
            <a:picLocks noChangeAspect="1" noChangeArrowheads="1"/>
          </p:cNvPicPr>
          <p:nvPr/>
        </p:nvPicPr>
        <p:blipFill>
          <a:blip r:embed="rId10" cstate="print"/>
          <a:srcRect t="3409" r="2273" b="14773"/>
          <a:stretch>
            <a:fillRect/>
          </a:stretch>
        </p:blipFill>
        <p:spPr bwMode="auto">
          <a:xfrm>
            <a:off x="6858016" y="4430946"/>
            <a:ext cx="2174224" cy="2427054"/>
          </a:xfrm>
          <a:prstGeom prst="rect">
            <a:avLst/>
          </a:prstGeom>
          <a:noFill/>
        </p:spPr>
      </p:pic>
      <p:pic>
        <p:nvPicPr>
          <p:cNvPr id="15" name="Содержимое 3" descr="image (57).jpg"/>
          <p:cNvPicPr>
            <a:picLocks noChangeAspect="1"/>
          </p:cNvPicPr>
          <p:nvPr/>
        </p:nvPicPr>
        <p:blipFill>
          <a:blip r:embed="rId11" cstate="print"/>
          <a:srcRect t="7904" b="25091"/>
          <a:stretch>
            <a:fillRect/>
          </a:stretch>
        </p:blipFill>
        <p:spPr bwMode="auto">
          <a:xfrm>
            <a:off x="4714876" y="2714620"/>
            <a:ext cx="209013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4286248" y="5143512"/>
            <a:ext cx="29289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uk-UA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дослідницька робота;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віртуальні екскурсії;</a:t>
            </a:r>
            <a:endParaRPr lang="ru-RU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творчі завдання;</a:t>
            </a:r>
            <a:endParaRPr lang="ru-RU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ігрові технології, рольові ігри;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право на помилку.</a:t>
            </a:r>
            <a:endParaRPr lang="uk-UA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E:\фото к презентации\20171115_140125.jpg"/>
          <p:cNvPicPr>
            <a:picLocks noChangeAspect="1" noChangeArrowheads="1"/>
          </p:cNvPicPr>
          <p:nvPr/>
        </p:nvPicPr>
        <p:blipFill>
          <a:blip r:embed="rId2" cstate="print"/>
          <a:srcRect t="13333" r="5000"/>
          <a:stretch>
            <a:fillRect/>
          </a:stretch>
        </p:blipFill>
        <p:spPr bwMode="auto">
          <a:xfrm>
            <a:off x="6586377" y="4929198"/>
            <a:ext cx="2557623" cy="1749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305800" cy="3674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Picture 5" descr="F:\фотографии\DSCN3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0"/>
            <a:ext cx="2639324" cy="2052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Гость\Documents\IMG_20161219_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7" t="3015" r="3531" b="3452"/>
          <a:stretch>
            <a:fillRect/>
          </a:stretch>
        </p:blipFill>
        <p:spPr bwMode="auto">
          <a:xfrm>
            <a:off x="6560393" y="0"/>
            <a:ext cx="2583607" cy="2186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фото к презентации\DSCN3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304" y="0"/>
            <a:ext cx="3611522" cy="2501464"/>
          </a:xfrm>
          <a:prstGeom prst="rect">
            <a:avLst/>
          </a:prstGeom>
          <a:noFill/>
        </p:spPr>
      </p:pic>
      <p:pic>
        <p:nvPicPr>
          <p:cNvPr id="3075" name="Picture 3" descr="E:\фото к презентации\20171115_130021.jpg"/>
          <p:cNvPicPr>
            <a:picLocks noChangeAspect="1" noChangeArrowheads="1"/>
          </p:cNvPicPr>
          <p:nvPr/>
        </p:nvPicPr>
        <p:blipFill>
          <a:blip r:embed="rId6" cstate="print"/>
          <a:srcRect t="4166" r="6349" b="15278"/>
          <a:stretch>
            <a:fillRect/>
          </a:stretch>
        </p:blipFill>
        <p:spPr bwMode="auto">
          <a:xfrm>
            <a:off x="4497372" y="4299144"/>
            <a:ext cx="2081450" cy="186615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000100" y="6581001"/>
            <a:ext cx="7286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Картинки по запросу фото з уроку іноземної мови"/>
          <p:cNvPicPr>
            <a:picLocks noChangeAspect="1" noChangeArrowheads="1"/>
          </p:cNvPicPr>
          <p:nvPr/>
        </p:nvPicPr>
        <p:blipFill rotWithShape="1">
          <a:blip r:embed="rId7"/>
          <a:srcRect l="-1" t="19330" r="32794" b="6761"/>
          <a:stretch/>
        </p:blipFill>
        <p:spPr bwMode="auto">
          <a:xfrm>
            <a:off x="2414132" y="2786058"/>
            <a:ext cx="2168137" cy="1785950"/>
          </a:xfrm>
          <a:prstGeom prst="rect">
            <a:avLst/>
          </a:prstGeom>
          <a:noFill/>
        </p:spPr>
      </p:pic>
      <p:pic>
        <p:nvPicPr>
          <p:cNvPr id="9222" name="Picture 6" descr="Картинки по запросу урок іноземної мови"/>
          <p:cNvPicPr>
            <a:picLocks noChangeAspect="1" noChangeArrowheads="1"/>
          </p:cNvPicPr>
          <p:nvPr/>
        </p:nvPicPr>
        <p:blipFill>
          <a:blip r:embed="rId8"/>
          <a:srcRect l="23781" t="15000" r="26829" b="9999"/>
          <a:stretch>
            <a:fillRect/>
          </a:stretch>
        </p:blipFill>
        <p:spPr bwMode="auto">
          <a:xfrm>
            <a:off x="2249760" y="5016494"/>
            <a:ext cx="2393678" cy="1595786"/>
          </a:xfrm>
          <a:prstGeom prst="rect">
            <a:avLst/>
          </a:prstGeom>
          <a:noFill/>
        </p:spPr>
      </p:pic>
      <p:pic>
        <p:nvPicPr>
          <p:cNvPr id="9223" name="Picture 7" descr="E:\фото к презентации\20171115_140240.jpg"/>
          <p:cNvPicPr>
            <a:picLocks noChangeAspect="1" noChangeArrowheads="1"/>
          </p:cNvPicPr>
          <p:nvPr/>
        </p:nvPicPr>
        <p:blipFill>
          <a:blip r:embed="rId9" cstate="print"/>
          <a:srcRect t="33333"/>
          <a:stretch>
            <a:fillRect/>
          </a:stretch>
        </p:blipFill>
        <p:spPr bwMode="auto">
          <a:xfrm>
            <a:off x="142844" y="5002743"/>
            <a:ext cx="2087160" cy="1855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Гость\Desktop\семинар завучей 24.11.17\1 фото\SAM_402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83" r="4306" b="3476"/>
          <a:stretch/>
        </p:blipFill>
        <p:spPr bwMode="auto">
          <a:xfrm>
            <a:off x="6732240" y="2052622"/>
            <a:ext cx="2411760" cy="3103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Гость\Desktop\семинар завучей 24.11.17\1 фото\SAM_403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73" t="13526" r="19671" b="11229"/>
          <a:stretch/>
        </p:blipFill>
        <p:spPr bwMode="auto">
          <a:xfrm>
            <a:off x="0" y="2071678"/>
            <a:ext cx="2463812" cy="2998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урок іноземної мови"/>
          <p:cNvPicPr>
            <a:picLocks noChangeAspect="1" noChangeArrowheads="1"/>
          </p:cNvPicPr>
          <p:nvPr/>
        </p:nvPicPr>
        <p:blipFill rotWithShape="1">
          <a:blip r:embed="rId12"/>
          <a:srcRect l="16692" r="4999" b="8102"/>
          <a:stretch/>
        </p:blipFill>
        <p:spPr bwMode="auto">
          <a:xfrm>
            <a:off x="4504588" y="2553093"/>
            <a:ext cx="2400893" cy="1584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 descr="C:\Users\V\Desktop\школа\к семинару завучей 2017\семінар ЗДНВР\20170901_100436.jpg"/>
          <p:cNvPicPr/>
          <p:nvPr/>
        </p:nvPicPr>
        <p:blipFill>
          <a:blip r:embed="rId2" cstate="print"/>
          <a:srcRect t="21702" b="4681"/>
          <a:stretch>
            <a:fillRect/>
          </a:stretch>
        </p:blipFill>
        <p:spPr bwMode="auto">
          <a:xfrm>
            <a:off x="214282" y="0"/>
            <a:ext cx="2206118" cy="2312237"/>
          </a:xfrm>
          <a:prstGeom prst="rect">
            <a:avLst/>
          </a:prstGeom>
          <a:noFill/>
        </p:spPr>
      </p:pic>
      <p:pic>
        <p:nvPicPr>
          <p:cNvPr id="4099" name="Picture 3" descr="E:\фото к презентации\20171117_111853.jpg"/>
          <p:cNvPicPr>
            <a:picLocks noChangeAspect="1" noChangeArrowheads="1"/>
          </p:cNvPicPr>
          <p:nvPr/>
        </p:nvPicPr>
        <p:blipFill>
          <a:blip r:embed="rId3" cstate="print"/>
          <a:srcRect t="7500" r="17499" b="13749"/>
          <a:stretch>
            <a:fillRect/>
          </a:stretch>
        </p:blipFill>
        <p:spPr bwMode="auto">
          <a:xfrm>
            <a:off x="142844" y="2500306"/>
            <a:ext cx="1803914" cy="21571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00100" y="6581001"/>
            <a:ext cx="70009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V\Desktop\школа\к семинару завучей 2017\семінар ЗДНВР\фото\20171120_091316.jpg"/>
          <p:cNvPicPr>
            <a:picLocks noChangeAspect="1" noChangeArrowheads="1"/>
          </p:cNvPicPr>
          <p:nvPr/>
        </p:nvPicPr>
        <p:blipFill>
          <a:blip r:embed="rId4" cstate="print"/>
          <a:srcRect t="13158" r="26316" b="11842"/>
          <a:stretch>
            <a:fillRect/>
          </a:stretch>
        </p:blipFill>
        <p:spPr bwMode="auto">
          <a:xfrm>
            <a:off x="6950500" y="0"/>
            <a:ext cx="2101048" cy="2851439"/>
          </a:xfrm>
          <a:prstGeom prst="rect">
            <a:avLst/>
          </a:prstGeom>
          <a:noFill/>
        </p:spPr>
      </p:pic>
      <p:pic>
        <p:nvPicPr>
          <p:cNvPr id="8197" name="Picture 5" descr="http://urok-istorii.at.ua/_ph/1/750714167.jpg"/>
          <p:cNvPicPr>
            <a:picLocks noChangeAspect="1" noChangeArrowheads="1"/>
          </p:cNvPicPr>
          <p:nvPr/>
        </p:nvPicPr>
        <p:blipFill>
          <a:blip r:embed="rId5" cstate="print"/>
          <a:srcRect l="3846" r="3846"/>
          <a:stretch>
            <a:fillRect/>
          </a:stretch>
        </p:blipFill>
        <p:spPr bwMode="auto">
          <a:xfrm>
            <a:off x="6574693" y="4786322"/>
            <a:ext cx="2569307" cy="1823567"/>
          </a:xfrm>
          <a:prstGeom prst="rect">
            <a:avLst/>
          </a:prstGeom>
          <a:noFill/>
        </p:spPr>
      </p:pic>
      <p:pic>
        <p:nvPicPr>
          <p:cNvPr id="8199" name="Picture 7" descr="http://zosch8.ucoz.ua/_nw/2/08114016.jpg"/>
          <p:cNvPicPr>
            <a:picLocks noChangeAspect="1" noChangeArrowheads="1"/>
          </p:cNvPicPr>
          <p:nvPr/>
        </p:nvPicPr>
        <p:blipFill rotWithShape="1">
          <a:blip r:embed="rId6"/>
          <a:srcRect l="2741" t="40000" r="30294"/>
          <a:stretch/>
        </p:blipFill>
        <p:spPr bwMode="auto">
          <a:xfrm>
            <a:off x="2000070" y="2143116"/>
            <a:ext cx="3614460" cy="2428892"/>
          </a:xfrm>
          <a:prstGeom prst="rect">
            <a:avLst/>
          </a:prstGeom>
          <a:noFill/>
        </p:spPr>
      </p:pic>
      <p:pic>
        <p:nvPicPr>
          <p:cNvPr id="8201" name="Picture 9" descr="Картинки по запросу фото з нетрадиційного уроку"/>
          <p:cNvPicPr>
            <a:picLocks noChangeAspect="1" noChangeArrowheads="1"/>
          </p:cNvPicPr>
          <p:nvPr/>
        </p:nvPicPr>
        <p:blipFill>
          <a:blip r:embed="rId7"/>
          <a:srcRect l="17032" t="6061" r="14838" b="12121"/>
          <a:stretch>
            <a:fillRect/>
          </a:stretch>
        </p:blipFill>
        <p:spPr bwMode="auto">
          <a:xfrm>
            <a:off x="5929322" y="2643182"/>
            <a:ext cx="3029742" cy="2045076"/>
          </a:xfrm>
          <a:prstGeom prst="rect">
            <a:avLst/>
          </a:prstGeom>
          <a:noFill/>
        </p:spPr>
      </p:pic>
      <p:pic>
        <p:nvPicPr>
          <p:cNvPr id="8203" name="Picture 11" descr="E:\фото к семинару\IMG_20160901_100451.jpg"/>
          <p:cNvPicPr>
            <a:picLocks noChangeAspect="1" noChangeArrowheads="1"/>
          </p:cNvPicPr>
          <p:nvPr/>
        </p:nvPicPr>
        <p:blipFill>
          <a:blip r:embed="rId8" cstate="print"/>
          <a:srcRect l="14844" t="2777" r="3906" b="16666"/>
          <a:stretch>
            <a:fillRect/>
          </a:stretch>
        </p:blipFill>
        <p:spPr bwMode="auto">
          <a:xfrm>
            <a:off x="0" y="4714884"/>
            <a:ext cx="3550361" cy="1980009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7" t="23087" r="16862" b="14867"/>
          <a:stretch>
            <a:fillRect/>
          </a:stretch>
        </p:blipFill>
        <p:spPr bwMode="auto">
          <a:xfrm>
            <a:off x="2857488" y="0"/>
            <a:ext cx="3857652" cy="250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214678" y="4611231"/>
            <a:ext cx="407989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нестандартний початок уроку;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«Мозкова атака», «Мікрофон»;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постановка проблемного питання;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дослідницька діяльність;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опора на життєвий досвід учнів;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навчальні дискусії;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історичні екскурсії.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571504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/>
              <a:t>Природничо-математичний цикл</a:t>
            </a:r>
            <a:endParaRPr lang="ru-RU" sz="4000" dirty="0"/>
          </a:p>
        </p:txBody>
      </p:sp>
      <p:pic>
        <p:nvPicPr>
          <p:cNvPr id="4" name="Содержимое 3" descr="F:\дети , мама\P510033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2815851" cy="201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357554" y="357166"/>
            <a:ext cx="557213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Створення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проблемної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ситуації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Евристична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бесіда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Використання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аналогії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порівняння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протиставлення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9787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Пізнавальні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ігри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 </a:t>
            </a:r>
            <a:r>
              <a:rPr lang="ru-RU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авчальні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дискусії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Використання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наочності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ІКТ.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E:\фото к презентации\DSCN3753.JPG"/>
          <p:cNvPicPr>
            <a:picLocks noChangeAspect="1" noChangeArrowheads="1"/>
          </p:cNvPicPr>
          <p:nvPr/>
        </p:nvPicPr>
        <p:blipFill>
          <a:blip r:embed="rId3" cstate="print"/>
          <a:srcRect l="12500" t="22223" r="4166"/>
          <a:stretch>
            <a:fillRect/>
          </a:stretch>
        </p:blipFill>
        <p:spPr bwMode="auto">
          <a:xfrm>
            <a:off x="214282" y="2500306"/>
            <a:ext cx="3071834" cy="2150258"/>
          </a:xfrm>
          <a:prstGeom prst="rect">
            <a:avLst/>
          </a:prstGeom>
          <a:noFill/>
        </p:spPr>
      </p:pic>
      <p:pic>
        <p:nvPicPr>
          <p:cNvPr id="5125" name="Picture 5" descr="E:\фото к семинару\IMG_20170315_093846.jpg"/>
          <p:cNvPicPr>
            <a:picLocks noChangeAspect="1" noChangeArrowheads="1"/>
          </p:cNvPicPr>
          <p:nvPr/>
        </p:nvPicPr>
        <p:blipFill>
          <a:blip r:embed="rId4" cstate="print"/>
          <a:srcRect l="4000" t="9482" r="32000" b="9925"/>
          <a:stretch>
            <a:fillRect/>
          </a:stretch>
        </p:blipFill>
        <p:spPr bwMode="auto">
          <a:xfrm>
            <a:off x="3185261" y="4572008"/>
            <a:ext cx="2910555" cy="2061643"/>
          </a:xfrm>
          <a:prstGeom prst="rect">
            <a:avLst/>
          </a:prstGeom>
          <a:noFill/>
        </p:spPr>
      </p:pic>
      <p:pic>
        <p:nvPicPr>
          <p:cNvPr id="12" name="Picture 25" descr="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589658"/>
            <a:ext cx="2714644" cy="204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793440"/>
            <a:ext cx="2650526" cy="198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071538" y="6633651"/>
            <a:ext cx="70009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C:\Users\V\Desktop\школа\к семинару завучей 2017\семінар ЗДНВР\фото\20171120_091136.jpg"/>
          <p:cNvPicPr>
            <a:picLocks noChangeAspect="1" noChangeArrowheads="1"/>
          </p:cNvPicPr>
          <p:nvPr/>
        </p:nvPicPr>
        <p:blipFill>
          <a:blip r:embed="rId7" cstate="print"/>
          <a:srcRect t="3749" b="8125"/>
          <a:stretch>
            <a:fillRect/>
          </a:stretch>
        </p:blipFill>
        <p:spPr bwMode="auto">
          <a:xfrm>
            <a:off x="6590488" y="1357298"/>
            <a:ext cx="2553512" cy="3000396"/>
          </a:xfrm>
          <a:prstGeom prst="rect">
            <a:avLst/>
          </a:prstGeom>
          <a:noFill/>
        </p:spPr>
      </p:pic>
      <p:pic>
        <p:nvPicPr>
          <p:cNvPr id="7170" name="Picture 2" descr="C:\Users\V\Desktop\школа\к семинару завучей 2017\семінар ЗДНВР\фото\20171120_0917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2143116"/>
            <a:ext cx="3143271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229600" cy="2245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Picture 2" descr="E:\фото к презентации\DSCN37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816"/>
            <a:ext cx="2357422" cy="1768066"/>
          </a:xfrm>
          <a:prstGeom prst="rect">
            <a:avLst/>
          </a:prstGeom>
          <a:noFill/>
        </p:spPr>
      </p:pic>
      <p:pic>
        <p:nvPicPr>
          <p:cNvPr id="5" name="Picture 2" descr="C:\Users\V\Desktop\школа\к семинару завучей 2017\семінар ЗДНВР\20170901_095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67425" cy="1928826"/>
          </a:xfrm>
          <a:prstGeom prst="rect">
            <a:avLst/>
          </a:prstGeom>
          <a:noFill/>
        </p:spPr>
      </p:pic>
      <p:pic>
        <p:nvPicPr>
          <p:cNvPr id="6" name="Рисунок 5" descr="C:\Users\V\Desktop\школа\к семинару завучей 2017\семінар ЗДНВР\20170901_095438.jpg"/>
          <p:cNvPicPr/>
          <p:nvPr/>
        </p:nvPicPr>
        <p:blipFill>
          <a:blip r:embed="rId4" cstate="print"/>
          <a:srcRect t="5532" b="13617"/>
          <a:stretch>
            <a:fillRect/>
          </a:stretch>
        </p:blipFill>
        <p:spPr bwMode="auto">
          <a:xfrm>
            <a:off x="6786578" y="0"/>
            <a:ext cx="2214578" cy="271462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357422" y="4303455"/>
            <a:ext cx="34290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7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доброзичливий  настрій уроку;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ситуація успіху;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створення проблемної ситуації;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колективні та індивідуальні форми діяльності;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дослідницькі завдання;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географічні та хімічні диктанти;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апелювання до життєвого досвіду учнів.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E:\фото к семинару\IMG_20161212_125436.jpg"/>
          <p:cNvPicPr>
            <a:picLocks noChangeAspect="1" noChangeArrowheads="1"/>
          </p:cNvPicPr>
          <p:nvPr/>
        </p:nvPicPr>
        <p:blipFill>
          <a:blip r:embed="rId5" cstate="print"/>
          <a:srcRect l="11480" b="18586"/>
          <a:stretch>
            <a:fillRect/>
          </a:stretch>
        </p:blipFill>
        <p:spPr bwMode="auto">
          <a:xfrm>
            <a:off x="3143240" y="0"/>
            <a:ext cx="3389872" cy="22859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619672" y="6644882"/>
            <a:ext cx="60722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 descr="C:\Users\V\Desktop\школа\к семинару завучей 2017\семінар ЗДНВР\фото\20171120_091021.jpg"/>
          <p:cNvPicPr>
            <a:picLocks noChangeAspect="1" noChangeArrowheads="1"/>
          </p:cNvPicPr>
          <p:nvPr/>
        </p:nvPicPr>
        <p:blipFill rotWithShape="1">
          <a:blip r:embed="rId6" cstate="print"/>
          <a:srcRect t="6453" b="7159"/>
          <a:stretch/>
        </p:blipFill>
        <p:spPr bwMode="auto">
          <a:xfrm>
            <a:off x="785786" y="1714488"/>
            <a:ext cx="1785949" cy="1992848"/>
          </a:xfrm>
          <a:prstGeom prst="rect">
            <a:avLst/>
          </a:prstGeom>
          <a:noFill/>
        </p:spPr>
      </p:pic>
      <p:pic>
        <p:nvPicPr>
          <p:cNvPr id="6146" name="Picture 2" descr="C:\Users\V\Desktop\школа\к семинару завучей 2017\семінар ЗДНВР\фото\20171120_124643.jpg"/>
          <p:cNvPicPr>
            <a:picLocks noChangeAspect="1" noChangeArrowheads="1"/>
          </p:cNvPicPr>
          <p:nvPr/>
        </p:nvPicPr>
        <p:blipFill>
          <a:blip r:embed="rId7" cstate="print"/>
          <a:srcRect l="4166" t="6250" r="4166" b="8333"/>
          <a:stretch>
            <a:fillRect/>
          </a:stretch>
        </p:blipFill>
        <p:spPr bwMode="auto">
          <a:xfrm>
            <a:off x="7072330" y="4357694"/>
            <a:ext cx="1839964" cy="2286016"/>
          </a:xfrm>
          <a:prstGeom prst="rect">
            <a:avLst/>
          </a:prstGeom>
          <a:noFill/>
        </p:spPr>
      </p:pic>
      <p:pic>
        <p:nvPicPr>
          <p:cNvPr id="6147" name="Picture 3" descr="C:\Users\V\Desktop\школа\к семинару завучей 2017\семінар ЗДНВР\фото\20171120_124516.jpg"/>
          <p:cNvPicPr>
            <a:picLocks noChangeAspect="1" noChangeArrowheads="1"/>
          </p:cNvPicPr>
          <p:nvPr/>
        </p:nvPicPr>
        <p:blipFill>
          <a:blip r:embed="rId8" cstate="print"/>
          <a:srcRect l="6000" r="2000" b="17500"/>
          <a:stretch>
            <a:fillRect/>
          </a:stretch>
        </p:blipFill>
        <p:spPr bwMode="auto">
          <a:xfrm>
            <a:off x="5286380" y="4357694"/>
            <a:ext cx="1691198" cy="202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V\Desktop\школа\к семинару завучей 2017\семінар ЗДНВР\фото\20171120_092054.jpg"/>
          <p:cNvPicPr>
            <a:picLocks noChangeAspect="1" noChangeArrowheads="1"/>
          </p:cNvPicPr>
          <p:nvPr/>
        </p:nvPicPr>
        <p:blipFill>
          <a:blip r:embed="rId9" cstate="print"/>
          <a:srcRect t="21666" b="8889"/>
          <a:stretch>
            <a:fillRect/>
          </a:stretch>
        </p:blipFill>
        <p:spPr bwMode="auto">
          <a:xfrm>
            <a:off x="7143768" y="2500306"/>
            <a:ext cx="1863084" cy="172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://kurgan-school22.3dn.ru/raspostr_opyta/urok_masshtab.jpg"/>
          <p:cNvPicPr/>
          <p:nvPr/>
        </p:nvPicPr>
        <p:blipFill>
          <a:blip r:embed="rId10"/>
          <a:srcRect l="11189" t="9977" r="8845" b="7202"/>
          <a:stretch>
            <a:fillRect/>
          </a:stretch>
        </p:blipFill>
        <p:spPr bwMode="auto">
          <a:xfrm>
            <a:off x="4857753" y="2428868"/>
            <a:ext cx="2216756" cy="174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dosug.md/UserFiles/dosugmd_news/max/Islamistyi-zapretili-prepodavat-himiyu-i.jpg"/>
          <p:cNvPicPr/>
          <p:nvPr/>
        </p:nvPicPr>
        <p:blipFill>
          <a:blip r:embed="rId11"/>
          <a:srcRect l="16127" r="13121" b="12810"/>
          <a:stretch>
            <a:fillRect/>
          </a:stretch>
        </p:blipFill>
        <p:spPr bwMode="auto">
          <a:xfrm>
            <a:off x="142844" y="3571876"/>
            <a:ext cx="19288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Гость\Desktop\2017\Фото083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26" t="26562" r="20659" b="10129"/>
          <a:stretch/>
        </p:blipFill>
        <p:spPr bwMode="auto">
          <a:xfrm>
            <a:off x="2285984" y="2571744"/>
            <a:ext cx="2597063" cy="1648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Гость\Desktop\Завуч\завуч 1\завуч\фото\Вес. старты\Фото00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85" t="15853" r="14265" b="25018"/>
          <a:stretch/>
        </p:blipFill>
        <p:spPr bwMode="auto">
          <a:xfrm>
            <a:off x="6930882" y="4857736"/>
            <a:ext cx="2213118" cy="2000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4555" cy="2528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:\DCIM\105PHOTO\SAM_06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30" t="13346" r="2008" b="4738"/>
          <a:stretch/>
        </p:blipFill>
        <p:spPr bwMode="auto">
          <a:xfrm rot="444993">
            <a:off x="2674718" y="5513132"/>
            <a:ext cx="2469489" cy="1279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Содержимое 7" descr="image (6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43116"/>
            <a:ext cx="2143108" cy="1555602"/>
          </a:xfrm>
          <a:prstGeom prst="rect">
            <a:avLst/>
          </a:prstGeom>
        </p:spPr>
      </p:pic>
      <p:pic>
        <p:nvPicPr>
          <p:cNvPr id="9" name="Picture 2" descr="C:\Users\Гость\Desktop\Звіт Держстандарт\IMG_20170201_115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4"/>
            <a:ext cx="2368092" cy="177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285" y="1857364"/>
            <a:ext cx="2531918" cy="2015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5" t="3936" b="5556"/>
          <a:stretch/>
        </p:blipFill>
        <p:spPr bwMode="auto">
          <a:xfrm>
            <a:off x="5429256" y="3500438"/>
            <a:ext cx="1643074" cy="178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Гость\Desktop\Завуч\завуч 1\завуч\фото\Вес. старты\Фото009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43158"/>
          <a:stretch/>
        </p:blipFill>
        <p:spPr bwMode="auto">
          <a:xfrm>
            <a:off x="0" y="5125453"/>
            <a:ext cx="2285984" cy="1732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Гость\Desktop\фото\Олимпийский день\IMG_036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87" t="13889" r="8116" b="20306"/>
          <a:stretch/>
        </p:blipFill>
        <p:spPr bwMode="auto">
          <a:xfrm>
            <a:off x="2428860" y="0"/>
            <a:ext cx="4454195" cy="21752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старий комп\гость\Documents\9 Мая\фотоотчет\Фото 10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873" t="27217" r="38386" b="12428"/>
          <a:stretch/>
        </p:blipFill>
        <p:spPr bwMode="auto">
          <a:xfrm>
            <a:off x="7288160" y="3672681"/>
            <a:ext cx="1425728" cy="1480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Гость\Desktop\семинар завучей 24.11.17\фото к презентации\DSCN3760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58" t="6810" r="24010" b="27153"/>
          <a:stretch/>
        </p:blipFill>
        <p:spPr bwMode="auto">
          <a:xfrm>
            <a:off x="2030316" y="3629636"/>
            <a:ext cx="1669323" cy="17907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старий комп\гость\Desktop\рус.яз\Завуч\фото\школьн. лагерь\Фото0083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35" t="27154" r="255" b="1024"/>
          <a:stretch/>
        </p:blipFill>
        <p:spPr bwMode="auto">
          <a:xfrm>
            <a:off x="3791132" y="3683253"/>
            <a:ext cx="1566686" cy="1822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старий комп\гость\Desktop\рус.яз\Завуч\фото\День учителя\IMG_959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73" t="28400" r="26709" b="19111"/>
          <a:stretch/>
        </p:blipFill>
        <p:spPr bwMode="auto">
          <a:xfrm>
            <a:off x="5373028" y="5131346"/>
            <a:ext cx="1342112" cy="17272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8662" y="6581001"/>
            <a:ext cx="7072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C:\Users\V\Desktop\школа\фото к семинару\IMG_20160910_095612.jpg"/>
          <p:cNvPicPr/>
          <p:nvPr/>
        </p:nvPicPr>
        <p:blipFill>
          <a:blip r:embed="rId15" cstate="print"/>
          <a:srcRect l="21406" t="27628" r="26690"/>
          <a:stretch>
            <a:fillRect/>
          </a:stretch>
        </p:blipFill>
        <p:spPr bwMode="auto">
          <a:xfrm>
            <a:off x="6857984" y="0"/>
            <a:ext cx="2286016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старий комп\гость\Documents\9 Мая\фотоотчет\Фото 077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92" t="11359" b="11371"/>
          <a:stretch/>
        </p:blipFill>
        <p:spPr bwMode="auto">
          <a:xfrm>
            <a:off x="3545453" y="1857364"/>
            <a:ext cx="3344980" cy="1929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старий комп\гость\Documents\9 Мая\Фото 014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12" t="5647" r="20296" b="10905"/>
          <a:stretch/>
        </p:blipFill>
        <p:spPr bwMode="auto">
          <a:xfrm>
            <a:off x="1857356" y="1928802"/>
            <a:ext cx="1837789" cy="1630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_my_pictures\20170321-000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82" y="2428868"/>
            <a:ext cx="2667019" cy="2000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51" y="4770238"/>
            <a:ext cx="2786739" cy="180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71834" cy="21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C:\Users\Гость\Desktop\фотографии\фото\фото2\IMG_20170216_1151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19" y="4686194"/>
            <a:ext cx="2512613" cy="1814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25" y="0"/>
            <a:ext cx="3048575" cy="204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86614" y="6605797"/>
            <a:ext cx="65008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0"/>
            <a:ext cx="3005727" cy="19428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" name="Picture 2" descr="C:\Users\Гость\Desktop\семинар завучей 24.11.17\фото к презентации\DSCN38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85" y="4425874"/>
            <a:ext cx="3018267" cy="2263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69" name="Picture 1" descr="E:\фото к презентации\DSCN3763.JPG"/>
          <p:cNvPicPr>
            <a:picLocks noChangeAspect="1" noChangeArrowheads="1"/>
          </p:cNvPicPr>
          <p:nvPr/>
        </p:nvPicPr>
        <p:blipFill>
          <a:blip r:embed="rId9" cstate="print"/>
          <a:srcRect l="20689" t="2299" r="5172" b="19540"/>
          <a:stretch>
            <a:fillRect/>
          </a:stretch>
        </p:blipFill>
        <p:spPr bwMode="auto">
          <a:xfrm>
            <a:off x="-142908" y="2214554"/>
            <a:ext cx="2891138" cy="2286016"/>
          </a:xfrm>
          <a:prstGeom prst="rect">
            <a:avLst/>
          </a:prstGeom>
          <a:noFill/>
        </p:spPr>
      </p:pic>
      <p:pic>
        <p:nvPicPr>
          <p:cNvPr id="13" name="Picture 3" descr="E:\семінар ЗДНВР\IMG_0505.JPG"/>
          <p:cNvPicPr>
            <a:picLocks noChangeAspect="1" noChangeArrowheads="1"/>
          </p:cNvPicPr>
          <p:nvPr/>
        </p:nvPicPr>
        <p:blipFill>
          <a:blip r:embed="rId10" cstate="print"/>
          <a:srcRect l="3906" t="14583" r="14843" b="4166"/>
          <a:stretch>
            <a:fillRect/>
          </a:stretch>
        </p:blipFill>
        <p:spPr bwMode="auto">
          <a:xfrm>
            <a:off x="2811316" y="1890949"/>
            <a:ext cx="3672407" cy="2754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Гость\Desktop\фото к семинару\IMG_20160910_095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442" y="4860469"/>
            <a:ext cx="3027558" cy="1997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28628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/>
              <a:t>Позакласна</a:t>
            </a:r>
            <a:r>
              <a:rPr lang="ru-RU" sz="4000" dirty="0" smtClean="0"/>
              <a:t> робота</a:t>
            </a:r>
            <a:endParaRPr lang="ru-RU" sz="4000" dirty="0"/>
          </a:p>
        </p:txBody>
      </p:sp>
      <p:pic>
        <p:nvPicPr>
          <p:cNvPr id="4" name="Picture 3" descr="C:\Users\Гость\Desktop\фото к семинару\IMG_20160910_0828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240" y="2786058"/>
            <a:ext cx="3134358" cy="1955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Гость\Desktop\фото к семинару\IMG_20170224_114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6322"/>
            <a:ext cx="3161364" cy="1857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43042" y="6611779"/>
            <a:ext cx="61436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57166"/>
            <a:ext cx="3541573" cy="232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714620"/>
            <a:ext cx="2668677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754"/>
          <a:stretch/>
        </p:blipFill>
        <p:spPr bwMode="auto">
          <a:xfrm>
            <a:off x="3857620" y="428603"/>
            <a:ext cx="2071702" cy="251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39" y="4714884"/>
            <a:ext cx="3006495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Гость\Desktop\семинар завучей 24.11.17\1 фото\SAM_406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74" r="2335" b="1795"/>
          <a:stretch/>
        </p:blipFill>
        <p:spPr bwMode="auto">
          <a:xfrm>
            <a:off x="6572264" y="2285992"/>
            <a:ext cx="2357454" cy="2858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Гость\Desktop\семинар завучей 24.11.17\1 фото\20171009_13443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9" t="2924" r="1"/>
          <a:stretch/>
        </p:blipFill>
        <p:spPr bwMode="auto">
          <a:xfrm>
            <a:off x="6143636" y="214290"/>
            <a:ext cx="2825398" cy="2097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sz="3600" b="1" dirty="0" smtClean="0"/>
              <a:t> </a:t>
            </a:r>
            <a:r>
              <a:rPr lang="uk-UA" sz="3600" b="1" dirty="0" smtClean="0">
                <a:solidFill>
                  <a:srgbClr val="7030A0"/>
                </a:solidFill>
              </a:rPr>
              <a:t>За результатами навчання 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Похвальними листами 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rgbClr val="7030A0"/>
                </a:solidFill>
              </a:rPr>
              <a:t>нагороджувались:</a:t>
            </a:r>
            <a:endParaRPr lang="uk-UA" sz="36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r>
              <a:rPr lang="uk-UA" sz="3600" dirty="0" smtClean="0">
                <a:solidFill>
                  <a:srgbClr val="002060"/>
                </a:solidFill>
              </a:rPr>
              <a:t>в        2014-2015 н .р. – 11 учнів школи;</a:t>
            </a:r>
          </a:p>
          <a:p>
            <a:pPr algn="just">
              <a:buNone/>
            </a:pPr>
            <a:r>
              <a:rPr lang="uk-UA" sz="3600" dirty="0" smtClean="0">
                <a:solidFill>
                  <a:srgbClr val="002060"/>
                </a:solidFill>
              </a:rPr>
              <a:t>в        2015-2016 н. р. – 13 учнів школи;</a:t>
            </a:r>
          </a:p>
          <a:p>
            <a:pPr algn="just">
              <a:buNone/>
            </a:pPr>
            <a:r>
              <a:rPr lang="uk-UA" sz="3600" dirty="0" smtClean="0">
                <a:solidFill>
                  <a:srgbClr val="002060"/>
                </a:solidFill>
              </a:rPr>
              <a:t>в        2016-2017 н. р. – 13 учнів школи.</a:t>
            </a:r>
            <a:endParaRPr lang="ru-RU" sz="36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-142900"/>
            <a:ext cx="3868544" cy="258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3254866" cy="214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14414" y="6581001"/>
            <a:ext cx="67866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Гость\Desktop\фото\100_433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1" t="10940" b="4038"/>
          <a:stretch/>
        </p:blipFill>
        <p:spPr bwMode="auto">
          <a:xfrm>
            <a:off x="7091107" y="142852"/>
            <a:ext cx="2052893" cy="2420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071670" y="3068960"/>
            <a:ext cx="5000660" cy="3357586"/>
          </a:xfrm>
          <a:prstGeom prst="verticalScrol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dirty="0" smtClean="0"/>
              <a:t> </a:t>
            </a:r>
            <a:r>
              <a:rPr lang="uk-UA" sz="3000" dirty="0"/>
              <a:t>Давайте критикою не ображати дітей, а підштовхувати їх до нових успіхів, упевнено стверджуючи </a:t>
            </a:r>
            <a:endParaRPr lang="uk-UA" sz="3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sz="3000" dirty="0" smtClean="0"/>
              <a:t>“</a:t>
            </a:r>
            <a:r>
              <a:rPr lang="uk-UA" sz="3000" dirty="0"/>
              <a:t>Я знаю, ти це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sz="3000" dirty="0"/>
              <a:t>можеш ”</a:t>
            </a:r>
            <a:endParaRPr lang="ru-RU" sz="3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2392732" cy="185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0"/>
            <a:ext cx="2278917" cy="17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57224" y="6593630"/>
            <a:ext cx="74295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857364"/>
            <a:ext cx="753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"Усі наші задуми, всі наші цілі перетворюються на порох, </a:t>
            </a:r>
          </a:p>
          <a:p>
            <a:pPr algn="ctr"/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 в учня немає бажання вчитися”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2960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28604"/>
            <a:ext cx="8229600" cy="43891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uk-UA" sz="3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«Дати дітям радість праці, радість успіху у навчанні, збудити в їхніх серцях почуття гордості, власної гідності — це перша заповідь виховання. </a:t>
            </a:r>
            <a:endParaRPr lang="ru-RU" sz="3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uk-UA" sz="3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У наших школах не повинно бути нещасливих дітей, душу яких гнітить думка, що вони ні на що не здібні. </a:t>
            </a:r>
            <a:r>
              <a:rPr lang="uk-UA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Успіх у навчанні — єдине джерело внутрішніх сил дитини, які породжують енергію для переборення труднощів, бажання вчитися» </a:t>
            </a:r>
            <a:endParaRPr lang="ru-RU" sz="3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uk-UA" sz="3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 Сухомлинський</a:t>
            </a:r>
            <a:r>
              <a:rPr lang="uk-UA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6581001"/>
            <a:ext cx="7286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3108" y="2928934"/>
            <a:ext cx="5364354" cy="769441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r>
              <a:rPr lang="uk-UA" sz="4400" b="1" cap="all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50" endPos="85000" dir="5400000" sy="-100000" algn="bl" rotWithShape="0"/>
                </a:effectLst>
              </a:rPr>
              <a:t>Дякую за увагу!</a:t>
            </a:r>
            <a:endParaRPr lang="ru-RU" sz="4400" b="1" cap="all" dirty="0">
              <a:ln/>
              <a:solidFill>
                <a:srgbClr val="FFC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5" name="Picture 4" descr="G:\Новая папка\0_75194_65f182e3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95827" y="1338671"/>
            <a:ext cx="3346675" cy="669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Новая папка\0_75194_65f182e3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95827" y="4624794"/>
            <a:ext cx="3346675" cy="669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3636" y="214290"/>
            <a:ext cx="2789122" cy="165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686800" cy="6429396"/>
          </a:xfrm>
        </p:spPr>
        <p:txBody>
          <a:bodyPr>
            <a:normAutofit lnSpcReduction="10000"/>
          </a:bodyPr>
          <a:lstStyle/>
          <a:p>
            <a:pPr algn="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Грунт, на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якому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будується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педагогічна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майстерність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, - </a:t>
            </a:r>
          </a:p>
          <a:p>
            <a:pPr algn="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у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самій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дитині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, в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її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ставленні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до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знань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і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до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вас, учителю.</a:t>
            </a:r>
          </a:p>
          <a:p>
            <a:pPr algn="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Це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–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бажання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вчитися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натхнення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</a:p>
          <a:p>
            <a:pPr algn="r">
              <a:spcBef>
                <a:spcPts val="0"/>
              </a:spcBef>
              <a:buNone/>
            </a:pP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готовність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до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подолання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труднощів</a:t>
            </a:r>
            <a:r>
              <a:rPr lang="uk-UA" sz="1600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ru-RU" sz="16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spcBef>
                <a:spcPts val="0"/>
              </a:spcBef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Comic Sans MS" pitchFamily="66" charset="0"/>
              </a:rPr>
              <a:t>Я. А. </a:t>
            </a:r>
            <a:r>
              <a:rPr lang="ru-RU" sz="1600" i="1" dirty="0" err="1" smtClean="0">
                <a:solidFill>
                  <a:srgbClr val="002060"/>
                </a:solidFill>
                <a:latin typeface="Comic Sans MS" pitchFamily="66" charset="0"/>
              </a:rPr>
              <a:t>Коменський</a:t>
            </a:r>
            <a:endParaRPr lang="ru-RU" sz="1600" i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16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spcBef>
                <a:spcPts val="0"/>
              </a:spcBef>
              <a:buNone/>
            </a:pP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Мотивація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набагато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більше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</a:p>
          <a:p>
            <a:pPr algn="r">
              <a:spcBef>
                <a:spcPts val="0"/>
              </a:spcBef>
              <a:buNone/>
            </a:pP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чим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здібності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визначає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поведінку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дії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людини</a:t>
            </a:r>
            <a:r>
              <a:rPr lang="uk-UA" sz="1600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ru-RU" sz="16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spcBef>
                <a:spcPts val="0"/>
              </a:spcBef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Comic Sans MS" pitchFamily="66" charset="0"/>
              </a:rPr>
              <a:t>Дж</a:t>
            </a:r>
            <a:r>
              <a:rPr lang="uk-UA" sz="1600" i="1" dirty="0" smtClean="0">
                <a:solidFill>
                  <a:srgbClr val="002060"/>
                </a:solidFill>
                <a:latin typeface="Comic Sans MS" pitchFamily="66" charset="0"/>
              </a:rPr>
              <a:t>он </a:t>
            </a:r>
            <a:r>
              <a:rPr lang="ru-RU" sz="1600" i="1" dirty="0" smtClean="0">
                <a:solidFill>
                  <a:srgbClr val="002060"/>
                </a:solidFill>
                <a:latin typeface="Comic Sans MS" pitchFamily="66" charset="0"/>
              </a:rPr>
              <a:t>Равен</a:t>
            </a:r>
            <a:endParaRPr lang="ru-RU" sz="16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ru-RU" sz="2000" dirty="0" smtClean="0"/>
              <a:t> </a:t>
            </a:r>
          </a:p>
          <a:p>
            <a:pPr algn="r">
              <a:buNone/>
            </a:pPr>
            <a:r>
              <a:rPr lang="ru-RU" sz="1800" dirty="0" err="1" smtClean="0">
                <a:solidFill>
                  <a:srgbClr val="0070C0"/>
                </a:solidFill>
              </a:rPr>
              <a:t>Чому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одні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учні</a:t>
            </a:r>
            <a:r>
              <a:rPr lang="ru-RU" sz="1800" dirty="0" smtClean="0">
                <a:solidFill>
                  <a:srgbClr val="0070C0"/>
                </a:solidFill>
              </a:rPr>
              <a:t> охоче </a:t>
            </a:r>
            <a:r>
              <a:rPr lang="ru-RU" sz="1800" dirty="0" err="1" smtClean="0">
                <a:solidFill>
                  <a:srgbClr val="0070C0"/>
                </a:solidFill>
              </a:rPr>
              <a:t>йдуть</a:t>
            </a:r>
            <a:r>
              <a:rPr lang="ru-RU" sz="1800" dirty="0" smtClean="0">
                <a:solidFill>
                  <a:srgbClr val="0070C0"/>
                </a:solidFill>
              </a:rPr>
              <a:t> до </a:t>
            </a:r>
            <a:r>
              <a:rPr lang="ru-RU" sz="1800" dirty="0" err="1" smtClean="0">
                <a:solidFill>
                  <a:srgbClr val="0070C0"/>
                </a:solidFill>
              </a:rPr>
              <a:t>школи</a:t>
            </a:r>
            <a:r>
              <a:rPr lang="ru-RU" sz="1800" dirty="0" smtClean="0">
                <a:solidFill>
                  <a:srgbClr val="0070C0"/>
                </a:solidFill>
              </a:rPr>
              <a:t>, </a:t>
            </a:r>
          </a:p>
          <a:p>
            <a:pPr algn="r">
              <a:buNone/>
            </a:pPr>
            <a:r>
              <a:rPr lang="ru-RU" sz="1800" dirty="0" smtClean="0">
                <a:solidFill>
                  <a:srgbClr val="0070C0"/>
                </a:solidFill>
              </a:rPr>
              <a:t>а </a:t>
            </a:r>
            <a:r>
              <a:rPr lang="ru-RU" sz="1800" dirty="0" err="1" smtClean="0">
                <a:solidFill>
                  <a:srgbClr val="0070C0"/>
                </a:solidFill>
              </a:rPr>
              <a:t>інші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відмовляються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вчитися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й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прогулюють</a:t>
            </a:r>
            <a:r>
              <a:rPr lang="ru-RU" sz="1800" dirty="0" smtClean="0">
                <a:solidFill>
                  <a:srgbClr val="0070C0"/>
                </a:solidFill>
              </a:rPr>
              <a:t> уроки? </a:t>
            </a:r>
          </a:p>
          <a:p>
            <a:pPr algn="r">
              <a:buNone/>
            </a:pPr>
            <a:r>
              <a:rPr lang="ru-RU" sz="1800" dirty="0" err="1" smtClean="0">
                <a:solidFill>
                  <a:srgbClr val="0070C0"/>
                </a:solidFill>
              </a:rPr>
              <a:t>Чому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хтось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успішно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вписується</a:t>
            </a:r>
            <a:r>
              <a:rPr lang="ru-RU" sz="1800" dirty="0" smtClean="0">
                <a:solidFill>
                  <a:srgbClr val="0070C0"/>
                </a:solidFill>
              </a:rPr>
              <a:t> в </a:t>
            </a:r>
            <a:r>
              <a:rPr lang="ru-RU" sz="1800" dirty="0" err="1" smtClean="0">
                <a:solidFill>
                  <a:srgbClr val="0070C0"/>
                </a:solidFill>
              </a:rPr>
              <a:t>шкільний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соціум</a:t>
            </a:r>
            <a:r>
              <a:rPr lang="ru-RU" sz="1800" dirty="0" smtClean="0">
                <a:solidFill>
                  <a:srgbClr val="0070C0"/>
                </a:solidFill>
              </a:rPr>
              <a:t>, </a:t>
            </a:r>
          </a:p>
          <a:p>
            <a:pPr algn="r">
              <a:buNone/>
            </a:pPr>
            <a:r>
              <a:rPr lang="ru-RU" sz="1800" dirty="0" smtClean="0">
                <a:solidFill>
                  <a:srgbClr val="0070C0"/>
                </a:solidFill>
              </a:rPr>
              <a:t>а в </a:t>
            </a:r>
            <a:r>
              <a:rPr lang="ru-RU" sz="1800" dirty="0" err="1" smtClean="0">
                <a:solidFill>
                  <a:srgbClr val="0070C0"/>
                </a:solidFill>
              </a:rPr>
              <a:t>когось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суцільні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проблеми</a:t>
            </a:r>
            <a:r>
              <a:rPr lang="ru-RU" sz="1800" dirty="0" smtClean="0">
                <a:solidFill>
                  <a:srgbClr val="0070C0"/>
                </a:solidFill>
              </a:rPr>
              <a:t>? </a:t>
            </a: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Мотив - </a:t>
            </a:r>
            <a:r>
              <a:rPr lang="ru-RU" sz="2000" dirty="0" err="1" smtClean="0">
                <a:solidFill>
                  <a:srgbClr val="7030A0"/>
                </a:solidFill>
              </a:rPr>
              <a:t>це</a:t>
            </a:r>
            <a:r>
              <a:rPr lang="ru-RU" sz="2000" dirty="0" smtClean="0">
                <a:solidFill>
                  <a:srgbClr val="7030A0"/>
                </a:solidFill>
              </a:rPr>
              <a:t>  </a:t>
            </a:r>
            <a:r>
              <a:rPr lang="ru-RU" sz="2000" dirty="0" err="1" smtClean="0">
                <a:solidFill>
                  <a:srgbClr val="7030A0"/>
                </a:solidFill>
              </a:rPr>
              <a:t>внутрішнє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спонукання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особистості</a:t>
            </a:r>
            <a:r>
              <a:rPr lang="ru-RU" sz="2000" dirty="0" smtClean="0">
                <a:solidFill>
                  <a:srgbClr val="7030A0"/>
                </a:solidFill>
              </a:rPr>
              <a:t> до того </a:t>
            </a:r>
            <a:r>
              <a:rPr lang="ru-RU" sz="2000" dirty="0" err="1" smtClean="0">
                <a:solidFill>
                  <a:srgbClr val="7030A0"/>
                </a:solidFill>
              </a:rPr>
              <a:t>або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іншого</a:t>
            </a:r>
            <a:r>
              <a:rPr lang="ru-RU" sz="2000" dirty="0" smtClean="0">
                <a:solidFill>
                  <a:srgbClr val="7030A0"/>
                </a:solidFill>
              </a:rPr>
              <a:t> виду </a:t>
            </a:r>
            <a:r>
              <a:rPr lang="ru-RU" sz="2000" dirty="0" err="1" smtClean="0">
                <a:solidFill>
                  <a:srgbClr val="7030A0"/>
                </a:solidFill>
              </a:rPr>
              <a:t>активності</a:t>
            </a:r>
            <a:r>
              <a:rPr lang="ru-RU" sz="2000" dirty="0" smtClean="0">
                <a:solidFill>
                  <a:srgbClr val="7030A0"/>
                </a:solidFill>
              </a:rPr>
              <a:t>, </a:t>
            </a:r>
            <a:r>
              <a:rPr lang="ru-RU" sz="2000" dirty="0" err="1" smtClean="0">
                <a:solidFill>
                  <a:srgbClr val="7030A0"/>
                </a:solidFill>
              </a:rPr>
              <a:t>пов'язане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із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задоволенням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певної</a:t>
            </a:r>
            <a:r>
              <a:rPr lang="ru-RU" sz="2000" dirty="0" smtClean="0">
                <a:solidFill>
                  <a:srgbClr val="7030A0"/>
                </a:solidFill>
              </a:rPr>
              <a:t> потреби</a:t>
            </a:r>
            <a:r>
              <a:rPr lang="uk-UA" sz="2000" dirty="0" smtClean="0">
                <a:solidFill>
                  <a:srgbClr val="7030A0"/>
                </a:solidFill>
              </a:rPr>
              <a:t>.</a:t>
            </a:r>
            <a:endParaRPr lang="ru-RU" sz="20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 Мотивацією вважають сукупність мотивів, які спонукають людину до досягнення мети; сукупність психологічних процесів, які дають поведінці вольовий імпульс і спрямованість.  </a:t>
            </a:r>
            <a:r>
              <a:rPr lang="ru-RU" sz="2000" dirty="0" err="1" smtClean="0">
                <a:solidFill>
                  <a:srgbClr val="7030A0"/>
                </a:solidFill>
              </a:rPr>
              <a:t>Мотивація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відноситься</a:t>
            </a:r>
            <a:r>
              <a:rPr lang="ru-RU" sz="2000" dirty="0" smtClean="0">
                <a:solidFill>
                  <a:srgbClr val="7030A0"/>
                </a:solidFill>
              </a:rPr>
              <a:t> до набору </a:t>
            </a:r>
            <a:r>
              <a:rPr lang="ru-RU" sz="2000" dirty="0" err="1" smtClean="0">
                <a:solidFill>
                  <a:srgbClr val="7030A0"/>
                </a:solidFill>
              </a:rPr>
              <a:t>людських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чинників</a:t>
            </a:r>
            <a:r>
              <a:rPr lang="ru-RU" sz="2000" dirty="0" smtClean="0">
                <a:solidFill>
                  <a:srgbClr val="7030A0"/>
                </a:solidFill>
              </a:rPr>
              <a:t>, </a:t>
            </a:r>
            <a:r>
              <a:rPr lang="ru-RU" sz="2000" dirty="0" err="1" smtClean="0">
                <a:solidFill>
                  <a:srgbClr val="7030A0"/>
                </a:solidFill>
              </a:rPr>
              <a:t>які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штовхають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людину</a:t>
            </a:r>
            <a:r>
              <a:rPr lang="ru-RU" sz="2000" dirty="0" smtClean="0">
                <a:solidFill>
                  <a:srgbClr val="7030A0"/>
                </a:solidFill>
              </a:rPr>
              <a:t> вперед.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 </a:t>
            </a:r>
            <a:r>
              <a:rPr lang="uk-UA" sz="2000" b="1" dirty="0" smtClean="0">
                <a:solidFill>
                  <a:srgbClr val="7030A0"/>
                </a:solidFill>
              </a:rPr>
              <a:t>Мотивація навчальної</a:t>
            </a:r>
            <a:r>
              <a:rPr lang="ru-RU" sz="2000" dirty="0" smtClean="0">
                <a:solidFill>
                  <a:srgbClr val="7030A0"/>
                </a:solidFill>
              </a:rPr>
              <a:t> </a:t>
            </a:r>
            <a:r>
              <a:rPr lang="uk-UA" sz="2000" b="1" dirty="0" smtClean="0">
                <a:solidFill>
                  <a:srgbClr val="7030A0"/>
                </a:solidFill>
              </a:rPr>
              <a:t>діяльності</a:t>
            </a:r>
            <a:r>
              <a:rPr lang="ru-RU" sz="2000" b="1" dirty="0" smtClean="0">
                <a:solidFill>
                  <a:srgbClr val="7030A0"/>
                </a:solidFill>
              </a:rPr>
              <a:t> </a:t>
            </a:r>
            <a:r>
              <a:rPr lang="uk-UA" sz="2000" dirty="0" smtClean="0">
                <a:solidFill>
                  <a:srgbClr val="7030A0"/>
                </a:solidFill>
              </a:rPr>
              <a:t>– усі чинники, що обумовлюють прояви навчальної активності: потреби, мету, установки, почуття обов’язку, інтереси.</a:t>
            </a:r>
            <a:r>
              <a:rPr lang="ru-RU" sz="2000" dirty="0" smtClean="0">
                <a:solidFill>
                  <a:srgbClr val="7030A0"/>
                </a:solidFill>
              </a:rPr>
              <a:t> </a:t>
            </a:r>
            <a:endParaRPr lang="ru-RU" sz="20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6488668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i (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2500306"/>
            <a:ext cx="142876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iвчпа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1844824"/>
            <a:ext cx="1785131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rgbClr val="8612BA"/>
                </a:solidFill>
              </a:rPr>
              <a:t>Задачі мотивації:</a:t>
            </a:r>
            <a:r>
              <a:rPr lang="ru-RU" sz="4000" dirty="0" smtClean="0">
                <a:solidFill>
                  <a:srgbClr val="8612BA"/>
                </a:solidFill>
              </a:rPr>
              <a:t/>
            </a:r>
            <a:br>
              <a:rPr lang="ru-RU" sz="4000" dirty="0" smtClean="0">
                <a:solidFill>
                  <a:srgbClr val="8612BA"/>
                </a:solidFill>
              </a:rPr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517632" cy="43891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>
                <a:solidFill>
                  <a:srgbClr val="002060"/>
                </a:solidFill>
              </a:rPr>
              <a:t>Викликати інтерес до вивчення певного предмету, до теми уроку;</a:t>
            </a:r>
            <a:endParaRPr lang="ru-RU" sz="2800" dirty="0" smtClean="0">
              <a:solidFill>
                <a:srgbClr val="002060"/>
              </a:solidFill>
            </a:endParaRPr>
          </a:p>
          <a:p>
            <a:pPr lvl="0"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>
                <a:solidFill>
                  <a:srgbClr val="002060"/>
                </a:solidFill>
              </a:rPr>
              <a:t>Сфокусувати увагу учнів на проблемі;</a:t>
            </a:r>
            <a:endParaRPr lang="ru-RU" sz="2800" dirty="0" smtClean="0">
              <a:solidFill>
                <a:srgbClr val="002060"/>
              </a:solidFill>
            </a:endParaRPr>
          </a:p>
          <a:p>
            <a:pPr lvl="0"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>
                <a:solidFill>
                  <a:srgbClr val="002060"/>
                </a:solidFill>
              </a:rPr>
              <a:t>Налаштувати учнів на ефективний процес пізнання;</a:t>
            </a:r>
            <a:endParaRPr lang="ru-RU" sz="2800" dirty="0" smtClean="0">
              <a:solidFill>
                <a:srgbClr val="002060"/>
              </a:solidFill>
            </a:endParaRPr>
          </a:p>
          <a:p>
            <a:pPr lvl="0"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>
                <a:solidFill>
                  <a:srgbClr val="002060"/>
                </a:solidFill>
              </a:rPr>
              <a:t>Викликати в них власну зацікавленість;</a:t>
            </a:r>
            <a:endParaRPr lang="ru-RU" sz="2800" dirty="0" smtClean="0">
              <a:solidFill>
                <a:srgbClr val="002060"/>
              </a:solidFill>
            </a:endParaRPr>
          </a:p>
          <a:p>
            <a:pPr lvl="0"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>
                <a:solidFill>
                  <a:srgbClr val="002060"/>
                </a:solidFill>
              </a:rPr>
              <a:t>Налаштувати учнів на </a:t>
            </a:r>
            <a:r>
              <a:rPr lang="uk-UA" sz="2800" dirty="0" err="1" smtClean="0">
                <a:solidFill>
                  <a:srgbClr val="002060"/>
                </a:solidFill>
              </a:rPr>
              <a:t>розв</a:t>
            </a:r>
            <a:r>
              <a:rPr lang="ru-RU" sz="2800" dirty="0" smtClean="0">
                <a:solidFill>
                  <a:srgbClr val="002060"/>
                </a:solidFill>
              </a:rPr>
              <a:t>’</a:t>
            </a:r>
            <a:r>
              <a:rPr lang="uk-UA" sz="2800" dirty="0" err="1" smtClean="0">
                <a:solidFill>
                  <a:srgbClr val="002060"/>
                </a:solidFill>
              </a:rPr>
              <a:t>язання</a:t>
            </a:r>
            <a:r>
              <a:rPr lang="uk-UA" sz="2800" dirty="0" smtClean="0">
                <a:solidFill>
                  <a:srgbClr val="002060"/>
                </a:solidFill>
              </a:rPr>
              <a:t> певних проблем;</a:t>
            </a:r>
            <a:endParaRPr lang="ru-RU" sz="28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uk-UA" sz="2800" dirty="0" smtClean="0">
                <a:solidFill>
                  <a:srgbClr val="002060"/>
                </a:solidFill>
              </a:rPr>
              <a:t>Психологічно підготувати  до сприйняття матеріалу.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6488668"/>
            <a:ext cx="7858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322178460_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808" y="4513094"/>
            <a:ext cx="358661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17938736"/>
              </p:ext>
            </p:extLst>
          </p:nvPr>
        </p:nvGraphicFramePr>
        <p:xfrm>
          <a:off x="571472" y="571480"/>
          <a:ext cx="8229600" cy="56554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42611"/>
                <a:gridCol w="4186989"/>
              </a:tblGrid>
              <a:tr h="588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      </a:t>
                      </a:r>
                      <a:r>
                        <a:rPr lang="uk-UA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2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Зовнішня</a:t>
                      </a: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мотивація</a:t>
                      </a: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24" marR="9024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Внутрішня</a:t>
                      </a: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мотивація</a:t>
                      </a: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24" marR="9024" marT="9525" marB="9525" anchor="ctr"/>
                </a:tc>
              </a:tr>
              <a:tr h="1973270">
                <a:tc>
                  <a:txBody>
                    <a:bodyPr/>
                    <a:lstStyle/>
                    <a:p>
                      <a:pPr marL="59690" indent="596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виникає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під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впливом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тиском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зовнішніх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імпульсів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вимог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наказів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примусів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викликає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зовнішній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дискомфорт (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людина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зобов'язана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виконувати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чиюсь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волю).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8284" marR="1082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- «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зароджується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»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під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впливом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внутрішнього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дискомфорту (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людина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діє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щоб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отримати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внутрішнє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задоволення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отримати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позитивний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психічний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стан).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Діяльність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організовується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за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власною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ініціативою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, не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залежить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від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чужої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волі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b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Мотиви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внутрішнє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задоволення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інтерес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24" marR="9024" marT="9525" marB="9525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42910" y="6611778"/>
            <a:ext cx="81439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6766" cy="857256"/>
          </a:xfrm>
        </p:spPr>
        <p:txBody>
          <a:bodyPr>
            <a:noAutofit/>
          </a:bodyPr>
          <a:lstStyle/>
          <a:p>
            <a:pPr lvl="0" algn="ctr"/>
            <a:r>
              <a:rPr lang="ru-RU" sz="3600" dirty="0" smtClean="0"/>
              <a:t>ЗАСІДАННЯ ПЕДАГОГІЧНОЇ РАДИ ШКОЛИ: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4389120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70C0"/>
                </a:solidFill>
              </a:rPr>
              <a:t>2015 </a:t>
            </a:r>
            <a:r>
              <a:rPr lang="ru-RU" sz="2800" dirty="0" err="1" smtClean="0">
                <a:solidFill>
                  <a:srgbClr val="0070C0"/>
                </a:solidFill>
              </a:rPr>
              <a:t>рік</a:t>
            </a:r>
            <a:r>
              <a:rPr lang="ru-RU" sz="2800" dirty="0" smtClean="0">
                <a:solidFill>
                  <a:srgbClr val="0070C0"/>
                </a:solidFill>
              </a:rPr>
              <a:t>  </a:t>
            </a:r>
            <a:r>
              <a:rPr lang="uk-UA" sz="2800" dirty="0" smtClean="0"/>
              <a:t> «Створення ситуації успіху та шляхи її реалізації на уроці».</a:t>
            </a:r>
            <a:endParaRPr lang="ru-RU" sz="2800" dirty="0" smtClean="0"/>
          </a:p>
          <a:p>
            <a:pPr lvl="0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70C0"/>
                </a:solidFill>
              </a:rPr>
              <a:t>2016 </a:t>
            </a:r>
            <a:r>
              <a:rPr lang="ru-RU" sz="2800" dirty="0" err="1" smtClean="0">
                <a:solidFill>
                  <a:srgbClr val="0070C0"/>
                </a:solidFill>
              </a:rPr>
              <a:t>рік</a:t>
            </a:r>
            <a:endParaRPr lang="ru-RU" sz="2800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uk-UA" dirty="0" smtClean="0"/>
              <a:t>   </a:t>
            </a:r>
            <a:r>
              <a:rPr lang="ru-RU" dirty="0" smtClean="0"/>
              <a:t> </a:t>
            </a:r>
            <a:r>
              <a:rPr lang="ru-RU" sz="2800" dirty="0" smtClean="0"/>
              <a:t>«</a:t>
            </a:r>
            <a:r>
              <a:rPr lang="uk-UA" sz="2800" dirty="0" smtClean="0"/>
              <a:t>Формування в учнів пізнавального інтересу до навчання».</a:t>
            </a:r>
            <a:r>
              <a:rPr lang="uk-UA" sz="2800" b="1" dirty="0" smtClean="0"/>
              <a:t> </a:t>
            </a:r>
            <a:endParaRPr lang="ru-RU" sz="2800" dirty="0" smtClean="0"/>
          </a:p>
          <a:p>
            <a:pPr lvl="0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70C0"/>
                </a:solidFill>
              </a:rPr>
              <a:t>2017 </a:t>
            </a:r>
            <a:r>
              <a:rPr lang="ru-RU" sz="2800" dirty="0" err="1" smtClean="0">
                <a:solidFill>
                  <a:srgbClr val="0070C0"/>
                </a:solidFill>
              </a:rPr>
              <a:t>рік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uk-UA" sz="2800" b="1" dirty="0" smtClean="0"/>
              <a:t> «</a:t>
            </a:r>
            <a:r>
              <a:rPr lang="uk-UA" sz="2800" dirty="0" smtClean="0"/>
              <a:t>Шляхи підвищення рівня мотивації учнів школи як основи успішного навчання».</a:t>
            </a:r>
            <a:endParaRPr lang="ru-RU" sz="2800" dirty="0" smtClean="0"/>
          </a:p>
          <a:p>
            <a:pPr lvl="0">
              <a:buNone/>
            </a:pPr>
            <a:endParaRPr lang="ru-RU" dirty="0" smtClean="0"/>
          </a:p>
          <a:p>
            <a:pPr>
              <a:buNone/>
            </a:pPr>
            <a:r>
              <a:rPr lang="uk-UA" dirty="0" smtClean="0"/>
              <a:t>    </a:t>
            </a:r>
            <a:endParaRPr lang="ru-RU" dirty="0"/>
          </a:p>
        </p:txBody>
      </p:sp>
      <p:pic>
        <p:nvPicPr>
          <p:cNvPr id="13" name="Picture 2" descr="C:\Users\Гость\Desktop\фото к семинару\IMG_20161129_142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00"/>
          <a:stretch>
            <a:fillRect/>
          </a:stretch>
        </p:blipFill>
        <p:spPr bwMode="auto">
          <a:xfrm>
            <a:off x="3000364" y="4357694"/>
            <a:ext cx="3173484" cy="21421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:\фото к семинару\DSCN37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10" t="6535" b="15989"/>
          <a:stretch>
            <a:fillRect/>
          </a:stretch>
        </p:blipFill>
        <p:spPr bwMode="auto">
          <a:xfrm>
            <a:off x="0" y="4572008"/>
            <a:ext cx="2917052" cy="2000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фото к семинару\DSCN36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500570"/>
            <a:ext cx="2807599" cy="21184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6488668"/>
            <a:ext cx="771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3144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42852"/>
            <a:ext cx="8229600" cy="4246244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§"/>
            </a:pPr>
            <a:r>
              <a:rPr lang="uk-UA" sz="2400" dirty="0" smtClean="0"/>
              <a:t>Т</a:t>
            </a:r>
            <a:r>
              <a:rPr lang="ru-RU" sz="2400" dirty="0" err="1" smtClean="0"/>
              <a:t>еоретико-методологічна</a:t>
            </a:r>
            <a:r>
              <a:rPr lang="ru-RU" sz="2400" dirty="0" smtClean="0"/>
              <a:t> </a:t>
            </a:r>
            <a:r>
              <a:rPr lang="ru-RU" sz="2400" dirty="0" err="1" smtClean="0"/>
              <a:t>допомог</a:t>
            </a:r>
            <a:r>
              <a:rPr lang="uk-UA" sz="2400" dirty="0" smtClean="0"/>
              <a:t>а</a:t>
            </a:r>
            <a:r>
              <a:rPr lang="ru-RU" sz="2400" dirty="0" smtClean="0"/>
              <a:t> у </a:t>
            </a:r>
            <a:r>
              <a:rPr lang="ru-RU" sz="2400" dirty="0" err="1" smtClean="0"/>
              <a:t>вирішенні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практичних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завдань</a:t>
            </a:r>
            <a:r>
              <a:rPr lang="ru-RU" sz="2400" dirty="0" smtClean="0"/>
              <a:t>; </a:t>
            </a:r>
            <a:r>
              <a:rPr lang="ru-RU" sz="2400" dirty="0" err="1" smtClean="0"/>
              <a:t>підготовка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практичних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рекомендацій</a:t>
            </a:r>
            <a:r>
              <a:rPr lang="ru-RU" sz="2400" dirty="0" smtClean="0"/>
              <a:t> </a:t>
            </a:r>
            <a:r>
              <a:rPr lang="ru-RU" sz="2400" dirty="0" err="1" smtClean="0"/>
              <a:t>тощо</a:t>
            </a:r>
            <a:r>
              <a:rPr lang="ru-RU" sz="2400" dirty="0" smtClean="0"/>
              <a:t>.</a:t>
            </a:r>
          </a:p>
          <a:p>
            <a:pPr lvl="0">
              <a:buFont typeface="Wingdings" pitchFamily="2" charset="2"/>
              <a:buChar char="§"/>
            </a:pPr>
            <a:r>
              <a:rPr lang="uk-UA" sz="2400" dirty="0" smtClean="0"/>
              <a:t>Робота шкільних </a:t>
            </a:r>
            <a:r>
              <a:rPr lang="uk-UA" sz="2400" dirty="0" err="1" smtClean="0"/>
              <a:t>МО</a:t>
            </a:r>
            <a:r>
              <a:rPr lang="uk-UA" sz="2400" dirty="0" smtClean="0"/>
              <a:t>  над створенням методичного та дидактичного забезпечення процесу навчання.</a:t>
            </a:r>
            <a:endParaRPr lang="ru-RU" sz="2400" dirty="0" smtClean="0"/>
          </a:p>
          <a:p>
            <a:pPr lvl="0">
              <a:buFont typeface="Wingdings" pitchFamily="2" charset="2"/>
              <a:buChar char="§"/>
            </a:pPr>
            <a:r>
              <a:rPr lang="ru-RU" sz="2400" dirty="0" err="1" smtClean="0"/>
              <a:t>Методичні</a:t>
            </a:r>
            <a:r>
              <a:rPr lang="ru-RU" sz="2400" dirty="0" smtClean="0"/>
              <a:t> оперативки, </a:t>
            </a:r>
            <a:r>
              <a:rPr lang="ru-RU" sz="2400" dirty="0" err="1" smtClean="0"/>
              <a:t>наради</a:t>
            </a:r>
            <a:r>
              <a:rPr lang="ru-RU" sz="2400" dirty="0" smtClean="0"/>
              <a:t>, </a:t>
            </a:r>
            <a:r>
              <a:rPr lang="ru-RU" sz="2400" dirty="0" err="1" smtClean="0"/>
              <a:t>консультації</a:t>
            </a:r>
            <a:r>
              <a:rPr lang="ru-RU" sz="2400" dirty="0" smtClean="0"/>
              <a:t>, </a:t>
            </a:r>
            <a:r>
              <a:rPr lang="ru-RU" sz="2400" dirty="0" err="1" smtClean="0"/>
              <a:t>круглі</a:t>
            </a:r>
            <a:r>
              <a:rPr lang="ru-RU" sz="2400" dirty="0" smtClean="0"/>
              <a:t> </a:t>
            </a:r>
            <a:r>
              <a:rPr lang="ru-RU" sz="2400" dirty="0" err="1" smtClean="0"/>
              <a:t>столи</a:t>
            </a:r>
            <a:r>
              <a:rPr lang="uk-UA" sz="2400" dirty="0" smtClean="0"/>
              <a:t>.</a:t>
            </a:r>
            <a:endParaRPr lang="ru-RU" sz="2400" dirty="0" smtClean="0"/>
          </a:p>
          <a:p>
            <a:pPr>
              <a:buNone/>
            </a:pPr>
            <a:r>
              <a:rPr lang="uk-UA" dirty="0" smtClean="0"/>
              <a:t>   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V\Desktop\IMG_0977.JPG"/>
          <p:cNvPicPr>
            <a:picLocks noChangeAspect="1" noChangeArrowheads="1"/>
          </p:cNvPicPr>
          <p:nvPr/>
        </p:nvPicPr>
        <p:blipFill>
          <a:blip r:embed="rId2" cstate="print"/>
          <a:srcRect t="18988" b="17721"/>
          <a:stretch>
            <a:fillRect/>
          </a:stretch>
        </p:blipFill>
        <p:spPr bwMode="auto">
          <a:xfrm>
            <a:off x="6500826" y="4429132"/>
            <a:ext cx="2643174" cy="233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F:\фото к семинару\DSCN3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5" t="6360" r="4604" b="7784"/>
          <a:stretch>
            <a:fillRect/>
          </a:stretch>
        </p:blipFill>
        <p:spPr bwMode="auto">
          <a:xfrm>
            <a:off x="0" y="2500305"/>
            <a:ext cx="3214678" cy="2228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V\Desktop\Грамоті\20170321_144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5000636"/>
            <a:ext cx="2357454" cy="1694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J:\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571743"/>
            <a:ext cx="3000364" cy="2083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:\Documents and Settings\Admin\Рабочий стол\Новая папка\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714884"/>
            <a:ext cx="1656286" cy="199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F:\фото к семинару\DSCN37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3191"/>
            <a:ext cx="2643174" cy="2334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фото к семинару\DSCN3697.JPG"/>
          <p:cNvPicPr>
            <a:picLocks noChangeAspect="1" noChangeArrowheads="1"/>
          </p:cNvPicPr>
          <p:nvPr/>
        </p:nvPicPr>
        <p:blipFill>
          <a:blip r:embed="rId8" cstate="print"/>
          <a:srcRect r="13512"/>
          <a:stretch>
            <a:fillRect/>
          </a:stretch>
        </p:blipFill>
        <p:spPr bwMode="auto">
          <a:xfrm>
            <a:off x="3214678" y="2500306"/>
            <a:ext cx="2921075" cy="237337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533734" y="6560474"/>
            <a:ext cx="60721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ru-RU" sz="5400" dirty="0" err="1" smtClean="0"/>
              <a:t>Батьківські</a:t>
            </a:r>
            <a:r>
              <a:rPr lang="ru-RU" sz="5400" dirty="0" smtClean="0"/>
              <a:t> </a:t>
            </a:r>
            <a:r>
              <a:rPr lang="ru-RU" sz="5400" dirty="0" err="1" smtClean="0"/>
              <a:t>збори</a:t>
            </a:r>
            <a:endParaRPr lang="ru-RU" sz="5400" dirty="0"/>
          </a:p>
        </p:txBody>
      </p:sp>
      <p:pic>
        <p:nvPicPr>
          <p:cNvPr id="3" name="Picture 2" descr="C:\Users\V\Desktop\школа\к семинару завучей 2017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488" y="5000636"/>
            <a:ext cx="1714512" cy="17145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6581001"/>
            <a:ext cx="72152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AutoShape 2" descr="C:\Users\V\Desktop\%D1%88%D0%BA%D0%BE%D0%BB%D0%B0\%D0%BA %D1%81%D0%B5%D0%BC%D0%B8%D0%BD%D0%B0%D1%80%D1%83 %D0%B7%D0%B0%D0%B2%D1%83%D1%87%D0%B5%D0%B9 2017\%D0%BA%D0%B0%D1%80%D1%82%D0%B8%D0%BD%D0%BA%D0%B8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C:\Users\V\Desktop\%D1%88%D0%BA%D0%BE%D0%BB%D0%B0\%D0%BA %D1%81%D0%B5%D0%BC%D0%B8%D0%BD%D0%B0%D1%80%D1%83 %D0%B7%D0%B0%D0%B2%D1%83%D1%87%D0%B5%D0%B9 2017\%D0%BA%D0%B0%D1%80%D1%82%D0%B8%D0%BD%D0%BA%D0%B8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https://i.mycdn.me/image?id=835687760288&amp;t=42&amp;plc=WEB&amp;tkn=*IwkO03jcLMNheolYJXWR6UoOpl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192882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389120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заохочення</a:t>
            </a:r>
            <a:r>
              <a:rPr lang="ru-RU" dirty="0" smtClean="0"/>
              <a:t> у </a:t>
            </a:r>
            <a:r>
              <a:rPr lang="ru-RU" dirty="0" err="1" smtClean="0"/>
              <a:t>вигляді</a:t>
            </a:r>
            <a:r>
              <a:rPr lang="ru-RU" dirty="0" smtClean="0"/>
              <a:t> </a:t>
            </a:r>
            <a:r>
              <a:rPr lang="ru-RU" dirty="0" err="1" smtClean="0"/>
              <a:t>цукерок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походів</a:t>
            </a:r>
            <a:r>
              <a:rPr lang="ru-RU" dirty="0" smtClean="0"/>
              <a:t> в цирк за </a:t>
            </a:r>
            <a:r>
              <a:rPr lang="ru-RU" dirty="0" err="1" smtClean="0"/>
              <a:t>хороші</a:t>
            </a:r>
            <a:r>
              <a:rPr lang="ru-RU" dirty="0" smtClean="0"/>
              <a:t> </a:t>
            </a:r>
            <a:r>
              <a:rPr lang="ru-RU" dirty="0" err="1" smtClean="0"/>
              <a:t>оцінки</a:t>
            </a:r>
            <a:r>
              <a:rPr lang="ru-RU" dirty="0" smtClean="0"/>
              <a:t> </a:t>
            </a:r>
            <a:r>
              <a:rPr lang="ru-RU" dirty="0" err="1" smtClean="0"/>
              <a:t>можливо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в самому </a:t>
            </a:r>
            <a:r>
              <a:rPr lang="ru-RU" dirty="0" err="1" smtClean="0"/>
              <a:t>молодшому</a:t>
            </a:r>
            <a:r>
              <a:rPr lang="ru-RU" dirty="0" smtClean="0"/>
              <a:t> </a:t>
            </a:r>
            <a:r>
              <a:rPr lang="ru-RU" dirty="0" err="1" smtClean="0"/>
              <a:t>віці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зрідка</a:t>
            </a:r>
            <a:r>
              <a:rPr lang="ru-RU" dirty="0" smtClean="0"/>
              <a:t>, так як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зовнішня</a:t>
            </a:r>
            <a:r>
              <a:rPr lang="ru-RU" dirty="0" smtClean="0"/>
              <a:t> </a:t>
            </a:r>
            <a:r>
              <a:rPr lang="ru-RU" dirty="0" err="1" smtClean="0"/>
              <a:t>мотивація</a:t>
            </a:r>
            <a:r>
              <a:rPr lang="ru-RU" dirty="0" smtClean="0"/>
              <a:t>, не </a:t>
            </a:r>
            <a:r>
              <a:rPr lang="ru-RU" dirty="0" err="1" smtClean="0"/>
              <a:t>формує</a:t>
            </a:r>
            <a:r>
              <a:rPr lang="ru-RU" dirty="0" smtClean="0"/>
              <a:t> </a:t>
            </a:r>
            <a:r>
              <a:rPr lang="ru-RU" dirty="0" err="1" smtClean="0"/>
              <a:t>внутрішнього</a:t>
            </a:r>
            <a:r>
              <a:rPr lang="ru-RU" dirty="0" smtClean="0"/>
              <a:t> стимулу; а </a:t>
            </a:r>
            <a:r>
              <a:rPr lang="ru-RU" dirty="0" err="1" smtClean="0"/>
              <a:t>домашні</a:t>
            </a:r>
            <a:r>
              <a:rPr lang="ru-RU" dirty="0" smtClean="0"/>
              <a:t> </a:t>
            </a:r>
            <a:r>
              <a:rPr lang="ru-RU" dirty="0" err="1" smtClean="0"/>
              <a:t>покарання</a:t>
            </a:r>
            <a:r>
              <a:rPr lang="ru-RU" dirty="0" smtClean="0"/>
              <a:t> за </a:t>
            </a:r>
            <a:r>
              <a:rPr lang="ru-RU" dirty="0" err="1" smtClean="0"/>
              <a:t>погану</a:t>
            </a:r>
            <a:r>
              <a:rPr lang="ru-RU" dirty="0" smtClean="0"/>
              <a:t> </a:t>
            </a:r>
            <a:r>
              <a:rPr lang="ru-RU" dirty="0" err="1" smtClean="0"/>
              <a:t>успішність</a:t>
            </a:r>
            <a:r>
              <a:rPr lang="ru-RU" dirty="0" smtClean="0"/>
              <a:t> </a:t>
            </a:r>
            <a:r>
              <a:rPr lang="ru-RU" dirty="0" err="1" smtClean="0"/>
              <a:t>неприпустимі</a:t>
            </a:r>
            <a:r>
              <a:rPr lang="ru-RU" dirty="0" smtClean="0"/>
              <a:t>, так як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відбивають</a:t>
            </a:r>
            <a:r>
              <a:rPr lang="ru-RU" dirty="0" smtClean="0"/>
              <a:t> охоту до </a:t>
            </a:r>
            <a:r>
              <a:rPr lang="ru-RU" dirty="0" err="1" smtClean="0"/>
              <a:t>навчання</a:t>
            </a:r>
            <a:r>
              <a:rPr lang="ru-RU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 </a:t>
            </a:r>
            <a:r>
              <a:rPr lang="ru-RU" dirty="0" err="1" smtClean="0"/>
              <a:t>цікавтеся</a:t>
            </a:r>
            <a:r>
              <a:rPr lang="ru-RU" dirty="0" smtClean="0"/>
              <a:t> не </a:t>
            </a:r>
            <a:r>
              <a:rPr lang="ru-RU" dirty="0" err="1" smtClean="0"/>
              <a:t>оцінками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, а темами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змістом</a:t>
            </a:r>
            <a:r>
              <a:rPr lang="ru-RU" dirty="0" smtClean="0"/>
              <a:t> </a:t>
            </a:r>
            <a:r>
              <a:rPr lang="ru-RU" dirty="0" err="1" smtClean="0"/>
              <a:t>уроків</a:t>
            </a:r>
            <a:r>
              <a:rPr lang="ru-RU" dirty="0" smtClean="0"/>
              <a:t>: </a:t>
            </a:r>
            <a:r>
              <a:rPr lang="ru-RU" dirty="0" err="1" smtClean="0"/>
              <a:t>показуючи</a:t>
            </a:r>
            <a:r>
              <a:rPr lang="ru-RU" dirty="0" smtClean="0"/>
              <a:t> свій </a:t>
            </a:r>
            <a:r>
              <a:rPr lang="ru-RU" dirty="0" err="1" smtClean="0"/>
              <a:t>інтерес</a:t>
            </a:r>
            <a:r>
              <a:rPr lang="ru-RU" dirty="0" smtClean="0"/>
              <a:t> до того,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відбувається</a:t>
            </a:r>
            <a:r>
              <a:rPr lang="ru-RU" dirty="0" smtClean="0"/>
              <a:t> в </a:t>
            </a:r>
            <a:r>
              <a:rPr lang="ru-RU" dirty="0" err="1" smtClean="0"/>
              <a:t>класі</a:t>
            </a:r>
            <a:r>
              <a:rPr lang="ru-RU" dirty="0" smtClean="0"/>
              <a:t>,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формуєте</a:t>
            </a:r>
            <a:r>
              <a:rPr lang="ru-RU" dirty="0" smtClean="0"/>
              <a:t> </a:t>
            </a:r>
            <a:r>
              <a:rPr lang="ru-RU" dirty="0" err="1" smtClean="0"/>
              <a:t>інтерес</a:t>
            </a:r>
            <a:r>
              <a:rPr lang="ru-RU" dirty="0" smtClean="0"/>
              <a:t> до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у </a:t>
            </a:r>
            <a:r>
              <a:rPr lang="ru-RU" dirty="0" err="1" smtClean="0"/>
              <a:t>дитини</a:t>
            </a:r>
            <a:r>
              <a:rPr lang="ru-RU" dirty="0" smtClean="0"/>
              <a:t>; </a:t>
            </a:r>
            <a:r>
              <a:rPr lang="ru-RU" dirty="0" err="1" smtClean="0"/>
              <a:t>розповідаючи</a:t>
            </a:r>
            <a:r>
              <a:rPr lang="ru-RU" dirty="0" smtClean="0"/>
              <a:t> про </a:t>
            </a:r>
            <a:r>
              <a:rPr lang="ru-RU" dirty="0" err="1" smtClean="0"/>
              <a:t>це</a:t>
            </a:r>
            <a:r>
              <a:rPr lang="ru-RU" dirty="0" smtClean="0"/>
              <a:t> вам,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матеріал</a:t>
            </a:r>
            <a:r>
              <a:rPr lang="ru-RU" dirty="0" smtClean="0"/>
              <a:t> </a:t>
            </a:r>
            <a:r>
              <a:rPr lang="ru-RU" dirty="0" err="1" smtClean="0"/>
              <a:t>краще</a:t>
            </a:r>
            <a:r>
              <a:rPr lang="ru-RU" dirty="0" smtClean="0"/>
              <a:t> </a:t>
            </a:r>
            <a:r>
              <a:rPr lang="ru-RU" dirty="0" err="1" smtClean="0"/>
              <a:t>запам'ятає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зрозуміє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важливіше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результат </a:t>
            </a:r>
            <a:r>
              <a:rPr lang="ru-RU" dirty="0" err="1" smtClean="0"/>
              <a:t>будь-якою</a:t>
            </a:r>
            <a:r>
              <a:rPr lang="ru-RU" dirty="0" smtClean="0"/>
              <a:t> </a:t>
            </a:r>
            <a:r>
              <a:rPr lang="ru-RU" dirty="0" err="1" smtClean="0"/>
              <a:t>ціною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i="1" dirty="0" smtClean="0"/>
              <a:t>                                                      (З </a:t>
            </a:r>
            <a:r>
              <a:rPr lang="ru-RU" i="1" dirty="0" err="1" smtClean="0"/>
              <a:t>пам</a:t>
            </a:r>
            <a:r>
              <a:rPr lang="en-US" i="1" dirty="0" smtClean="0"/>
              <a:t>’</a:t>
            </a:r>
            <a:r>
              <a:rPr lang="uk-UA" i="1" dirty="0" smtClean="0"/>
              <a:t>ятки батькам</a:t>
            </a:r>
            <a:r>
              <a:rPr lang="ru-RU" i="1" dirty="0" smtClean="0"/>
              <a:t>)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229600" cy="857256"/>
          </a:xfrm>
        </p:spPr>
        <p:txBody>
          <a:bodyPr>
            <a:noAutofit/>
          </a:bodyPr>
          <a:lstStyle/>
          <a:p>
            <a:pPr algn="ctr"/>
            <a:r>
              <a:rPr lang="uk-UA" sz="2800" b="1" i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Результати внутрішньої мотивації учнів при використанні стандартних та інтерактивних методів навчання</a:t>
            </a:r>
            <a:endParaRPr lang="ru-RU" sz="2800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571612"/>
            <a:ext cx="597460" cy="74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57290" y="1857364"/>
            <a:ext cx="3036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latin typeface="Bookman Old Style" pitchFamily="18" charset="0"/>
              </a:rPr>
              <a:t>стандартний урок </a:t>
            </a:r>
            <a:endParaRPr lang="ru-RU" sz="20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4942" y="1571612"/>
            <a:ext cx="59055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29322" y="1857364"/>
            <a:ext cx="3225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latin typeface="Bookman Old Style" pitchFamily="18" charset="0"/>
              </a:rPr>
              <a:t>інтерактивний урок</a:t>
            </a:r>
            <a:endParaRPr lang="ru-RU" sz="20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572008"/>
            <a:ext cx="93345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4000504"/>
            <a:ext cx="100647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4643446"/>
            <a:ext cx="93345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4643446"/>
            <a:ext cx="93345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0504"/>
            <a:ext cx="100647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4071942"/>
            <a:ext cx="100647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928934"/>
            <a:ext cx="2590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898" y="2857496"/>
            <a:ext cx="29511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2960831"/>
            <a:ext cx="2640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5286388"/>
            <a:ext cx="8540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5357826"/>
            <a:ext cx="8540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4500570"/>
            <a:ext cx="9017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8"/>
            <a:ext cx="9017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4572008"/>
            <a:ext cx="9017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5357826"/>
            <a:ext cx="9810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928662" y="6606881"/>
            <a:ext cx="72866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/>
              <a:t> 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Заступник директора з НВР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“Македонівська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ступенів”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000" b="1" dirty="0" err="1" smtClean="0">
                <a:latin typeface="Times New Roman" pitchFamily="18" charset="0"/>
                <a:cs typeface="Times New Roman" pitchFamily="18" charset="0"/>
              </a:rPr>
              <a:t>Болочева</a:t>
            </a:r>
            <a:r>
              <a:rPr lang="uk-UA" sz="1000" b="1" dirty="0" smtClean="0">
                <a:latin typeface="Times New Roman" pitchFamily="18" charset="0"/>
                <a:cs typeface="Times New Roman" pitchFamily="18" charset="0"/>
              </a:rPr>
              <a:t> Г.І.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BD0D9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1309</TotalTime>
  <Words>997</Words>
  <Application>Microsoft Office PowerPoint</Application>
  <PresentationFormat>Экран (4:3)</PresentationFormat>
  <Paragraphs>136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    Формування позитивної мотивації  до навчання  в умовах сільської школи  </vt:lpstr>
      <vt:lpstr>Слайд 2</vt:lpstr>
      <vt:lpstr>Слайд 3</vt:lpstr>
      <vt:lpstr>Задачі мотивації: </vt:lpstr>
      <vt:lpstr>Слайд 5</vt:lpstr>
      <vt:lpstr>ЗАСІДАННЯ ПЕДАГОГІЧНОЇ РАДИ ШКОЛИ: </vt:lpstr>
      <vt:lpstr>Слайд 7</vt:lpstr>
      <vt:lpstr>Батьківські збори</vt:lpstr>
      <vt:lpstr>Результати внутрішньої мотивації учнів при використанні стандартних та інтерактивних методів навчання</vt:lpstr>
      <vt:lpstr> Умови для розвитку  внутрішньої мотивації: </vt:lpstr>
      <vt:lpstr>Методи формування позитивної навчальної діяльності, які  використовують педагоги школи  (за результатами відвіданих уроків, вивчення досвіду)</vt:lpstr>
      <vt:lpstr>Уроки в початкових класах</vt:lpstr>
      <vt:lpstr>Слайд 13</vt:lpstr>
      <vt:lpstr> Суспільно-гуманітарний цикл</vt:lpstr>
      <vt:lpstr>Слайд 15</vt:lpstr>
      <vt:lpstr>Слайд 16</vt:lpstr>
      <vt:lpstr>Природничо-математичний цикл</vt:lpstr>
      <vt:lpstr>Слайд 18</vt:lpstr>
      <vt:lpstr>Слайд 19</vt:lpstr>
      <vt:lpstr>Позакласна робота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«Формування позитивної мотивації              до навчання в умовах сільської школи»</dc:title>
  <dc:creator>V</dc:creator>
  <cp:lastModifiedBy>V</cp:lastModifiedBy>
  <cp:revision>141</cp:revision>
  <dcterms:created xsi:type="dcterms:W3CDTF">2017-11-10T19:14:13Z</dcterms:created>
  <dcterms:modified xsi:type="dcterms:W3CDTF">2017-11-23T18:04:13Z</dcterms:modified>
</cp:coreProperties>
</file>