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53" r:id="rId3"/>
    <p:sldId id="347" r:id="rId4"/>
    <p:sldId id="345" r:id="rId5"/>
    <p:sldId id="354" r:id="rId6"/>
    <p:sldId id="355" r:id="rId7"/>
    <p:sldId id="356" r:id="rId8"/>
    <p:sldId id="349" r:id="rId9"/>
    <p:sldId id="322" r:id="rId10"/>
    <p:sldId id="323" r:id="rId11"/>
    <p:sldId id="324" r:id="rId12"/>
    <p:sldId id="337" r:id="rId13"/>
    <p:sldId id="343" r:id="rId14"/>
    <p:sldId id="359" r:id="rId15"/>
    <p:sldId id="361" r:id="rId16"/>
    <p:sldId id="360" r:id="rId17"/>
    <p:sldId id="363" r:id="rId18"/>
    <p:sldId id="3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10D"/>
    <a:srgbClr val="642F04"/>
    <a:srgbClr val="351413"/>
    <a:srgbClr val="212911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94660"/>
  </p:normalViewPr>
  <p:slideViewPr>
    <p:cSldViewPr>
      <p:cViewPr>
        <p:scale>
          <a:sx n="80" d="100"/>
          <a:sy n="80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3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286380" y="5143512"/>
            <a:ext cx="3606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endParaRPr lang="uk-UA" sz="2200" i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692696"/>
            <a:ext cx="6768752" cy="42484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cap="none" spc="50" dirty="0" smtClean="0">
                <a:ln w="11430"/>
                <a:solidFill>
                  <a:srgbClr val="1A21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Викладання географії в умовах сучасності</a:t>
            </a:r>
            <a:endParaRPr lang="ru-RU" sz="6600" b="1" cap="none" spc="50" dirty="0">
              <a:ln w="11430"/>
              <a:solidFill>
                <a:srgbClr val="1A21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7744" y="3356992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83568" y="1916832"/>
            <a:ext cx="1174526" cy="2160240"/>
          </a:xfrm>
          <a:prstGeom prst="rect">
            <a:avLst/>
          </a:prstGeom>
          <a:noFill/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7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adminB\Desktop\Сним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9" y="0"/>
            <a:ext cx="1259632" cy="14132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5776" y="332656"/>
            <a:ext cx="5832648" cy="1077218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Навчальний додаток</a:t>
            </a:r>
          </a:p>
          <a:p>
            <a:pPr algn="ctr"/>
            <a:r>
              <a:rPr lang="en-US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Learning Apps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Снимок 7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7344816" cy="4717892"/>
          </a:xfrm>
        </p:spPr>
      </p:pic>
      <p:pic>
        <p:nvPicPr>
          <p:cNvPr id="7" name="Содержимое 6" descr="Снимок8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2996952"/>
            <a:ext cx="4542656" cy="280337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428596" y="3429000"/>
            <a:ext cx="1656184" cy="3046126"/>
          </a:xfrm>
          <a:prstGeom prst="rect">
            <a:avLst/>
          </a:prstGeom>
        </p:spPr>
      </p:pic>
      <p:pic>
        <p:nvPicPr>
          <p:cNvPr id="10" name="Содержимое 9" descr="Снимок9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979713" y="89519"/>
            <a:ext cx="6347940" cy="3771529"/>
          </a:xfrm>
        </p:spPr>
      </p:pic>
      <p:pic>
        <p:nvPicPr>
          <p:cNvPr id="11" name="Содержимое 10" descr="Снимок10.PN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549577" y="2780928"/>
            <a:ext cx="5594423" cy="329115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7816" y="3212976"/>
            <a:ext cx="1656184" cy="3046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75432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Викладання географії в умовах дистанційного навчання</a:t>
            </a:r>
            <a:endParaRPr lang="ru-RU" sz="36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400800" cy="345638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Вимушене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дистанційне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навчання</a:t>
            </a:r>
            <a:r>
              <a:rPr lang="ru-RU" i="1" dirty="0" smtClean="0">
                <a:solidFill>
                  <a:srgbClr val="002060"/>
                </a:solidFill>
              </a:rPr>
              <a:t> (ДН) поставило </a:t>
            </a:r>
            <a:r>
              <a:rPr lang="ru-RU" i="1" dirty="0" err="1" smtClean="0">
                <a:solidFill>
                  <a:srgbClr val="002060"/>
                </a:solidFill>
              </a:rPr>
              <a:t>вчителів</a:t>
            </a:r>
            <a:r>
              <a:rPr lang="ru-RU" i="1" dirty="0" smtClean="0">
                <a:solidFill>
                  <a:srgbClr val="002060"/>
                </a:solidFill>
              </a:rPr>
              <a:t> перед </a:t>
            </a:r>
            <a:r>
              <a:rPr lang="ru-RU" i="1" dirty="0" err="1" smtClean="0">
                <a:solidFill>
                  <a:srgbClr val="002060"/>
                </a:solidFill>
              </a:rPr>
              <a:t>непростими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викликами</a:t>
            </a:r>
            <a:r>
              <a:rPr lang="ru-RU" i="1" dirty="0" smtClean="0">
                <a:solidFill>
                  <a:srgbClr val="002060"/>
                </a:solidFill>
              </a:rPr>
              <a:t>: як </a:t>
            </a:r>
            <a:r>
              <a:rPr lang="ru-RU" i="1" dirty="0" err="1" smtClean="0">
                <a:solidFill>
                  <a:srgbClr val="002060"/>
                </a:solidFill>
              </a:rPr>
              <a:t>організувати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навчання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дітей</a:t>
            </a:r>
            <a:r>
              <a:rPr lang="ru-RU" i="1" dirty="0" smtClean="0">
                <a:solidFill>
                  <a:srgbClr val="002060"/>
                </a:solidFill>
              </a:rPr>
              <a:t> в </a:t>
            </a:r>
            <a:r>
              <a:rPr lang="ru-RU" i="1" dirty="0" err="1" smtClean="0">
                <a:solidFill>
                  <a:srgbClr val="002060"/>
                </a:solidFill>
              </a:rPr>
              <a:t>умовах</a:t>
            </a:r>
            <a:r>
              <a:rPr lang="ru-RU" i="1" dirty="0" smtClean="0">
                <a:solidFill>
                  <a:srgbClr val="002060"/>
                </a:solidFill>
              </a:rPr>
              <a:t> карантину, коли </a:t>
            </a:r>
            <a:r>
              <a:rPr lang="ru-RU" i="1" dirty="0" err="1" smtClean="0">
                <a:solidFill>
                  <a:srgbClr val="002060"/>
                </a:solidFill>
              </a:rPr>
              <a:t>вчитель</a:t>
            </a:r>
            <a:r>
              <a:rPr lang="ru-RU" i="1" dirty="0" smtClean="0">
                <a:solidFill>
                  <a:srgbClr val="002060"/>
                </a:solidFill>
              </a:rPr>
              <a:t> не </a:t>
            </a:r>
            <a:r>
              <a:rPr lang="ru-RU" i="1" dirty="0" err="1" smtClean="0">
                <a:solidFill>
                  <a:srgbClr val="002060"/>
                </a:solidFill>
              </a:rPr>
              <a:t>може</a:t>
            </a:r>
            <a:r>
              <a:rPr lang="ru-RU" i="1" dirty="0" smtClean="0">
                <a:solidFill>
                  <a:srgbClr val="002060"/>
                </a:solidFill>
              </a:rPr>
              <a:t> бути </a:t>
            </a:r>
            <a:r>
              <a:rPr lang="ru-RU" i="1" dirty="0" err="1" smtClean="0">
                <a:solidFill>
                  <a:srgbClr val="002060"/>
                </a:solidFill>
              </a:rPr>
              <a:t>поруч</a:t>
            </a:r>
            <a:r>
              <a:rPr lang="ru-RU" i="1" dirty="0" smtClean="0">
                <a:solidFill>
                  <a:srgbClr val="002060"/>
                </a:solidFill>
              </a:rPr>
              <a:t>. І як </a:t>
            </a:r>
            <a:r>
              <a:rPr lang="ru-RU" i="1" dirty="0" err="1" smtClean="0">
                <a:solidFill>
                  <a:srgbClr val="002060"/>
                </a:solidFill>
              </a:rPr>
              <a:t>зрозуміти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чи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вивчила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щось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дитина</a:t>
            </a:r>
            <a:r>
              <a:rPr lang="ru-RU" i="1" dirty="0" smtClean="0">
                <a:solidFill>
                  <a:srgbClr val="002060"/>
                </a:solidFill>
              </a:rPr>
              <a:t>, коли </a:t>
            </a:r>
            <a:r>
              <a:rPr lang="ru-RU" i="1" dirty="0" err="1" smtClean="0">
                <a:solidFill>
                  <a:srgbClr val="002060"/>
                </a:solidFill>
              </a:rPr>
              <a:t>традиційні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способи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оцінювання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недоступні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308304" y="3645024"/>
            <a:ext cx="1656184" cy="30461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772400" cy="1470025"/>
          </a:xfrm>
        </p:spPr>
        <p:txBody>
          <a:bodyPr/>
          <a:lstStyle/>
          <a:p>
            <a:r>
              <a:rPr lang="ru-RU" b="1" dirty="0" err="1" smtClean="0"/>
              <a:t>Інструменти</a:t>
            </a:r>
            <a:r>
              <a:rPr lang="ru-RU" b="1" dirty="0" smtClean="0"/>
              <a:t> </a:t>
            </a:r>
            <a:r>
              <a:rPr lang="ru-RU" b="1" dirty="0" err="1" smtClean="0"/>
              <a:t>спілкування</a:t>
            </a:r>
            <a:r>
              <a:rPr lang="ru-RU" b="1" dirty="0" smtClean="0"/>
              <a:t> в </a:t>
            </a:r>
            <a:r>
              <a:rPr lang="ru-RU" b="1" dirty="0" err="1" smtClean="0"/>
              <a:t>дистанційному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навчанні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6400800" cy="3888432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Електронна</a:t>
            </a:r>
            <a:r>
              <a:rPr lang="ru-RU" b="1" dirty="0" smtClean="0"/>
              <a:t> </a:t>
            </a:r>
            <a:r>
              <a:rPr lang="ru-RU" b="1" dirty="0" err="1" smtClean="0"/>
              <a:t>пошта</a:t>
            </a:r>
            <a:r>
              <a:rPr lang="ru-RU" dirty="0" smtClean="0"/>
              <a:t> 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стандартний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передавання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як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формах (</a:t>
            </a:r>
            <a:r>
              <a:rPr lang="ru-RU" dirty="0" err="1" smtClean="0"/>
              <a:t>програмах</a:t>
            </a:r>
            <a:r>
              <a:rPr lang="ru-RU" dirty="0" smtClean="0"/>
              <a:t>, </a:t>
            </a:r>
            <a:r>
              <a:rPr lang="ru-RU" dirty="0" err="1" smtClean="0"/>
              <a:t>графіці</a:t>
            </a:r>
            <a:r>
              <a:rPr lang="ru-RU" dirty="0" smtClean="0"/>
              <a:t>, звуках, </a:t>
            </a:r>
            <a:r>
              <a:rPr lang="ru-RU" dirty="0" err="1" smtClean="0"/>
              <a:t>відео</a:t>
            </a:r>
            <a:r>
              <a:rPr lang="ru-RU" dirty="0" smtClean="0"/>
              <a:t>) у </a:t>
            </a:r>
            <a:r>
              <a:rPr lang="ru-RU" dirty="0" err="1" smtClean="0"/>
              <a:t>відкритому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зашифрованому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308304" y="3645024"/>
            <a:ext cx="1656184" cy="30461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772400" cy="1470025"/>
          </a:xfrm>
        </p:spPr>
        <p:txBody>
          <a:bodyPr/>
          <a:lstStyle/>
          <a:p>
            <a:r>
              <a:rPr lang="ru-RU" b="1" dirty="0" err="1" smtClean="0"/>
              <a:t>Інструменти</a:t>
            </a:r>
            <a:r>
              <a:rPr lang="ru-RU" b="1" dirty="0" smtClean="0"/>
              <a:t> </a:t>
            </a:r>
            <a:r>
              <a:rPr lang="ru-RU" b="1" dirty="0" err="1" smtClean="0"/>
              <a:t>спілкування</a:t>
            </a:r>
            <a:r>
              <a:rPr lang="ru-RU" b="1" dirty="0" smtClean="0"/>
              <a:t> в </a:t>
            </a:r>
            <a:r>
              <a:rPr lang="ru-RU" b="1" dirty="0" err="1" smtClean="0"/>
              <a:t>дистанційному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навчанні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6400800" cy="38884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Чат</a:t>
            </a:r>
            <a:r>
              <a:rPr lang="ru-RU" dirty="0" smtClean="0"/>
              <a:t> –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в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часу, </a:t>
            </a:r>
            <a:r>
              <a:rPr lang="ru-RU" dirty="0" err="1" smtClean="0"/>
              <a:t>засіб</a:t>
            </a:r>
            <a:r>
              <a:rPr lang="ru-RU" dirty="0" smtClean="0"/>
              <a:t> оперативного </a:t>
            </a:r>
            <a:r>
              <a:rPr lang="ru-RU" dirty="0" err="1" smtClean="0"/>
              <a:t>спілкування</a:t>
            </a:r>
            <a:r>
              <a:rPr lang="ru-RU" dirty="0" smtClean="0"/>
              <a:t> людей через </a:t>
            </a:r>
            <a:r>
              <a:rPr lang="ru-RU" dirty="0" err="1" smtClean="0"/>
              <a:t>інтернет</a:t>
            </a:r>
            <a:r>
              <a:rPr lang="ru-RU" dirty="0" smtClean="0"/>
              <a:t>. Є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 чату: </a:t>
            </a:r>
            <a:r>
              <a:rPr lang="ru-RU" dirty="0" err="1" smtClean="0"/>
              <a:t>текстовий</a:t>
            </a:r>
            <a:r>
              <a:rPr lang="ru-RU" dirty="0" smtClean="0"/>
              <a:t>, </a:t>
            </a:r>
            <a:r>
              <a:rPr lang="ru-RU" dirty="0" err="1" smtClean="0"/>
              <a:t>голосовий</a:t>
            </a:r>
            <a:r>
              <a:rPr lang="ru-RU" dirty="0" smtClean="0"/>
              <a:t>, </a:t>
            </a:r>
            <a:r>
              <a:rPr lang="ru-RU" dirty="0" err="1" smtClean="0"/>
              <a:t>аудіовідеочат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поширений</a:t>
            </a:r>
            <a:r>
              <a:rPr lang="ru-RU" dirty="0" smtClean="0"/>
              <a:t> – </a:t>
            </a:r>
            <a:r>
              <a:rPr lang="ru-RU" dirty="0" err="1" smtClean="0"/>
              <a:t>текстовий</a:t>
            </a:r>
            <a:r>
              <a:rPr lang="ru-RU" dirty="0" smtClean="0"/>
              <a:t>. </a:t>
            </a:r>
            <a:r>
              <a:rPr lang="ru-RU" dirty="0" err="1" smtClean="0"/>
              <a:t>Голосовий</a:t>
            </a:r>
            <a:r>
              <a:rPr lang="ru-RU" dirty="0" smtClean="0"/>
              <a:t> чат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спілкуватися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голосу,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в </a:t>
            </a:r>
            <a:r>
              <a:rPr lang="ru-RU" dirty="0" err="1" smtClean="0"/>
              <a:t>дистанційній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308304" y="3645024"/>
            <a:ext cx="1656184" cy="30461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772400" cy="1470025"/>
          </a:xfrm>
        </p:spPr>
        <p:txBody>
          <a:bodyPr/>
          <a:lstStyle/>
          <a:p>
            <a:r>
              <a:rPr lang="ru-RU" b="1" dirty="0" err="1" smtClean="0"/>
              <a:t>Інструменти</a:t>
            </a:r>
            <a:r>
              <a:rPr lang="ru-RU" b="1" dirty="0" smtClean="0"/>
              <a:t> </a:t>
            </a:r>
            <a:r>
              <a:rPr lang="ru-RU" b="1" dirty="0" err="1" smtClean="0"/>
              <a:t>спілкування</a:t>
            </a:r>
            <a:r>
              <a:rPr lang="ru-RU" b="1" dirty="0" smtClean="0"/>
              <a:t> в </a:t>
            </a:r>
            <a:r>
              <a:rPr lang="ru-RU" b="1" dirty="0" err="1" smtClean="0"/>
              <a:t>дистанційному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навчанні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6400800" cy="38884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Відеоконференція</a:t>
            </a:r>
            <a:r>
              <a:rPr lang="ru-RU" dirty="0" smtClean="0"/>
              <a:t> 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в </a:t>
            </a:r>
            <a:r>
              <a:rPr lang="ru-RU" dirty="0" err="1" smtClean="0"/>
              <a:t>онлайн-режимі</a:t>
            </a:r>
            <a:r>
              <a:rPr lang="ru-RU" dirty="0" smtClean="0"/>
              <a:t>. Вона проводиться у </a:t>
            </a:r>
            <a:r>
              <a:rPr lang="ru-RU" dirty="0" err="1" smtClean="0"/>
              <a:t>визначений</a:t>
            </a:r>
            <a:r>
              <a:rPr lang="ru-RU" dirty="0" smtClean="0"/>
              <a:t> день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призначений</a:t>
            </a:r>
            <a:r>
              <a:rPr lang="ru-RU" dirty="0" smtClean="0"/>
              <a:t> час. </a:t>
            </a:r>
            <a:r>
              <a:rPr lang="ru-RU" dirty="0" err="1" smtClean="0"/>
              <a:t>Це</a:t>
            </a:r>
            <a:r>
              <a:rPr lang="ru-RU" dirty="0" smtClean="0"/>
              <a:t> –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 у “</a:t>
            </a:r>
            <a:r>
              <a:rPr lang="ru-RU" dirty="0" err="1" smtClean="0"/>
              <a:t>віддалених</a:t>
            </a:r>
            <a:r>
              <a:rPr lang="ru-RU" dirty="0" smtClean="0"/>
              <a:t> </a:t>
            </a:r>
            <a:r>
              <a:rPr lang="ru-RU" dirty="0" err="1" smtClean="0"/>
              <a:t>класах</a:t>
            </a:r>
            <a:r>
              <a:rPr lang="ru-RU" dirty="0" smtClean="0"/>
              <a:t>”, коли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ухвалення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дискусії</a:t>
            </a:r>
            <a:r>
              <a:rPr lang="ru-RU" dirty="0" smtClean="0"/>
              <a:t>,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проєктів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часу.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одного,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супроводжувати</a:t>
            </a:r>
            <a:r>
              <a:rPr lang="ru-RU" dirty="0" smtClean="0"/>
              <a:t> </a:t>
            </a:r>
            <a:r>
              <a:rPr lang="ru-RU" dirty="0" err="1" smtClean="0"/>
              <a:t>лекцію</a:t>
            </a:r>
            <a:r>
              <a:rPr lang="ru-RU" dirty="0" smtClean="0"/>
              <a:t> </a:t>
            </a:r>
            <a:r>
              <a:rPr lang="ru-RU" dirty="0" err="1" smtClean="0"/>
              <a:t>наочним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308304" y="3645024"/>
            <a:ext cx="1656184" cy="30461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772400" cy="1470025"/>
          </a:xfrm>
        </p:spPr>
        <p:txBody>
          <a:bodyPr/>
          <a:lstStyle/>
          <a:p>
            <a:r>
              <a:rPr lang="ru-RU" b="1" dirty="0" err="1" smtClean="0"/>
              <a:t>Інструменти</a:t>
            </a:r>
            <a:r>
              <a:rPr lang="ru-RU" b="1" dirty="0" smtClean="0"/>
              <a:t> </a:t>
            </a:r>
            <a:r>
              <a:rPr lang="ru-RU" b="1" dirty="0" err="1" smtClean="0"/>
              <a:t>спілкування</a:t>
            </a:r>
            <a:r>
              <a:rPr lang="ru-RU" b="1" dirty="0" smtClean="0"/>
              <a:t> в </a:t>
            </a:r>
            <a:r>
              <a:rPr lang="ru-RU" b="1" dirty="0" err="1" smtClean="0"/>
              <a:t>дистанційному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навчанні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6400800" cy="388843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Соціальні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b="1" dirty="0" smtClean="0"/>
              <a:t> та </a:t>
            </a:r>
            <a:r>
              <a:rPr lang="ru-RU" b="1" dirty="0" err="1" smtClean="0"/>
              <a:t>месенджери</a:t>
            </a:r>
            <a:r>
              <a:rPr lang="ru-RU" dirty="0" smtClean="0"/>
              <a:t> 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закриті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чати</a:t>
            </a:r>
            <a:r>
              <a:rPr lang="ru-RU" dirty="0" smtClean="0"/>
              <a:t>, теми </a:t>
            </a:r>
            <a:r>
              <a:rPr lang="ru-RU" dirty="0" err="1" smtClean="0"/>
              <a:t>завдань</a:t>
            </a:r>
            <a:r>
              <a:rPr lang="ru-RU" dirty="0" smtClean="0"/>
              <a:t>, проблем,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 уроками</a:t>
            </a:r>
            <a:endParaRPr lang="ru-RU" dirty="0"/>
          </a:p>
        </p:txBody>
      </p:sp>
      <p:pic>
        <p:nvPicPr>
          <p:cNvPr id="5" name="Содержимое 4" descr="IMG_20200403_0907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744416" cy="4992555"/>
          </a:xfrm>
        </p:spPr>
      </p:pic>
      <p:pic>
        <p:nvPicPr>
          <p:cNvPr id="6" name="Содержимое 5" descr="IMG-bdca2a4bdcff08cfe90856c29307eed8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84783"/>
            <a:ext cx="3744416" cy="499255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0" descr="IMG_20200403_085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2916324" cy="3888432"/>
          </a:xfrm>
          <a:prstGeom prst="rect">
            <a:avLst/>
          </a:prstGeom>
        </p:spPr>
      </p:pic>
      <p:pic>
        <p:nvPicPr>
          <p:cNvPr id="5" name="Содержимое 4" descr="IMG_20200403_0853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2736304" cy="3403695"/>
          </a:xfrm>
        </p:spPr>
      </p:pic>
      <p:pic>
        <p:nvPicPr>
          <p:cNvPr id="8" name="Содержимое 9" descr="IMG_20200403_085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04664"/>
            <a:ext cx="2422872" cy="3230496"/>
          </a:xfrm>
          <a:prstGeom prst="rect">
            <a:avLst/>
          </a:prstGeom>
        </p:spPr>
      </p:pic>
      <p:pic>
        <p:nvPicPr>
          <p:cNvPr id="6" name="Содержимое 5" descr="IMG_20200403_08565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779912" y="3501008"/>
            <a:ext cx="3744416" cy="28072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286380" y="5143512"/>
            <a:ext cx="3606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endParaRPr lang="uk-UA" sz="2200" i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60648"/>
            <a:ext cx="67687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Геймифікація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уроках географії: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67944" y="3861048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267744" y="3861048"/>
            <a:ext cx="1174526" cy="216024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27584" y="3068960"/>
            <a:ext cx="7283152" cy="262515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5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Навчаємось</a:t>
            </a:r>
          </a:p>
          <a:p>
            <a:pPr algn="ctr">
              <a:buNone/>
            </a:pPr>
            <a:r>
              <a:rPr lang="uk-UA" sz="5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через </a:t>
            </a:r>
          </a:p>
          <a:p>
            <a:pPr algn="ctr">
              <a:buNone/>
            </a:pPr>
            <a:r>
              <a:rPr lang="uk-UA" sz="5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  гру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5929322" y="2428868"/>
            <a:ext cx="2857520" cy="28575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868" y="4143380"/>
            <a:ext cx="2357454" cy="24288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7554" y="1643050"/>
            <a:ext cx="2500330" cy="242889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7224" y="3286124"/>
            <a:ext cx="2500330" cy="242889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57166"/>
            <a:ext cx="621510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42910" y="3643314"/>
            <a:ext cx="29631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</a:rPr>
              <a:t>Радість, </a:t>
            </a:r>
          </a:p>
          <a:p>
            <a:pPr algn="ctr"/>
            <a:r>
              <a:rPr lang="uk-UA" sz="2800" b="1" i="1" dirty="0" smtClean="0">
                <a:latin typeface="Times New Roman" pitchFamily="18" charset="0"/>
              </a:rPr>
              <a:t>задоволення від перемоги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60648"/>
            <a:ext cx="67687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граємо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00364" y="2357430"/>
            <a:ext cx="29631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</a:rPr>
              <a:t>Цікавий </a:t>
            </a:r>
          </a:p>
          <a:p>
            <a:pPr algn="ctr"/>
            <a:r>
              <a:rPr lang="uk-UA" sz="2800" b="1" i="1" dirty="0" smtClean="0">
                <a:latin typeface="Times New Roman" pitchFamily="18" charset="0"/>
              </a:rPr>
              <a:t>процес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57554" y="4714884"/>
            <a:ext cx="29631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</a:rPr>
              <a:t>Почуття переваги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000760" y="2857496"/>
            <a:ext cx="29631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</a:rPr>
              <a:t>Не боїмося програти, бо завжди можна почати з “0”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1670" y="1428736"/>
            <a:ext cx="682081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Гейміфікація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(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Гейміфікація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від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англ. </a:t>
            </a:r>
            <a:r>
              <a:rPr lang="en-US" sz="2000" b="1" i="1" dirty="0" err="1" smtClean="0">
                <a:solidFill>
                  <a:srgbClr val="002060"/>
                </a:solidFill>
                <a:latin typeface="Georgia" pitchFamily="18" charset="0"/>
              </a:rPr>
              <a:t>gamification</a:t>
            </a:r>
            <a:r>
              <a:rPr lang="en-US" sz="2000" b="1" i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геймізація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) -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застосування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підходів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характерних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для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комп'ютерних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ігор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, в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програмних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інструментах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для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неігрових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процесів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метою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залучення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користувачів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споживачів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підвищення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їх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залучення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вирішення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прикладних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завдань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використання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продуктів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,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послуг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endParaRPr lang="ru-RU" sz="1400" dirty="0" smtClean="0">
              <a:latin typeface="Georgia" pitchFamily="18" charset="0"/>
            </a:endParaRPr>
          </a:p>
          <a:p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60648"/>
            <a:ext cx="67687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Гейміфікація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69474" y="142852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14282" y="4357694"/>
            <a:ext cx="117452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771800" y="2276872"/>
            <a:ext cx="617273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algn="just"/>
            <a:endParaRPr lang="ru-RU" sz="1400" dirty="0" smtClean="0">
              <a:latin typeface="Georgia" pitchFamily="18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Окуляри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Бейджи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Нагороди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Прогрес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- </a:t>
            </a:r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бари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Рівні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Аватари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Квести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Лідерборди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60648"/>
            <a:ext cx="67687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solidFill>
                  <a:srgbClr val="C00000"/>
                </a:solidFill>
                <a:latin typeface="Georgia" pitchFamily="18" charset="0"/>
              </a:rPr>
              <a:t>Елементи</a:t>
            </a:r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rgbClr val="C00000"/>
                </a:solidFill>
                <a:latin typeface="Georgia" pitchFamily="18" charset="0"/>
              </a:rPr>
              <a:t>гейміфікації</a:t>
            </a:r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 :</a:t>
            </a: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69474" y="142852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14282" y="4357694"/>
            <a:ext cx="117452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Georgia" pitchFamily="18" charset="0"/>
              </a:rPr>
              <a:t>Гра </a:t>
            </a:r>
            <a:br>
              <a:rPr lang="uk-UA" sz="40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i="1" dirty="0" smtClean="0">
                <a:solidFill>
                  <a:srgbClr val="C00000"/>
                </a:solidFill>
                <a:latin typeface="Georgia" pitchFamily="18" charset="0"/>
              </a:rPr>
              <a:t>         чи стандартна освіта?</a:t>
            </a:r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100" b="1" i="1" dirty="0" smtClean="0">
                <a:solidFill>
                  <a:srgbClr val="1A210D"/>
                </a:solidFill>
                <a:latin typeface="Georgia" pitchFamily="18" charset="0"/>
              </a:rPr>
              <a:t>Ставлення до помилок</a:t>
            </a:r>
            <a:endParaRPr lang="ru-RU" sz="3100" b="1" i="1" dirty="0">
              <a:solidFill>
                <a:srgbClr val="1A210D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3556992"/>
          </a:xfrm>
        </p:spPr>
        <p:txBody>
          <a:bodyPr>
            <a:normAutofit/>
          </a:bodyPr>
          <a:lstStyle/>
          <a:p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Незалежно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від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своїх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здібностей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кожен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учень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знає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знаходиться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рівних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умовах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іншими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нього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є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тільки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один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варіант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- шлях до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гарної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оцінки</a:t>
            </a:r>
            <a:r>
              <a:rPr lang="ru-RU" sz="2400" i="1" dirty="0" smtClean="0">
                <a:latin typeface="Georgia" pitchFamily="18" charset="0"/>
              </a:rPr>
              <a:t>.</a:t>
            </a:r>
            <a:endParaRPr lang="ru-RU" sz="24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4038600" cy="338437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За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помилки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завжди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карають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але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рідко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коли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хвалять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за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правильні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відповіді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або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рішення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. Тому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учні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знають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тільки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те,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вони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зробили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неправильно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Georgia" pitchFamily="18" charset="0"/>
              </a:rPr>
              <a:t>Гра </a:t>
            </a:r>
            <a:br>
              <a:rPr lang="uk-UA" sz="40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i="1" dirty="0" smtClean="0">
                <a:solidFill>
                  <a:srgbClr val="C00000"/>
                </a:solidFill>
                <a:latin typeface="Georgia" pitchFamily="18" charset="0"/>
              </a:rPr>
              <a:t>         чи стандартна освіта?</a:t>
            </a:r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100" b="1" i="1" dirty="0" smtClean="0">
                <a:solidFill>
                  <a:srgbClr val="1A210D"/>
                </a:solidFill>
                <a:latin typeface="Georgia" pitchFamily="18" charset="0"/>
              </a:rPr>
              <a:t>Командна робота</a:t>
            </a:r>
            <a:endParaRPr lang="ru-RU" sz="3100" b="1" i="1" dirty="0">
              <a:solidFill>
                <a:srgbClr val="1A210D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332037"/>
            <a:ext cx="4038600" cy="3041179"/>
          </a:xfrm>
        </p:spPr>
        <p:txBody>
          <a:bodyPr>
            <a:normAutofit/>
          </a:bodyPr>
          <a:lstStyle/>
          <a:p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Командне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навчання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учні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включені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вивчення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матеріалу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зацікавлені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процесом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348880"/>
            <a:ext cx="4038600" cy="2692896"/>
          </a:xfrm>
        </p:spPr>
        <p:txBody>
          <a:bodyPr>
            <a:normAutofit/>
          </a:bodyPr>
          <a:lstStyle/>
          <a:p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Учень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повинен бути сам за себе.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Також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самостійно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повинен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виконувати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домашні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завдання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вдома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206084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Дидактична гра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Сетерра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Georgia" pitchFamily="18" charset="0"/>
              </a:rPr>
              <a:t>https://online.seterra.com/</a:t>
            </a:r>
            <a:endParaRPr lang="ru-RU" sz="4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1" name="Содержимое 10" descr="Снимок 1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916832"/>
            <a:ext cx="5544616" cy="3151469"/>
          </a:xfrm>
        </p:spPr>
      </p:pic>
      <p:pic>
        <p:nvPicPr>
          <p:cNvPr id="13" name="Содержимое 12" descr="Снимок2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419871" y="3678950"/>
            <a:ext cx="5544617" cy="3079353"/>
          </a:xfr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3573016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3688" y="260648"/>
            <a:ext cx="5832648" cy="1077218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Дидактична гра</a:t>
            </a:r>
            <a:b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  <a:latin typeface="Georgia" pitchFamily="18" charset="0"/>
              </a:rPr>
              <a:t>Сетерра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6430951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706140"/>
            <a:ext cx="5256584" cy="315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289</Words>
  <Application>Microsoft Office PowerPoint</Application>
  <PresentationFormat>Экран (4:3)</PresentationFormat>
  <Paragraphs>61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Гра           чи стандартна освіта? Ставлення до помилок</vt:lpstr>
      <vt:lpstr>Гра           чи стандартна освіта? Командна робота</vt:lpstr>
      <vt:lpstr>Дидактична гра  Сетерра https://online.seterra.com/</vt:lpstr>
      <vt:lpstr>Слайд 9</vt:lpstr>
      <vt:lpstr>Слайд 10</vt:lpstr>
      <vt:lpstr>Слайд 11</vt:lpstr>
      <vt:lpstr>Слайд 12</vt:lpstr>
      <vt:lpstr>Інструменти спілкування в дистанційному навчанні:</vt:lpstr>
      <vt:lpstr>Інструменти спілкування в дистанційному навчанні:</vt:lpstr>
      <vt:lpstr>Інструменти спілкування в дистанційному навчанні:</vt:lpstr>
      <vt:lpstr>Інструменти спілкування в дистанційному навчанні:</vt:lpstr>
      <vt:lpstr>За уроками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42</cp:revision>
  <dcterms:created xsi:type="dcterms:W3CDTF">2014-01-06T16:00:12Z</dcterms:created>
  <dcterms:modified xsi:type="dcterms:W3CDTF">2020-04-22T20:25:47Z</dcterms:modified>
</cp:coreProperties>
</file>