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8" r:id="rId2"/>
    <p:sldId id="256" r:id="rId3"/>
    <p:sldId id="257" r:id="rId4"/>
    <p:sldId id="258" r:id="rId5"/>
    <p:sldId id="259" r:id="rId6"/>
    <p:sldId id="261" r:id="rId7"/>
    <p:sldId id="260" r:id="rId8"/>
    <p:sldId id="276" r:id="rId9"/>
    <p:sldId id="277" r:id="rId10"/>
    <p:sldId id="262" r:id="rId11"/>
    <p:sldId id="263" r:id="rId12"/>
    <p:sldId id="268" r:id="rId13"/>
    <p:sldId id="272" r:id="rId14"/>
    <p:sldId id="267" r:id="rId15"/>
    <p:sldId id="265" r:id="rId16"/>
    <p:sldId id="266" r:id="rId17"/>
    <p:sldId id="269" r:id="rId18"/>
    <p:sldId id="264" r:id="rId19"/>
    <p:sldId id="270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8FA36-2D5D-4A16-9527-F2D47FF4981F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12300-1FBD-4BE8-AC7E-136B0A184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901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578E-A167-446D-A382-738958F80880}" type="datetime1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Жукова Ірина Михайлівна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BB4F-ADEC-4E76-9A2A-EEEB587995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FE0F-62B7-4161-8DAF-27E1E3DDD2FF}" type="datetime1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Жукова Ірина Михайлівна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BB4F-ADEC-4E76-9A2A-EEEB587995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34340-2D85-4793-B89D-15036360A6B4}" type="datetime1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Жукова Ірина Михайлівна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BB4F-ADEC-4E76-9A2A-EEEB587995E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3054-96E9-4001-A1D1-B2108DDC3FE6}" type="datetime1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Жукова Ірина Михайлівна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BB4F-ADEC-4E76-9A2A-EEEB587995E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3A172-61EB-4335-9E25-F85FBFD06BBF}" type="datetime1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Жукова Ірина Михайлівна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BB4F-ADEC-4E76-9A2A-EEEB587995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9B3EC-AB83-4652-B0B0-84CE835EAC03}" type="datetime1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Жукова Ірина Михайлівна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BB4F-ADEC-4E76-9A2A-EEEB587995E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870E-EA74-41F1-A3B7-07F2B5987403}" type="datetime1">
              <a:rPr lang="ru-RU" smtClean="0"/>
              <a:t>22.04.2020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Жукова Ірина Михайлівна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BB4F-ADEC-4E76-9A2A-EEEB587995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C3141-037B-4057-B2A7-6558B097D979}" type="datetime1">
              <a:rPr lang="ru-RU" smtClean="0"/>
              <a:t>22.04.2020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Жукова Ірина Михайлівна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BB4F-ADEC-4E76-9A2A-EEEB587995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4F892-B8C0-4B6C-9BE7-AB4BE85CB55A}" type="datetime1">
              <a:rPr lang="ru-RU" smtClean="0"/>
              <a:t>22.04.2020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Жукова Ірина Михайлівна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BB4F-ADEC-4E76-9A2A-EEEB587995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533B-149E-4722-91B9-DCE41EDBA02D}" type="datetime1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Жукова Ірина Михайлівна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BB4F-ADEC-4E76-9A2A-EEEB587995E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2EEA0-0800-4C44-8A57-265E1642305F}" type="datetime1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Жукова Ірина Михайлівна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BB4F-ADEC-4E76-9A2A-EEEB587995E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31EBBF7-202F-460E-9A26-F5ED3793BA6C}" type="datetime1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Жукова Ірина Михайлівна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EF4BB4F-ADEC-4E76-9A2A-EEEB587995E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Жукова Ірина Михайлівна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BB4F-ADEC-4E76-9A2A-EEEB587995E4}" type="slidenum">
              <a:rPr lang="ru-RU" smtClean="0"/>
              <a:t>1</a:t>
            </a:fld>
            <a:endParaRPr lang="ru-RU"/>
          </a:p>
        </p:txBody>
      </p:sp>
      <p:pic>
        <p:nvPicPr>
          <p:cNvPr id="13314" name="Picture 2" descr="Привітання з Великоднем | Ogir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31026" cy="619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83390" y="379512"/>
            <a:ext cx="2704434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1" dirty="0" smtClean="0">
                <a:solidFill>
                  <a:srgbClr val="FFFF00"/>
                </a:solidFill>
                <a:latin typeface="+mj-lt"/>
              </a:rPr>
              <a:t>Привітання з Великоднем</a:t>
            </a:r>
            <a:endParaRPr lang="ru-RU" sz="2400" b="1" i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003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Жукова Ірина Михайлівна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BB4F-ADEC-4E76-9A2A-EEEB587995E4}" type="slidenum">
              <a:rPr lang="ru-RU" smtClean="0"/>
              <a:t>10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08720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 err="1">
                <a:solidFill>
                  <a:srgbClr val="002060"/>
                </a:solidFill>
              </a:rPr>
              <a:t>Після</a:t>
            </a:r>
            <a:r>
              <a:rPr lang="ru-RU" sz="3200" b="1" i="1" dirty="0">
                <a:solidFill>
                  <a:srgbClr val="002060"/>
                </a:solidFill>
              </a:rPr>
              <a:t>  </a:t>
            </a:r>
            <a:r>
              <a:rPr lang="ru-RU" sz="3200" b="1" i="1" dirty="0" err="1">
                <a:solidFill>
                  <a:srgbClr val="002060"/>
                </a:solidFill>
              </a:rPr>
              <a:t>визначення</a:t>
            </a:r>
            <a:r>
              <a:rPr lang="ru-RU" sz="3200" b="1" i="1" dirty="0">
                <a:solidFill>
                  <a:srgbClr val="002060"/>
                </a:solidFill>
              </a:rPr>
              <a:t> теми і мети уроку учитель </a:t>
            </a:r>
            <a:r>
              <a:rPr lang="ru-RU" sz="3200" b="1" i="1" dirty="0" err="1">
                <a:solidFill>
                  <a:srgbClr val="002060"/>
                </a:solidFill>
              </a:rPr>
              <a:t>має</a:t>
            </a:r>
            <a:r>
              <a:rPr lang="ru-RU" sz="3200" b="1" i="1" dirty="0">
                <a:solidFill>
                  <a:srgbClr val="002060"/>
                </a:solidFill>
              </a:rPr>
              <a:t> перейти до </a:t>
            </a:r>
            <a:r>
              <a:rPr lang="ru-RU" sz="3200" b="1" i="1" dirty="0" err="1">
                <a:solidFill>
                  <a:srgbClr val="002060"/>
                </a:solidFill>
              </a:rPr>
              <a:t>мотиваційного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smtClean="0">
                <a:solidFill>
                  <a:srgbClr val="002060"/>
                </a:solidFill>
              </a:rPr>
              <a:t>моменту</a:t>
            </a:r>
            <a:endParaRPr lang="ru-RU" sz="3200" i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2478380"/>
            <a:ext cx="58326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ru-RU" sz="3200" dirty="0" err="1">
                <a:solidFill>
                  <a:srgbClr val="002060"/>
                </a:solidFill>
              </a:rPr>
              <a:t>Навіщо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мені</a:t>
            </a:r>
            <a:r>
              <a:rPr lang="ru-RU" sz="3200" dirty="0">
                <a:solidFill>
                  <a:srgbClr val="002060"/>
                </a:solidFill>
              </a:rPr>
              <a:t> </a:t>
            </a:r>
            <a:r>
              <a:rPr lang="ru-RU" sz="3200" dirty="0" err="1">
                <a:solidFill>
                  <a:srgbClr val="002060"/>
                </a:solidFill>
              </a:rPr>
              <a:t>це</a:t>
            </a:r>
            <a:r>
              <a:rPr lang="ru-RU" sz="3200" dirty="0">
                <a:solidFill>
                  <a:srgbClr val="002060"/>
                </a:solidFill>
              </a:rPr>
              <a:t> знати?</a:t>
            </a: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uk-UA" sz="3200" dirty="0">
                <a:solidFill>
                  <a:srgbClr val="002060"/>
                </a:solidFill>
              </a:rPr>
              <a:t>Що мені це дасть?</a:t>
            </a:r>
            <a:endParaRPr lang="ru-RU" sz="3200" dirty="0">
              <a:solidFill>
                <a:srgbClr val="00206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uk-UA" sz="3200" dirty="0">
                <a:solidFill>
                  <a:srgbClr val="002060"/>
                </a:solidFill>
              </a:rPr>
              <a:t>Як ці знання я зможу використати в житті?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59" y="5301208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 smtClean="0">
                <a:solidFill>
                  <a:srgbClr val="002060"/>
                </a:solidFill>
              </a:rPr>
              <a:t>Проблемна ситуація зі здивуванням</a:t>
            </a:r>
            <a:endParaRPr lang="ru-RU" sz="3200" i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Знак питання | Різне-вся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41" y="2478380"/>
            <a:ext cx="2543944" cy="254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92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Жукова Ірина Михайлівна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BB4F-ADEC-4E76-9A2A-EEEB587995E4}" type="slidenum">
              <a:rPr lang="ru-RU" smtClean="0"/>
              <a:t>11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836712"/>
            <a:ext cx="903649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 err="1">
                <a:solidFill>
                  <a:srgbClr val="002060"/>
                </a:solidFill>
              </a:rPr>
              <a:t>Інформаційно-цифрова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компетентність</a:t>
            </a:r>
            <a:endParaRPr lang="ru-RU" sz="3200" i="1" dirty="0">
              <a:solidFill>
                <a:srgbClr val="002060"/>
              </a:solidFill>
            </a:endParaRPr>
          </a:p>
          <a:p>
            <a:pPr algn="ctr"/>
            <a:r>
              <a:rPr lang="ru-RU" dirty="0"/>
              <a:t> 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37828" y="2113387"/>
            <a:ext cx="756084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Хмарні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технології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Створення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QR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кодів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Гугл –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тестування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Активне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спілкування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з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учнями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 у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соцмережах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Сторітрейлер</a:t>
            </a:r>
            <a:r>
              <a:rPr kumimoji="0" lang="uk-UA" alt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або </a:t>
            </a:r>
            <a:r>
              <a:rPr kumimoji="0" lang="uk-UA" alt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буктлейлер</a:t>
            </a:r>
            <a:r>
              <a:rPr kumimoji="0" lang="uk-UA" alt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Створення буклетів </a:t>
            </a:r>
            <a:endParaRPr kumimoji="0" lang="uk-UA" alt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95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1" y="260648"/>
            <a:ext cx="87004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 err="1" smtClean="0">
                <a:solidFill>
                  <a:srgbClr val="002060"/>
                </a:solidFill>
              </a:rPr>
              <a:t>Використання</a:t>
            </a:r>
            <a:r>
              <a:rPr lang="ru-RU" sz="3200" b="1" i="1" dirty="0" smtClean="0">
                <a:solidFill>
                  <a:srgbClr val="002060"/>
                </a:solidFill>
              </a:rPr>
              <a:t> 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творчих</a:t>
            </a: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завдань</a:t>
            </a:r>
            <a:r>
              <a:rPr lang="uk-UA" sz="3200" b="1" i="1" dirty="0" smtClean="0">
                <a:solidFill>
                  <a:srgbClr val="002060"/>
                </a:solidFill>
              </a:rPr>
              <a:t>:</a:t>
            </a:r>
            <a:endParaRPr lang="ru-RU" sz="3200" i="1" dirty="0" smtClean="0">
              <a:solidFill>
                <a:srgbClr val="002060"/>
              </a:solidFill>
            </a:endParaRPr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Жукова Ірина Михайлівна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BB4F-ADEC-4E76-9A2A-EEEB587995E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43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81076"/>
              </p:ext>
            </p:extLst>
          </p:nvPr>
        </p:nvGraphicFramePr>
        <p:xfrm>
          <a:off x="1619671" y="1576562"/>
          <a:ext cx="7128789" cy="516480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376263"/>
                <a:gridCol w="2376263"/>
                <a:gridCol w="2376263"/>
              </a:tblGrid>
              <a:tr h="17216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216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16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874" y="1608643"/>
            <a:ext cx="2152780" cy="1614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31"/>
          <a:stretch/>
        </p:blipFill>
        <p:spPr bwMode="auto">
          <a:xfrm>
            <a:off x="4168302" y="1576563"/>
            <a:ext cx="2059881" cy="1710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7" r="9185"/>
          <a:stretch/>
        </p:blipFill>
        <p:spPr>
          <a:xfrm>
            <a:off x="6320118" y="3320757"/>
            <a:ext cx="2356338" cy="1676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7" t="695" r="7972" b="-695"/>
          <a:stretch/>
        </p:blipFill>
        <p:spPr>
          <a:xfrm>
            <a:off x="1627132" y="3220716"/>
            <a:ext cx="2388264" cy="1792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1" t="12549" r="5999" b="20000"/>
          <a:stretch/>
        </p:blipFill>
        <p:spPr>
          <a:xfrm>
            <a:off x="4454316" y="3220716"/>
            <a:ext cx="1539176" cy="1764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5" r="30081"/>
          <a:stretch/>
        </p:blipFill>
        <p:spPr bwMode="auto">
          <a:xfrm>
            <a:off x="6516216" y="1608643"/>
            <a:ext cx="2056784" cy="1616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9154" b="16930"/>
          <a:stretch/>
        </p:blipFill>
        <p:spPr bwMode="auto">
          <a:xfrm>
            <a:off x="6732240" y="4997476"/>
            <a:ext cx="2219689" cy="1860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2" t="4448" r="7084"/>
          <a:stretch/>
        </p:blipFill>
        <p:spPr>
          <a:xfrm>
            <a:off x="1627133" y="5021948"/>
            <a:ext cx="2388264" cy="1730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0" t="21711" r="23844" b="8449"/>
          <a:stretch/>
        </p:blipFill>
        <p:spPr>
          <a:xfrm>
            <a:off x="4127689" y="4985638"/>
            <a:ext cx="2192429" cy="1766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51521" y="260648"/>
            <a:ext cx="87004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 err="1" smtClean="0">
                <a:solidFill>
                  <a:srgbClr val="002060"/>
                </a:solidFill>
              </a:rPr>
              <a:t>Використання</a:t>
            </a:r>
            <a:r>
              <a:rPr lang="ru-RU" sz="3200" b="1" i="1" dirty="0" smtClean="0">
                <a:solidFill>
                  <a:srgbClr val="002060"/>
                </a:solidFill>
              </a:rPr>
              <a:t> 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творчих</a:t>
            </a: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завдань</a:t>
            </a:r>
            <a:r>
              <a:rPr lang="uk-UA" sz="3200" b="1" i="1" dirty="0" smtClean="0">
                <a:solidFill>
                  <a:srgbClr val="002060"/>
                </a:solidFill>
              </a:rPr>
              <a:t>:</a:t>
            </a:r>
            <a:endParaRPr lang="ru-RU" sz="3200" i="1" dirty="0" smtClean="0">
              <a:solidFill>
                <a:srgbClr val="002060"/>
              </a:solidFill>
            </a:endParaRPr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86661" y="1576563"/>
            <a:ext cx="864095" cy="4916701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solidFill>
                  <a:srgbClr val="00B050"/>
                </a:solidFill>
              </a:rPr>
              <a:t>К</a:t>
            </a:r>
          </a:p>
          <a:p>
            <a:pPr algn="ctr"/>
            <a:r>
              <a:rPr lang="uk-UA" sz="3200" dirty="0" smtClean="0">
                <a:solidFill>
                  <a:srgbClr val="00B050"/>
                </a:solidFill>
              </a:rPr>
              <a:t>Р</a:t>
            </a:r>
          </a:p>
          <a:p>
            <a:pPr algn="ctr"/>
            <a:r>
              <a:rPr lang="uk-UA" sz="3200" dirty="0" smtClean="0">
                <a:solidFill>
                  <a:srgbClr val="00B050"/>
                </a:solidFill>
              </a:rPr>
              <a:t>О</a:t>
            </a:r>
          </a:p>
          <a:p>
            <a:pPr algn="ctr"/>
            <a:r>
              <a:rPr lang="uk-UA" sz="3200" dirty="0" smtClean="0">
                <a:solidFill>
                  <a:srgbClr val="00B050"/>
                </a:solidFill>
              </a:rPr>
              <a:t>С</a:t>
            </a:r>
          </a:p>
          <a:p>
            <a:pPr algn="ctr"/>
            <a:r>
              <a:rPr lang="uk-UA" sz="3200" dirty="0" smtClean="0">
                <a:solidFill>
                  <a:srgbClr val="00B050"/>
                </a:solidFill>
              </a:rPr>
              <a:t>С</a:t>
            </a:r>
          </a:p>
          <a:p>
            <a:pPr algn="ctr"/>
            <a:r>
              <a:rPr lang="uk-UA" sz="3200" dirty="0" smtClean="0">
                <a:solidFill>
                  <a:srgbClr val="00B050"/>
                </a:solidFill>
              </a:rPr>
              <a:t>Е</a:t>
            </a:r>
          </a:p>
          <a:p>
            <a:pPr algn="ctr"/>
            <a:r>
              <a:rPr lang="uk-UA" sz="3200" dirty="0" smtClean="0">
                <a:solidFill>
                  <a:srgbClr val="00B050"/>
                </a:solidFill>
              </a:rPr>
              <a:t>Н</a:t>
            </a:r>
          </a:p>
          <a:p>
            <a:pPr algn="ctr"/>
            <a:r>
              <a:rPr lang="uk-UA" sz="3200" dirty="0">
                <a:solidFill>
                  <a:srgbClr val="00B050"/>
                </a:solidFill>
              </a:rPr>
              <a:t>С</a:t>
            </a:r>
            <a:endParaRPr lang="ru-RU" sz="3200" dirty="0">
              <a:solidFill>
                <a:srgbClr val="00B05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Жукова Ірина Михайлівна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BB4F-ADEC-4E76-9A2A-EEEB587995E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14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Жукова Ірина Михайлівна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BB4F-ADEC-4E76-9A2A-EEEB587995E4}" type="slidenum">
              <a:rPr lang="ru-RU" smtClean="0"/>
              <a:t>14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332656"/>
            <a:ext cx="3821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 err="1">
                <a:solidFill>
                  <a:srgbClr val="002060"/>
                </a:solidFill>
              </a:rPr>
              <a:t>Ейдос</a:t>
            </a:r>
            <a:r>
              <a:rPr lang="uk-UA" sz="3200" b="1" i="1" dirty="0">
                <a:solidFill>
                  <a:srgbClr val="002060"/>
                </a:solidFill>
              </a:rPr>
              <a:t> конспект</a:t>
            </a:r>
            <a:endParaRPr lang="ru-RU" sz="3200" i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Ейдетика - Філологічний простір Луганщи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75793"/>
            <a:ext cx="4032448" cy="5109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Ейдетика - Філологічний простір Луганщин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63052"/>
            <a:ext cx="3960440" cy="543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8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Веб-квест &quot;Логічними стежинками математики&quot;: Початок подорож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677275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Жукова Ірина Михайлівна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BB4F-ADEC-4E76-9A2A-EEEB587995E4}" type="slidenum">
              <a:rPr lang="ru-RU" smtClean="0"/>
              <a:t>15</a:t>
            </a:fld>
            <a:endParaRPr lang="ru-RU"/>
          </a:p>
        </p:txBody>
      </p:sp>
      <p:pic>
        <p:nvPicPr>
          <p:cNvPr id="9218" name="Picture 2" descr="Мовознавча світлиця: Односкладні речення з головним членом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80623"/>
            <a:ext cx="8352928" cy="57111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92208" y="184284"/>
            <a:ext cx="330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 smtClean="0">
                <a:solidFill>
                  <a:srgbClr val="002060"/>
                </a:solidFill>
              </a:rPr>
              <a:t>Візуалізація</a:t>
            </a:r>
            <a:endParaRPr lang="ru-RU" sz="32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84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Жукова Ірина Михайлівна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BB4F-ADEC-4E76-9A2A-EEEB587995E4}" type="slidenum">
              <a:rPr lang="ru-RU" smtClean="0"/>
              <a:t>16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332656"/>
            <a:ext cx="46891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err="1">
                <a:solidFill>
                  <a:srgbClr val="002060"/>
                </a:solidFill>
              </a:rPr>
              <a:t>Хмарка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тегів</a:t>
            </a:r>
            <a:r>
              <a:rPr lang="ru-RU" sz="3200" b="1" i="1" dirty="0">
                <a:solidFill>
                  <a:srgbClr val="002060"/>
                </a:solidFill>
              </a:rPr>
              <a:t>(</a:t>
            </a:r>
            <a:r>
              <a:rPr lang="ru-RU" sz="3200" b="1" i="1" dirty="0" err="1">
                <a:solidFill>
                  <a:srgbClr val="002060"/>
                </a:solidFill>
              </a:rPr>
              <a:t>слів</a:t>
            </a:r>
            <a:r>
              <a:rPr lang="ru-RU" sz="3200" b="1" i="1" dirty="0" smtClean="0">
                <a:solidFill>
                  <a:srgbClr val="002060"/>
                </a:solidFill>
              </a:rPr>
              <a:t>)</a:t>
            </a:r>
            <a:endParaRPr lang="ru-RU" sz="3200" i="1" dirty="0">
              <a:solidFill>
                <a:srgbClr val="002060"/>
              </a:solidFill>
            </a:endParaRPr>
          </a:p>
        </p:txBody>
      </p:sp>
      <p:pic>
        <p:nvPicPr>
          <p:cNvPr id="10242" name="Picture 2" descr="Подорож до країни Морфологі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8" r="4885"/>
          <a:stretch/>
        </p:blipFill>
        <p:spPr bwMode="auto">
          <a:xfrm>
            <a:off x="107504" y="1196752"/>
            <a:ext cx="4907841" cy="50630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Слова з наголосом на першому складі - WordArt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7" y="958282"/>
            <a:ext cx="2610811" cy="297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Еверест філології: Складні вИпадки наголошення слі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999" y="4000006"/>
            <a:ext cx="2472328" cy="282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30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Жукова Ірина Михайлівна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BB4F-ADEC-4E76-9A2A-EEEB587995E4}" type="slidenum">
              <a:rPr lang="ru-RU" smtClean="0"/>
              <a:t>17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260648"/>
            <a:ext cx="4899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err="1">
                <a:solidFill>
                  <a:srgbClr val="002060"/>
                </a:solidFill>
              </a:rPr>
              <a:t>Мнемонімічні</a:t>
            </a:r>
            <a:r>
              <a:rPr lang="ru-RU" sz="3200" b="1" i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002060"/>
                </a:solidFill>
              </a:rPr>
              <a:t>фрази</a:t>
            </a:r>
            <a:endParaRPr lang="ru-RU" sz="3200" i="1" dirty="0">
              <a:solidFill>
                <a:srgbClr val="002060"/>
              </a:solidFill>
            </a:endParaRPr>
          </a:p>
        </p:txBody>
      </p:sp>
      <p:pic>
        <p:nvPicPr>
          <p:cNvPr id="11266" name="Picture 2" descr="Українська словесність: січня 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80637"/>
            <a:ext cx="7272808" cy="537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77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Жукова Ірина Михайлівна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BB4F-ADEC-4E76-9A2A-EEEB587995E4}" type="slidenum">
              <a:rPr lang="ru-RU" smtClean="0"/>
              <a:t>18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5229200"/>
            <a:ext cx="892899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4800" dirty="0" smtClean="0">
              <a:solidFill>
                <a:srgbClr val="002060"/>
              </a:solidFill>
            </a:endParaRPr>
          </a:p>
          <a:p>
            <a:r>
              <a:rPr lang="uk-UA" sz="4800" b="1" i="1" dirty="0" smtClean="0">
                <a:solidFill>
                  <a:srgbClr val="002060"/>
                </a:solidFill>
              </a:rPr>
              <a:t>Мета</a:t>
            </a:r>
          </a:p>
          <a:p>
            <a:r>
              <a:rPr lang="uk-UA" dirty="0" smtClean="0"/>
              <a:t> </a:t>
            </a:r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90673" y="4282364"/>
            <a:ext cx="773000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800" b="1" i="1" dirty="0" smtClean="0">
                <a:solidFill>
                  <a:srgbClr val="002060"/>
                </a:solidFill>
              </a:rPr>
              <a:t>Знання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1506194"/>
            <a:ext cx="41082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800" b="1" i="1" dirty="0" smtClean="0">
                <a:solidFill>
                  <a:srgbClr val="002060"/>
                </a:solidFill>
              </a:rPr>
              <a:t>Прогрес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41041" y="2436618"/>
            <a:ext cx="554461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800" b="1" i="1" dirty="0" smtClean="0">
                <a:solidFill>
                  <a:srgbClr val="002060"/>
                </a:solidFill>
              </a:rPr>
              <a:t>Творчість</a:t>
            </a: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395945" y="3349383"/>
            <a:ext cx="662473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800" b="1" i="1" dirty="0" smtClean="0">
                <a:solidFill>
                  <a:srgbClr val="002060"/>
                </a:solidFill>
              </a:rPr>
              <a:t>Співпраця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06988" y="591794"/>
            <a:ext cx="316130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6600" b="1" i="1" dirty="0" smtClean="0">
                <a:solidFill>
                  <a:srgbClr val="002060"/>
                </a:solidFill>
              </a:rPr>
              <a:t>Успіх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319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Жукова Ірина Михайлівна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BB4F-ADEC-4E76-9A2A-EEEB587995E4}" type="slidenum">
              <a:rPr lang="ru-RU" smtClean="0"/>
              <a:t>19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859340"/>
            <a:ext cx="820891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>
                <a:solidFill>
                  <a:srgbClr val="002060"/>
                </a:solidFill>
              </a:rPr>
              <a:t>Список </a:t>
            </a:r>
            <a:r>
              <a:rPr lang="uk-UA" sz="3200" b="1" i="1" dirty="0" err="1">
                <a:solidFill>
                  <a:srgbClr val="002060"/>
                </a:solidFill>
              </a:rPr>
              <a:t>використанних</a:t>
            </a:r>
            <a:r>
              <a:rPr lang="uk-UA" sz="3200" b="1" i="1" dirty="0">
                <a:solidFill>
                  <a:srgbClr val="002060"/>
                </a:solidFill>
              </a:rPr>
              <a:t> </a:t>
            </a:r>
            <a:r>
              <a:rPr lang="uk-UA" sz="3200" b="1" i="1" dirty="0" smtClean="0">
                <a:solidFill>
                  <a:srgbClr val="002060"/>
                </a:solidFill>
              </a:rPr>
              <a:t>джерел</a:t>
            </a:r>
          </a:p>
          <a:p>
            <a:endParaRPr lang="ru-RU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 err="1"/>
              <a:t>Ворожейкіна</a:t>
            </a:r>
            <a:r>
              <a:rPr lang="ru-RU" dirty="0"/>
              <a:t> О.М. 100 </a:t>
            </a:r>
            <a:r>
              <a:rPr lang="ru-RU" dirty="0" err="1"/>
              <a:t>цікавих</a:t>
            </a:r>
            <a:r>
              <a:rPr lang="ru-RU" dirty="0"/>
              <a:t> </a:t>
            </a:r>
            <a:r>
              <a:rPr lang="ru-RU" dirty="0" err="1"/>
              <a:t>ідей</a:t>
            </a:r>
            <a:r>
              <a:rPr lang="ru-RU" dirty="0"/>
              <a:t> для </a:t>
            </a:r>
            <a:r>
              <a:rPr lang="ru-RU" dirty="0" err="1"/>
              <a:t>проведення</a:t>
            </a:r>
            <a:r>
              <a:rPr lang="ru-RU" dirty="0"/>
              <a:t> уроку. – Х.: Вид. </a:t>
            </a:r>
            <a:r>
              <a:rPr lang="ru-RU" dirty="0" err="1"/>
              <a:t>група</a:t>
            </a:r>
            <a:r>
              <a:rPr lang="ru-RU" dirty="0"/>
              <a:t> «Основа», 2012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err="1"/>
              <a:t>Пометун</a:t>
            </a:r>
            <a:r>
              <a:rPr lang="ru-RU" dirty="0"/>
              <a:t> О., Пироженко Л.. </a:t>
            </a:r>
            <a:r>
              <a:rPr lang="ru-RU" dirty="0" err="1"/>
              <a:t>Сучасний</a:t>
            </a:r>
            <a:r>
              <a:rPr lang="ru-RU" dirty="0"/>
              <a:t> урок. </a:t>
            </a:r>
            <a:r>
              <a:rPr lang="ru-RU" dirty="0" err="1"/>
              <a:t>Інтерактивні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: Наук.-метод. </a:t>
            </a:r>
            <a:r>
              <a:rPr lang="ru-RU" dirty="0" err="1"/>
              <a:t>посібн</a:t>
            </a:r>
            <a:r>
              <a:rPr lang="ru-RU" dirty="0"/>
              <a:t>. – К.: </a:t>
            </a:r>
            <a:r>
              <a:rPr lang="ru-RU" dirty="0" err="1"/>
              <a:t>Видавництво</a:t>
            </a:r>
            <a:r>
              <a:rPr lang="ru-RU" dirty="0"/>
              <a:t> А.С.К., 2004. – 192с.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Усе про </a:t>
            </a:r>
            <a:r>
              <a:rPr lang="ru-RU" dirty="0" err="1"/>
              <a:t>мотивацію</a:t>
            </a:r>
            <a:r>
              <a:rPr lang="ru-RU" dirty="0"/>
              <a:t>. Уклад. </a:t>
            </a:r>
            <a:r>
              <a:rPr lang="ru-RU" dirty="0" err="1"/>
              <a:t>А.Г.Дербеньова</a:t>
            </a:r>
            <a:r>
              <a:rPr lang="ru-RU" dirty="0"/>
              <a:t>. – Х.: У 74. </a:t>
            </a:r>
            <a:r>
              <a:rPr lang="ru-RU" dirty="0" err="1"/>
              <a:t>Вид.група</a:t>
            </a:r>
            <a:r>
              <a:rPr lang="ru-RU" dirty="0"/>
              <a:t> «Основа», 2012</a:t>
            </a:r>
          </a:p>
        </p:txBody>
      </p:sp>
    </p:spTree>
    <p:extLst>
      <p:ext uri="{BB962C8B-B14F-4D97-AF65-F5344CB8AC3E}">
        <p14:creationId xmlns:p14="http://schemas.microsoft.com/office/powerpoint/2010/main" val="143492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640960" cy="5904656"/>
          </a:xfrm>
        </p:spPr>
        <p:txBody>
          <a:bodyPr>
            <a:noAutofit/>
          </a:bodyPr>
          <a:lstStyle/>
          <a:p>
            <a:r>
              <a:rPr lang="uk-UA" sz="6000" b="1" i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Формування позитивної мотивації в учнів до навчання на уроках словесності</a:t>
            </a:r>
            <a:br>
              <a:rPr lang="uk-UA" sz="6000" b="1" i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</a:br>
            <a:endParaRPr lang="uk-UA" sz="6000" b="1" i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Жукова Ірина Михайлівна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BB4F-ADEC-4E76-9A2A-EEEB587995E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06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Жукова Ірина Михайлівна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BB4F-ADEC-4E76-9A2A-EEEB587995E4}" type="slidenum">
              <a:rPr lang="ru-RU" smtClean="0"/>
              <a:t>20</a:t>
            </a:fld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7727" y="4920030"/>
            <a:ext cx="813690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i="1" dirty="0" smtClean="0">
                <a:solidFill>
                  <a:srgbClr val="002060"/>
                </a:solidFill>
              </a:rPr>
              <a:t>Дякую за увагу!</a:t>
            </a:r>
            <a:endParaRPr lang="ru-RU" sz="6600" b="1" i="1" dirty="0">
              <a:solidFill>
                <a:srgbClr val="002060"/>
              </a:solidFill>
            </a:endParaRPr>
          </a:p>
        </p:txBody>
      </p:sp>
      <p:pic>
        <p:nvPicPr>
          <p:cNvPr id="12290" name="Picture 2" descr="7-8 класи - НВК &quot;СЗШ №2-гімназія&quot; м. Трускавец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2293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55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Жукова Ірина Михайлівна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BB4F-ADEC-4E76-9A2A-EEEB587995E4}" type="slidenum">
              <a:rPr lang="ru-RU" smtClean="0"/>
              <a:t>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160338"/>
            <a:ext cx="707266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000" dirty="0">
                <a:solidFill>
                  <a:srgbClr val="002060"/>
                </a:solidFill>
              </a:rPr>
              <a:t>Повноцінними є тільки ті знання,</a:t>
            </a:r>
            <a:endParaRPr lang="ru-RU" sz="2000" dirty="0">
              <a:solidFill>
                <a:srgbClr val="002060"/>
              </a:solidFill>
            </a:endParaRPr>
          </a:p>
          <a:p>
            <a:pPr algn="r"/>
            <a:r>
              <a:rPr lang="uk-UA" sz="2000" dirty="0">
                <a:solidFill>
                  <a:srgbClr val="002060"/>
                </a:solidFill>
              </a:rPr>
              <a:t>Які дитина здобула власною активністю</a:t>
            </a:r>
            <a:r>
              <a:rPr lang="uk-UA" sz="2800" dirty="0"/>
              <a:t>.</a:t>
            </a:r>
            <a:endParaRPr lang="ru-RU" sz="2800" dirty="0"/>
          </a:p>
          <a:p>
            <a:pPr algn="r"/>
            <a:r>
              <a:rPr lang="uk-UA" sz="2000" dirty="0">
                <a:solidFill>
                  <a:srgbClr val="FF0000"/>
                </a:solidFill>
              </a:rPr>
              <a:t>Йоганн </a:t>
            </a:r>
            <a:r>
              <a:rPr lang="uk-UA" sz="2000" dirty="0" err="1">
                <a:solidFill>
                  <a:srgbClr val="FF0000"/>
                </a:solidFill>
              </a:rPr>
              <a:t>Песталоцці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62255" y="2276872"/>
            <a:ext cx="72182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000" dirty="0">
                <a:solidFill>
                  <a:srgbClr val="002060"/>
                </a:solidFill>
              </a:rPr>
              <a:t>Людина,  що  не  знає  нічого,</a:t>
            </a:r>
            <a:endParaRPr lang="ru-RU" sz="2000" dirty="0" smtClean="0">
              <a:solidFill>
                <a:srgbClr val="002060"/>
              </a:solidFill>
              <a:effectLst/>
            </a:endParaRPr>
          </a:p>
          <a:p>
            <a:pPr algn="r"/>
            <a:r>
              <a:rPr lang="uk-UA" sz="2000" dirty="0">
                <a:solidFill>
                  <a:srgbClr val="002060"/>
                </a:solidFill>
              </a:rPr>
              <a:t>може навчитися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uk-UA" sz="2000" dirty="0">
                <a:solidFill>
                  <a:srgbClr val="002060"/>
                </a:solidFill>
              </a:rPr>
              <a:t>справа  тільки  в  тому, щоб  запалити  в  ній бажання вчитися</a:t>
            </a:r>
            <a:r>
              <a:rPr lang="uk-UA" sz="2000" i="1" dirty="0">
                <a:solidFill>
                  <a:srgbClr val="002060"/>
                </a:solidFill>
              </a:rPr>
              <a:t>.</a:t>
            </a:r>
            <a:endParaRPr lang="ru-RU" sz="2000" dirty="0" smtClean="0">
              <a:solidFill>
                <a:srgbClr val="002060"/>
              </a:solidFill>
              <a:effectLst/>
            </a:endParaRPr>
          </a:p>
          <a:p>
            <a:pPr algn="r"/>
            <a:r>
              <a:rPr lang="uk-UA" sz="2000" dirty="0" smtClean="0">
                <a:solidFill>
                  <a:srgbClr val="FF0000"/>
                </a:solidFill>
              </a:rPr>
              <a:t>Дені </a:t>
            </a:r>
            <a:r>
              <a:rPr lang="uk-UA" sz="2000" dirty="0">
                <a:solidFill>
                  <a:srgbClr val="FF0000"/>
                </a:solidFill>
              </a:rPr>
              <a:t>Дідро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9" name="AutoShape 2" descr="Дени Дидро биография философа-просветителя, писателя, драматург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Дени Дидро биография философа-просветителя, писателя, драматург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3" y="2276872"/>
            <a:ext cx="1649531" cy="189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Час рождения ребенка есть первый час его обучения. Иоганн Генрих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2" y="160338"/>
            <a:ext cx="1597918" cy="201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968358" y="4175894"/>
            <a:ext cx="7084023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dirty="0" smtClean="0"/>
              <a:t> </a:t>
            </a:r>
            <a:r>
              <a:rPr lang="uk-UA" sz="2000" dirty="0" smtClean="0">
                <a:solidFill>
                  <a:srgbClr val="002060"/>
                </a:solidFill>
              </a:rPr>
              <a:t>Інтерес  є основою </a:t>
            </a:r>
            <a:r>
              <a:rPr lang="uk-UA" sz="2000" dirty="0">
                <a:solidFill>
                  <a:srgbClr val="002060"/>
                </a:solidFill>
              </a:rPr>
              <a:t>навчання, адже оригінальна форма пізнання допомагає уникнути одноманітності, шаблонності, сприяє ширшому застосуванню ефективних методів та прийомів засвоєння учнями нових знань та формування в них творчих здібностей</a:t>
            </a:r>
            <a:r>
              <a:rPr lang="uk-UA" dirty="0" smtClean="0"/>
              <a:t>.</a:t>
            </a:r>
          </a:p>
          <a:p>
            <a:pPr algn="r"/>
            <a:r>
              <a:rPr lang="uk-UA" dirty="0" smtClean="0">
                <a:solidFill>
                  <a:srgbClr val="FF0000"/>
                </a:solidFill>
              </a:rPr>
              <a:t>Ян Амос </a:t>
            </a:r>
            <a:r>
              <a:rPr lang="uk-UA" dirty="0" err="1" smtClean="0">
                <a:solidFill>
                  <a:srgbClr val="FF0000"/>
                </a:solidFill>
              </a:rPr>
              <a:t>Коменський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AutoShape 8" descr="Ян Амос Коменский – учитель народов - Пражский Телеграф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10" descr="Ян Амос Коменский – учитель народов - Пражский Телеграф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2" descr="Это нужно знать: Ян Амос Коменский – родоначальник чешской системы  образования / Культура / Журнал / 420on.cz Пражский городской портал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1" r="9977"/>
          <a:stretch/>
        </p:blipFill>
        <p:spPr bwMode="auto">
          <a:xfrm>
            <a:off x="69421" y="4343727"/>
            <a:ext cx="1733410" cy="157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64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Жукова Ірина Михайлівна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BB4F-ADEC-4E76-9A2A-EEEB587995E4}" type="slidenum">
              <a:rPr lang="ru-RU" smtClean="0"/>
              <a:t>4</a:t>
            </a:fld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332656"/>
            <a:ext cx="9144000" cy="56166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rgbClr val="002060"/>
                </a:solidFill>
              </a:rPr>
              <a:t>Мотивація </a:t>
            </a:r>
            <a:r>
              <a:rPr lang="uk-UA" sz="2800" dirty="0" smtClean="0">
                <a:solidFill>
                  <a:srgbClr val="002060"/>
                </a:solidFill>
              </a:rPr>
              <a:t>– це інтереси, потреби, прагнення, емоції, переконання, ідеали, установки, які спонукають учня до діяльності. </a:t>
            </a:r>
          </a:p>
          <a:p>
            <a:pPr algn="ctr"/>
            <a:endParaRPr lang="uk-UA" sz="2800" dirty="0">
              <a:solidFill>
                <a:srgbClr val="002060"/>
              </a:solidFill>
            </a:endParaRPr>
          </a:p>
          <a:p>
            <a:pPr algn="ctr"/>
            <a:r>
              <a:rPr lang="uk-UA" sz="2800" b="1" i="1" dirty="0" smtClean="0">
                <a:solidFill>
                  <a:srgbClr val="002060"/>
                </a:solidFill>
              </a:rPr>
              <a:t>Мотивація</a:t>
            </a:r>
            <a:r>
              <a:rPr lang="uk-UA" sz="2800" dirty="0" smtClean="0">
                <a:solidFill>
                  <a:srgbClr val="002060"/>
                </a:solidFill>
              </a:rPr>
              <a:t> сприяє появі в учня навчальної ініціативи й любові до навчання, спонукає його діяти з максимальною енергією в різних навчальних ситуаціях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74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Жукова Ірина Михайлівна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BB4F-ADEC-4E76-9A2A-EEEB587995E4}" type="slidenum">
              <a:rPr lang="ru-RU" smtClean="0"/>
              <a:t>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54868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i="1" dirty="0">
                <a:solidFill>
                  <a:srgbClr val="002060"/>
                </a:solidFill>
              </a:rPr>
              <a:t>Мотивація</a:t>
            </a:r>
            <a:r>
              <a:rPr lang="uk-UA" sz="4000" dirty="0">
                <a:solidFill>
                  <a:srgbClr val="002060"/>
                </a:solidFill>
              </a:rPr>
              <a:t> є фактором, </a:t>
            </a:r>
            <a:endParaRPr lang="uk-UA" sz="4000" dirty="0" smtClean="0">
              <a:solidFill>
                <a:srgbClr val="002060"/>
              </a:solidFill>
            </a:endParaRPr>
          </a:p>
          <a:p>
            <a:pPr algn="ctr"/>
            <a:r>
              <a:rPr lang="uk-UA" sz="4000" dirty="0" smtClean="0">
                <a:solidFill>
                  <a:srgbClr val="002060"/>
                </a:solidFill>
              </a:rPr>
              <a:t>що </a:t>
            </a:r>
            <a:r>
              <a:rPr lang="uk-UA" sz="4000" dirty="0">
                <a:solidFill>
                  <a:srgbClr val="002060"/>
                </a:solidFill>
              </a:rPr>
              <a:t>формує компетентності учнів.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1872120"/>
            <a:ext cx="8424936" cy="1285438"/>
          </a:xfrm>
          <a:prstGeom prst="roundRect">
            <a:avLst/>
          </a:prstGeom>
          <a:solidFill>
            <a:schemeClr val="bg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00B050"/>
                </a:solidFill>
              </a:rPr>
              <a:t>Необхідними умовами мотивації до навчання в учня повинні бути: 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504" y="4365104"/>
            <a:ext cx="1800200" cy="18722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err="1" smtClean="0">
                <a:solidFill>
                  <a:schemeClr val="tx1"/>
                </a:solidFill>
              </a:rPr>
              <a:t>допитли</a:t>
            </a:r>
            <a:r>
              <a:rPr lang="uk-UA" sz="2400" dirty="0" smtClean="0">
                <a:solidFill>
                  <a:schemeClr val="tx1"/>
                </a:solidFill>
              </a:rPr>
              <a:t>-вість</a:t>
            </a:r>
            <a:r>
              <a:rPr lang="uk-UA" dirty="0" smtClean="0">
                <a:solidFill>
                  <a:schemeClr val="tx1"/>
                </a:solidFill>
              </a:rPr>
              <a:t> 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47319" y="4365104"/>
            <a:ext cx="2524681" cy="18882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прагнення задовольнити свою допитливість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08004" y="4445139"/>
            <a:ext cx="2268253" cy="1800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бажання </a:t>
            </a:r>
            <a:r>
              <a:rPr lang="uk-UA" sz="2400" dirty="0" err="1" smtClean="0">
                <a:solidFill>
                  <a:schemeClr val="tx1"/>
                </a:solidFill>
              </a:rPr>
              <a:t>самовдоско-налюватися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050895" y="4445139"/>
            <a:ext cx="2075090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досягнення поставленої мети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12" name="Прямая со стрелкой 11"/>
          <p:cNvCxnSpPr>
            <a:stCxn id="8" idx="2"/>
          </p:cNvCxnSpPr>
          <p:nvPr/>
        </p:nvCxnSpPr>
        <p:spPr>
          <a:xfrm flipH="1">
            <a:off x="1331640" y="3157558"/>
            <a:ext cx="3276364" cy="1207546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5" idx="0"/>
          </p:cNvCxnSpPr>
          <p:nvPr/>
        </p:nvCxnSpPr>
        <p:spPr>
          <a:xfrm>
            <a:off x="4499992" y="3157558"/>
            <a:ext cx="3588448" cy="1287581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8" idx="2"/>
          </p:cNvCxnSpPr>
          <p:nvPr/>
        </p:nvCxnSpPr>
        <p:spPr>
          <a:xfrm>
            <a:off x="4608004" y="3157558"/>
            <a:ext cx="1094420" cy="1329858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8" idx="2"/>
            <a:endCxn id="13" idx="0"/>
          </p:cNvCxnSpPr>
          <p:nvPr/>
        </p:nvCxnSpPr>
        <p:spPr>
          <a:xfrm flipH="1">
            <a:off x="3309660" y="3157558"/>
            <a:ext cx="1298344" cy="1207546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0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Жукова Ірина Михайлівна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BB4F-ADEC-4E76-9A2A-EEEB587995E4}" type="slidenum">
              <a:rPr lang="ru-RU" smtClean="0"/>
              <a:t>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45154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 </a:t>
            </a:r>
            <a:r>
              <a:rPr lang="uk-UA" dirty="0"/>
              <a:t> </a:t>
            </a:r>
            <a:r>
              <a:rPr lang="uk-UA" sz="4000" b="1" i="1" dirty="0" smtClean="0"/>
              <a:t>Мотивація на </a:t>
            </a:r>
            <a:r>
              <a:rPr lang="uk-UA" sz="4000" b="1" i="1" dirty="0"/>
              <a:t>уроках української мови та літератури</a:t>
            </a:r>
            <a:r>
              <a:rPr lang="uk-UA" sz="4000" dirty="0"/>
              <a:t> </a:t>
            </a:r>
            <a:endParaRPr lang="ru-RU" sz="4000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15629" y="2059107"/>
            <a:ext cx="3347864" cy="1378065"/>
          </a:xfrm>
          <a:prstGeom prst="cloudCallout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solidFill>
                  <a:schemeClr val="tx1"/>
                </a:solidFill>
              </a:rPr>
              <a:t>потреби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6459562" y="1518483"/>
            <a:ext cx="2520280" cy="1872208"/>
          </a:xfrm>
          <a:prstGeom prst="cloudCallout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solidFill>
                  <a:schemeClr val="tx1"/>
                </a:solidFill>
              </a:rPr>
              <a:t>емоції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1400482" y="5157192"/>
            <a:ext cx="2520280" cy="1553654"/>
          </a:xfrm>
          <a:prstGeom prst="cloudCallout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solidFill>
                  <a:schemeClr val="tx1"/>
                </a:solidFill>
              </a:rPr>
              <a:t>ідеали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2865645" y="2356123"/>
            <a:ext cx="3791182" cy="1366411"/>
          </a:xfrm>
          <a:prstGeom prst="cloudCallout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solidFill>
                  <a:schemeClr val="tx1"/>
                </a:solidFill>
              </a:rPr>
              <a:t>інтереси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-3674" y="3580904"/>
            <a:ext cx="3924436" cy="1453294"/>
          </a:xfrm>
          <a:prstGeom prst="cloudCallout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solidFill>
                  <a:schemeClr val="tx1"/>
                </a:solidFill>
              </a:rPr>
              <a:t>прагнення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3798799" y="3645024"/>
            <a:ext cx="4896544" cy="1409638"/>
          </a:xfrm>
          <a:prstGeom prst="cloudCallout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solidFill>
                  <a:schemeClr val="tx1"/>
                </a:solidFill>
              </a:rPr>
              <a:t>переконання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sp>
        <p:nvSpPr>
          <p:cNvPr id="13" name="Выноска-облако 12"/>
          <p:cNvSpPr/>
          <p:nvPr/>
        </p:nvSpPr>
        <p:spPr>
          <a:xfrm>
            <a:off x="4355976" y="5157192"/>
            <a:ext cx="4169669" cy="1496620"/>
          </a:xfrm>
          <a:prstGeom prst="cloudCallout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i="1" dirty="0" smtClean="0">
                <a:solidFill>
                  <a:schemeClr val="tx1"/>
                </a:solidFill>
              </a:rPr>
              <a:t>установки</a:t>
            </a:r>
            <a:endParaRPr lang="ru-RU" sz="32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9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Жукова Ірина Михайлівна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BB4F-ADEC-4E76-9A2A-EEEB587995E4}" type="slidenum">
              <a:rPr lang="ru-RU" smtClean="0"/>
              <a:t>7</a:t>
            </a:fld>
            <a:endParaRPr lang="ru-RU"/>
          </a:p>
        </p:txBody>
      </p:sp>
      <p:pic>
        <p:nvPicPr>
          <p:cNvPr id="4098" name="Picture 2" descr="14 листопада “Сходинки професійного зростання педагога” – КМБ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22766"/>
            <a:ext cx="6696744" cy="50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131840" y="260648"/>
            <a:ext cx="5904656" cy="12632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b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У С П І Х</a:t>
            </a:r>
            <a:r>
              <a:rPr lang="uk-UA" sz="8000" dirty="0" smtClean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</a:t>
            </a:r>
            <a:endParaRPr lang="ru-RU" sz="8000" dirty="0"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385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Жукова Ірина Михайлівна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BB4F-ADEC-4E76-9A2A-EEEB587995E4}" type="slidenum">
              <a:rPr lang="ru-RU" smtClean="0"/>
              <a:t>8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260648"/>
            <a:ext cx="8640960" cy="12632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i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Види мотивації  </a:t>
            </a:r>
            <a:endParaRPr lang="ru-RU" sz="6600" b="1" i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51520" y="2204864"/>
            <a:ext cx="4320480" cy="27363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>
                <a:solidFill>
                  <a:srgbClr val="002060"/>
                </a:solidFill>
              </a:rPr>
              <a:t>Зовнішня</a:t>
            </a:r>
          </a:p>
          <a:p>
            <a:pPr algn="ctr"/>
            <a:r>
              <a:rPr lang="uk-UA" sz="3600" i="1" dirty="0" smtClean="0">
                <a:solidFill>
                  <a:srgbClr val="002060"/>
                </a:solidFill>
              </a:rPr>
              <a:t>(стимулювання)</a:t>
            </a:r>
          </a:p>
          <a:p>
            <a:pPr algn="ctr"/>
            <a:r>
              <a:rPr lang="uk-UA" sz="3600" b="1" i="1" dirty="0" smtClean="0">
                <a:solidFill>
                  <a:srgbClr val="002060"/>
                </a:solidFill>
              </a:rPr>
              <a:t> 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788024" y="2204864"/>
            <a:ext cx="4248472" cy="27363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i="1" dirty="0" smtClean="0">
                <a:solidFill>
                  <a:srgbClr val="002060"/>
                </a:solidFill>
              </a:rPr>
              <a:t>Внутрішня</a:t>
            </a:r>
          </a:p>
          <a:p>
            <a:pPr algn="ctr"/>
            <a:r>
              <a:rPr lang="uk-UA" sz="3600" i="1" dirty="0" smtClean="0">
                <a:solidFill>
                  <a:srgbClr val="002060"/>
                </a:solidFill>
              </a:rPr>
              <a:t>(</a:t>
            </a:r>
            <a:r>
              <a:rPr lang="uk-UA" sz="3600" i="1" dirty="0" err="1" smtClean="0">
                <a:solidFill>
                  <a:srgbClr val="002060"/>
                </a:solidFill>
              </a:rPr>
              <a:t>самомотивація</a:t>
            </a:r>
            <a:r>
              <a:rPr lang="uk-UA" sz="3600" i="1" dirty="0" smtClean="0">
                <a:solidFill>
                  <a:srgbClr val="002060"/>
                </a:solidFill>
              </a:rPr>
              <a:t>) </a:t>
            </a:r>
            <a:endParaRPr lang="ru-RU" sz="3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Жукова Ірина Михайлівна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4BB4F-ADEC-4E76-9A2A-EEEB587995E4}" type="slidenum">
              <a:rPr lang="ru-RU" smtClean="0"/>
              <a:t>9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260648"/>
            <a:ext cx="8640960" cy="12632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i="1" dirty="0" smtClean="0">
                <a:solidFill>
                  <a:srgbClr val="00206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Українська література</a:t>
            </a:r>
            <a:endParaRPr lang="ru-RU" sz="4800" b="1" i="1" dirty="0">
              <a:solidFill>
                <a:srgbClr val="00206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251520" y="2204864"/>
            <a:ext cx="4320480" cy="39604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i="1" dirty="0" smtClean="0">
                <a:solidFill>
                  <a:srgbClr val="002060"/>
                </a:solidFill>
              </a:rPr>
              <a:t>Нестандартне, інтригуюче формулювання теми уроку; вдало підібраний епіграф </a:t>
            </a:r>
          </a:p>
          <a:p>
            <a:pPr algn="ctr"/>
            <a:r>
              <a:rPr lang="uk-UA" sz="3600" b="1" i="1" dirty="0" smtClean="0">
                <a:solidFill>
                  <a:srgbClr val="002060"/>
                </a:solidFill>
              </a:rPr>
              <a:t> 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788024" y="2204864"/>
            <a:ext cx="4248472" cy="396044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i="1" dirty="0" smtClean="0">
                <a:solidFill>
                  <a:srgbClr val="002060"/>
                </a:solidFill>
              </a:rPr>
              <a:t>Цікаві вислови, які  потім мотивують клас визначити тему</a:t>
            </a:r>
            <a:endParaRPr lang="ru-RU" sz="3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25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417</TotalTime>
  <Words>451</Words>
  <Application>Microsoft Office PowerPoint</Application>
  <PresentationFormat>Экран (4:3)</PresentationFormat>
  <Paragraphs>122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Презентация PowerPoint</vt:lpstr>
      <vt:lpstr>Формування позитивної мотивації в учнів до навчання на уроках словесності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Формування позитивної мотивації в учнів до навчання на уроках словесності</dc:title>
  <dc:creator>User</dc:creator>
  <cp:lastModifiedBy>User</cp:lastModifiedBy>
  <cp:revision>29</cp:revision>
  <dcterms:created xsi:type="dcterms:W3CDTF">2020-04-21T13:03:07Z</dcterms:created>
  <dcterms:modified xsi:type="dcterms:W3CDTF">2020-04-22T09:33:56Z</dcterms:modified>
</cp:coreProperties>
</file>