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309" r:id="rId2"/>
    <p:sldId id="304" r:id="rId3"/>
    <p:sldId id="299" r:id="rId4"/>
    <p:sldId id="302" r:id="rId5"/>
    <p:sldId id="303" r:id="rId6"/>
    <p:sldId id="306" r:id="rId7"/>
    <p:sldId id="307" r:id="rId8"/>
    <p:sldId id="310" r:id="rId9"/>
    <p:sldId id="311" r:id="rId10"/>
    <p:sldId id="320" r:id="rId11"/>
    <p:sldId id="321" r:id="rId12"/>
    <p:sldId id="322" r:id="rId13"/>
    <p:sldId id="312" r:id="rId14"/>
    <p:sldId id="313" r:id="rId15"/>
    <p:sldId id="314" r:id="rId16"/>
    <p:sldId id="316" r:id="rId17"/>
    <p:sldId id="317" r:id="rId18"/>
    <p:sldId id="318" r:id="rId19"/>
    <p:sldId id="329" r:id="rId20"/>
    <p:sldId id="326" r:id="rId21"/>
    <p:sldId id="325" r:id="rId22"/>
    <p:sldId id="324" r:id="rId23"/>
    <p:sldId id="327" r:id="rId24"/>
    <p:sldId id="328" r:id="rId25"/>
    <p:sldId id="319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1B4CD-7F8A-4661-9805-5BF510355FD4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84526-E7B0-45AA-9F2C-8207E972F2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28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CAC7-C2A7-4D2C-8171-15673FB33C2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CD7E-2BB2-4310-8D65-3224925361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CAC7-C2A7-4D2C-8171-15673FB33C2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CD7E-2BB2-4310-8D65-3224925361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CAC7-C2A7-4D2C-8171-15673FB33C2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CD7E-2BB2-4310-8D65-3224925361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CAC7-C2A7-4D2C-8171-15673FB33C2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CD7E-2BB2-4310-8D65-3224925361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CAC7-C2A7-4D2C-8171-15673FB33C2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CD7E-2BB2-4310-8D65-3224925361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CAC7-C2A7-4D2C-8171-15673FB33C2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CD7E-2BB2-4310-8D65-3224925361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CAC7-C2A7-4D2C-8171-15673FB33C2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CD7E-2BB2-4310-8D65-3224925361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CAC7-C2A7-4D2C-8171-15673FB33C2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CD7E-2BB2-4310-8D65-3224925361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CAC7-C2A7-4D2C-8171-15673FB33C2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CD7E-2BB2-4310-8D65-3224925361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CAC7-C2A7-4D2C-8171-15673FB33C2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CD7E-2BB2-4310-8D65-3224925361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CAC7-C2A7-4D2C-8171-15673FB33C2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CD7E-2BB2-4310-8D65-3224925361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9CAC7-C2A7-4D2C-8171-15673FB33C2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6CD7E-2BB2-4310-8D65-3224925361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syh.kiev.ua/" TargetMode="External"/><Relationship Id="rId7" Type="http://schemas.openxmlformats.org/officeDocument/2006/relationships/hyperlink" Target="https://mycollages.ru/" TargetMode="External"/><Relationship Id="rId2" Type="http://schemas.openxmlformats.org/officeDocument/2006/relationships/hyperlink" Target="http://sae-ukraine.org.ua/ua/project_news/Google-serv&#8211;si-dlya-vchitelya&#8211;Perskroki-novachka-public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seosvita.ua/library/onlajn-servisi-ak-instrument-vzaemodii-vcitela-ta-ucniv-na-urokah-himii-78725.html" TargetMode="External"/><Relationship Id="rId5" Type="http://schemas.openxmlformats.org/officeDocument/2006/relationships/hyperlink" Target="http://www.classtime.com/" TargetMode="External"/><Relationship Id="rId4" Type="http://schemas.openxmlformats.org/officeDocument/2006/relationships/hyperlink" Target="https://kahoot.com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346685"/>
          </a:xfr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br>
              <a:rPr lang="ru-RU" sz="6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br>
              <a:rPr lang="ru-RU" sz="6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br>
              <a:rPr lang="ru-RU" sz="6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br>
              <a:rPr lang="ru-RU" sz="6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br>
              <a:rPr lang="ru-RU" sz="6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br>
              <a:rPr lang="ru-RU" sz="6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6600" b="1" dirty="0" err="1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Можливост</a:t>
            </a:r>
            <a:r>
              <a:rPr lang="uk-UA" sz="6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і </a:t>
            </a:r>
            <a:r>
              <a:rPr lang="en-US" sz="6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Google </a:t>
            </a:r>
            <a:br>
              <a:rPr lang="uk-UA" sz="6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uk-UA" sz="6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 освітньому середовищі та платформи для дистанційного навчання</a:t>
            </a:r>
            <a:br>
              <a:rPr lang="uk-UA" sz="6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uk-UA" sz="6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uk-UA" sz="18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вчитель інформатики </a:t>
            </a:r>
            <a:br>
              <a:rPr lang="uk-UA" sz="18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uk-UA" sz="18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КЗ «</a:t>
            </a:r>
            <a:r>
              <a:rPr lang="uk-UA" sz="1800" b="1" dirty="0" err="1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Зорянської</a:t>
            </a:r>
            <a:r>
              <a:rPr lang="uk-UA" sz="18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ЗОШ І-ІІІ ступенів»</a:t>
            </a:r>
            <a:br>
              <a:rPr lang="uk-UA" sz="18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uk-UA" sz="18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</a:t>
            </a:r>
            <a:br>
              <a:rPr lang="uk-UA" sz="18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uk-UA" sz="18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Онищенко Лілії Миколаївни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b="1"/>
              <a:t>МОЖЛИВОСТІ  Google Glassroom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1"/>
            <a:ext cx="10972800" cy="46958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/>
              <a:t>	</a:t>
            </a:r>
            <a:r>
              <a:rPr lang="uk-UA" sz="2400"/>
              <a:t>Завдяки Google Glassroom педагог має можливість:</a:t>
            </a:r>
          </a:p>
          <a:p>
            <a:pPr>
              <a:lnSpc>
                <a:spcPct val="80000"/>
              </a:lnSpc>
            </a:pPr>
            <a:r>
              <a:rPr lang="uk-UA" sz="2400"/>
              <a:t>створити віртуальний клас (групу);</a:t>
            </a:r>
          </a:p>
          <a:p>
            <a:pPr>
              <a:lnSpc>
                <a:spcPct val="80000"/>
              </a:lnSpc>
            </a:pPr>
            <a:r>
              <a:rPr lang="uk-UA" sz="2400"/>
              <a:t>надсилати матеріали всім учням одразу, дистанційно;</a:t>
            </a:r>
          </a:p>
          <a:p>
            <a:pPr>
              <a:lnSpc>
                <a:spcPct val="80000"/>
              </a:lnSpc>
            </a:pPr>
            <a:r>
              <a:rPr lang="uk-UA" sz="2400"/>
              <a:t>збирати роботи онлайн;</a:t>
            </a:r>
          </a:p>
          <a:p>
            <a:pPr>
              <a:lnSpc>
                <a:spcPct val="80000"/>
              </a:lnSpc>
            </a:pPr>
            <a:r>
              <a:rPr lang="uk-UA" sz="2400"/>
              <a:t>бачити статистику виконання;</a:t>
            </a:r>
          </a:p>
          <a:p>
            <a:pPr>
              <a:lnSpc>
                <a:spcPct val="80000"/>
              </a:lnSpc>
            </a:pPr>
            <a:r>
              <a:rPr lang="uk-UA" sz="2400"/>
              <a:t>створювати анкетні опитування;</a:t>
            </a:r>
          </a:p>
          <a:p>
            <a:pPr>
              <a:lnSpc>
                <a:spcPct val="80000"/>
              </a:lnSpc>
            </a:pPr>
            <a:r>
              <a:rPr lang="uk-UA" sz="2400"/>
              <a:t>планувати час розсилки завдань;</a:t>
            </a:r>
          </a:p>
          <a:p>
            <a:pPr>
              <a:lnSpc>
                <a:spcPct val="80000"/>
              </a:lnSpc>
            </a:pPr>
            <a:r>
              <a:rPr lang="uk-UA" sz="2400"/>
              <a:t>налагоджувати індивідуальне спілкування з окремими учнями. 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/>
              <a:t>	</a:t>
            </a:r>
            <a:r>
              <a:rPr lang="uk-UA" sz="2400" i="1"/>
              <a:t>Сервіс цікавий широким набором інструментів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i="1"/>
              <a:t>	для роботи: текст, відео, зображення. </a:t>
            </a:r>
            <a:r>
              <a:rPr lang="uk-UA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/>
              <a:t>СХЕМА РОБОТИ ВИКЛАДАЧА </a:t>
            </a:r>
            <a:br>
              <a:rPr lang="uk-UA" sz="3200" b="1"/>
            </a:br>
            <a:r>
              <a:rPr lang="uk-UA" sz="3200" b="1"/>
              <a:t>ТА УЧНІВ У </a:t>
            </a:r>
            <a:r>
              <a:rPr lang="uk-UA" sz="3600" b="1"/>
              <a:t>Google Glassroom</a:t>
            </a:r>
          </a:p>
        </p:txBody>
      </p:sp>
      <p:pic>
        <p:nvPicPr>
          <p:cNvPr id="3379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15465" t="22983" r="15170" b="20621"/>
          <a:stretch>
            <a:fillRect/>
          </a:stretch>
        </p:blipFill>
        <p:spPr>
          <a:xfrm>
            <a:off x="624418" y="1828800"/>
            <a:ext cx="10655300" cy="4851400"/>
          </a:xfrm>
          <a:noFill/>
          <a:ln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b="1"/>
              <a:t>ОТЖЕ: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uk-UA" b="1" i="1"/>
              <a:t>Google Classroom є зручним інструментом </a:t>
            </a:r>
          </a:p>
          <a:p>
            <a:pPr algn="ctr">
              <a:buFont typeface="Wingdings" pitchFamily="2" charset="2"/>
              <a:buNone/>
            </a:pPr>
            <a:r>
              <a:rPr lang="uk-UA" b="1" i="1"/>
              <a:t>для навчання, за допомогою якого дистанційну освіту можна зробити максимально гнучкою, інтерактивною і персоналізованою. </a:t>
            </a:r>
          </a:p>
        </p:txBody>
      </p:sp>
      <p:sp>
        <p:nvSpPr>
          <p:cNvPr id="32772" name="WordArt 4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1488018" y="5013326"/>
            <a:ext cx="92583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WELCOME TO  CLASSROOM</a:t>
            </a:r>
            <a:endParaRPr lang="uk-UA" sz="3600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>
          <a:xfrm>
            <a:off x="624418" y="260350"/>
            <a:ext cx="6623049" cy="1143000"/>
          </a:xfrm>
        </p:spPr>
        <p:txBody>
          <a:bodyPr/>
          <a:lstStyle/>
          <a:p>
            <a:r>
              <a:rPr lang="uk-UA" altLang="ko-KR" b="1"/>
              <a:t>Серві</a:t>
            </a:r>
            <a:r>
              <a:rPr lang="uk-UA" altLang="ko-KR" b="1">
                <a:cs typeface="Arial" charset="0"/>
              </a:rPr>
              <a:t>с Kahoot</a:t>
            </a:r>
            <a:r>
              <a:rPr lang="uk-UA" altLang="ko-KR"/>
              <a:t> </a:t>
            </a:r>
            <a:endParaRPr lang="ru-RU"/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altLang="ko-KR"/>
              <a:t>Сервіс для створення онлайн вікторин, тестів і опитувань</a:t>
            </a:r>
          </a:p>
          <a:p>
            <a:r>
              <a:rPr lang="ru-RU" altLang="ko-KR"/>
              <a:t> </a:t>
            </a:r>
            <a:r>
              <a:rPr lang="uk-UA" altLang="ko-KR"/>
              <a:t>Редагування тестів</a:t>
            </a:r>
          </a:p>
          <a:p>
            <a:r>
              <a:rPr lang="uk-UA" altLang="ko-KR"/>
              <a:t>Заощадження часу</a:t>
            </a:r>
          </a:p>
          <a:p>
            <a:r>
              <a:rPr lang="uk-UA" altLang="ko-KR"/>
              <a:t>Використання </a:t>
            </a:r>
            <a:r>
              <a:rPr lang="uk-UA"/>
              <a:t>на будь-якому етапі уроку</a:t>
            </a:r>
            <a:r>
              <a:rPr lang="ru-RU"/>
              <a:t> </a:t>
            </a:r>
          </a:p>
          <a:p>
            <a:r>
              <a:rPr lang="uk-UA"/>
              <a:t>Інтерес до предмету</a:t>
            </a:r>
          </a:p>
        </p:txBody>
      </p:sp>
      <p:pic>
        <p:nvPicPr>
          <p:cNvPr id="17411" name="Picture 4" descr="kaho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91551" y="188913"/>
            <a:ext cx="3329516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431800" y="333375"/>
            <a:ext cx="7681384" cy="1143000"/>
          </a:xfrm>
        </p:spPr>
        <p:txBody>
          <a:bodyPr/>
          <a:lstStyle/>
          <a:p>
            <a:r>
              <a:rPr lang="uk-UA" altLang="ko-KR" b="1"/>
              <a:t>Серві</a:t>
            </a:r>
            <a:r>
              <a:rPr lang="uk-UA" altLang="ko-KR" b="1">
                <a:cs typeface="Arial" charset="0"/>
              </a:rPr>
              <a:t>с LearningApps</a:t>
            </a:r>
            <a:r>
              <a:rPr lang="uk-UA" altLang="ko-KR"/>
              <a:t> </a:t>
            </a:r>
            <a:endParaRPr lang="ru-RU"/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altLang="ko-KR"/>
              <a:t>Конструктор Learningapps призначений для розробки та зберігання інтерактивних завдань з різних предметних дисциплін</a:t>
            </a:r>
            <a:r>
              <a:rPr lang="ru-RU" altLang="ko-KR"/>
              <a:t> </a:t>
            </a:r>
          </a:p>
          <a:p>
            <a:r>
              <a:rPr lang="ru-RU" altLang="ko-KR"/>
              <a:t>Доступна велика база завдань, розроблених учителями з різних країн для усіх предметів шкільної програми </a:t>
            </a:r>
          </a:p>
          <a:p>
            <a:endParaRPr lang="ru-RU"/>
          </a:p>
        </p:txBody>
      </p:sp>
      <p:pic>
        <p:nvPicPr>
          <p:cNvPr id="18435" name="Picture 4" descr="Learning_Ap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4652" y="115889"/>
            <a:ext cx="211243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334434" y="260350"/>
            <a:ext cx="6625167" cy="1143000"/>
          </a:xfrm>
        </p:spPr>
        <p:txBody>
          <a:bodyPr/>
          <a:lstStyle/>
          <a:p>
            <a:r>
              <a:rPr lang="uk-UA" altLang="ko-KR" b="1"/>
              <a:t>Серві</a:t>
            </a:r>
            <a:r>
              <a:rPr lang="uk-UA" altLang="ko-KR" b="1">
                <a:cs typeface="Arial" charset="0"/>
              </a:rPr>
              <a:t>с Сlasstime</a:t>
            </a:r>
            <a:r>
              <a:rPr lang="uk-UA" altLang="ko-KR"/>
              <a:t> </a:t>
            </a:r>
            <a:endParaRPr lang="ru-RU"/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altLang="ko-KR"/>
              <a:t>Командні ігри </a:t>
            </a:r>
          </a:p>
          <a:p>
            <a:r>
              <a:rPr lang="uk-UA" altLang="ko-KR"/>
              <a:t>Оотримання миттєвих результатів та візуалізації прогресу усього класу</a:t>
            </a:r>
            <a:r>
              <a:rPr lang="ru-RU" altLang="ko-KR"/>
              <a:t> </a:t>
            </a:r>
          </a:p>
          <a:p>
            <a:r>
              <a:rPr lang="uk-UA" altLang="ko-KR"/>
              <a:t>Можливість створювати свої власні завдання</a:t>
            </a:r>
            <a:r>
              <a:rPr lang="ru-RU" altLang="ko-KR"/>
              <a:t> </a:t>
            </a:r>
          </a:p>
          <a:p>
            <a:r>
              <a:rPr lang="uk-UA" altLang="ko-KR"/>
              <a:t>Підготовка до ЗНО</a:t>
            </a:r>
            <a:endParaRPr lang="ru-RU"/>
          </a:p>
        </p:txBody>
      </p:sp>
      <p:pic>
        <p:nvPicPr>
          <p:cNvPr id="19459" name="Picture 4" descr="fb_share_v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3201" y="115889"/>
            <a:ext cx="3983567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624417" y="260350"/>
            <a:ext cx="7679267" cy="1143000"/>
          </a:xfrm>
        </p:spPr>
        <p:txBody>
          <a:bodyPr/>
          <a:lstStyle/>
          <a:p>
            <a:r>
              <a:rPr lang="uk-UA" altLang="ko-KR" b="1"/>
              <a:t>Серві</a:t>
            </a:r>
            <a:r>
              <a:rPr lang="uk-UA" altLang="ko-KR" b="1">
                <a:cs typeface="Arial" charset="0"/>
              </a:rPr>
              <a:t>с Mycollages</a:t>
            </a:r>
            <a:r>
              <a:rPr lang="ru-RU" altLang="ko-KR"/>
              <a:t> </a:t>
            </a:r>
            <a:endParaRPr lang="ru-RU"/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>
          <a:xfrm>
            <a:off x="624417" y="1916113"/>
            <a:ext cx="10972800" cy="4525962"/>
          </a:xfrm>
        </p:spPr>
        <p:txBody>
          <a:bodyPr/>
          <a:lstStyle/>
          <a:p>
            <a:r>
              <a:rPr lang="uk-UA" sz="2800"/>
              <a:t>Створення колажів</a:t>
            </a:r>
          </a:p>
          <a:p>
            <a:r>
              <a:rPr lang="uk-UA" sz="2800"/>
              <a:t>Фільтри</a:t>
            </a:r>
          </a:p>
          <a:p>
            <a:r>
              <a:rPr lang="uk-UA" sz="2800"/>
              <a:t>Ефекти</a:t>
            </a:r>
          </a:p>
          <a:p>
            <a:r>
              <a:rPr lang="uk-UA" altLang="ko-KR" sz="2800"/>
              <a:t>Зручний інтерфейс</a:t>
            </a:r>
            <a:r>
              <a:rPr lang="uk-UA" altLang="ko-KR"/>
              <a:t> </a:t>
            </a:r>
            <a:endParaRPr lang="ru-RU"/>
          </a:p>
        </p:txBody>
      </p:sp>
      <p:pic>
        <p:nvPicPr>
          <p:cNvPr id="21507" name="Picture 4" descr="загруже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9900" y="188913"/>
            <a:ext cx="2330451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624418" y="260350"/>
            <a:ext cx="6047316" cy="1143000"/>
          </a:xfrm>
        </p:spPr>
        <p:txBody>
          <a:bodyPr/>
          <a:lstStyle/>
          <a:p>
            <a:r>
              <a:rPr lang="uk-UA" altLang="ko-KR" b="1"/>
              <a:t>Серві</a:t>
            </a:r>
            <a:r>
              <a:rPr lang="uk-UA" altLang="ko-KR" b="1">
                <a:cs typeface="Arial" charset="0"/>
              </a:rPr>
              <a:t>с Rebus1.com</a:t>
            </a:r>
            <a:r>
              <a:rPr lang="uk-UA" altLang="ko-KR" sz="4000"/>
              <a:t> </a:t>
            </a:r>
            <a:endParaRPr lang="ru-RU" sz="4000"/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>
          <a:xfrm>
            <a:off x="624417" y="1916113"/>
            <a:ext cx="10972800" cy="781050"/>
          </a:xfrm>
        </p:spPr>
        <p:txBody>
          <a:bodyPr/>
          <a:lstStyle/>
          <a:p>
            <a:r>
              <a:rPr lang="uk-UA"/>
              <a:t>Створення ребусів</a:t>
            </a:r>
            <a:endParaRPr lang="ru-RU"/>
          </a:p>
        </p:txBody>
      </p:sp>
      <p:pic>
        <p:nvPicPr>
          <p:cNvPr id="22531" name="Picture 4" descr="загруже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8434" y="115888"/>
            <a:ext cx="296121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5"/>
          <p:cNvSpPr>
            <a:spLocks/>
          </p:cNvSpPr>
          <p:nvPr/>
        </p:nvSpPr>
        <p:spPr bwMode="auto">
          <a:xfrm>
            <a:off x="527051" y="2852738"/>
            <a:ext cx="60473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ko-KR" sz="4400" b="1" i="1" u="sng">
                <a:latin typeface="Calibri" pitchFamily="34" charset="0"/>
              </a:rPr>
              <a:t>Сервіс Biouroki</a:t>
            </a:r>
            <a:r>
              <a:rPr lang="en-US" altLang="ko-KR" sz="4400">
                <a:latin typeface="Calibri" pitchFamily="34" charset="0"/>
                <a:ea typeface="굴림" pitchFamily="34" charset="-127"/>
              </a:rPr>
              <a:t> </a:t>
            </a:r>
            <a:endParaRPr lang="ru-RU" sz="4400">
              <a:latin typeface="Calibri" pitchFamily="34" charset="0"/>
            </a:endParaRPr>
          </a:p>
        </p:txBody>
      </p:sp>
      <p:sp>
        <p:nvSpPr>
          <p:cNvPr id="22533" name="Rectangle 6"/>
          <p:cNvSpPr>
            <a:spLocks/>
          </p:cNvSpPr>
          <p:nvPr/>
        </p:nvSpPr>
        <p:spPr bwMode="auto">
          <a:xfrm>
            <a:off x="719667" y="4076700"/>
            <a:ext cx="1097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uk-UA" sz="3200">
                <a:latin typeface="Calibri" pitchFamily="34" charset="0"/>
              </a:rPr>
              <a:t>Генератор кросвордів</a:t>
            </a:r>
            <a:endParaRPr lang="ru-RU" sz="3200">
              <a:latin typeface="Calibri" pitchFamily="34" charset="0"/>
            </a:endParaRPr>
          </a:p>
        </p:txBody>
      </p:sp>
      <p:pic>
        <p:nvPicPr>
          <p:cNvPr id="22534" name="Picture 7" descr="Безымянны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6967" y="2852739"/>
            <a:ext cx="4565651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624418" y="260350"/>
            <a:ext cx="6047316" cy="1143000"/>
          </a:xfrm>
        </p:spPr>
        <p:txBody>
          <a:bodyPr/>
          <a:lstStyle/>
          <a:p>
            <a:r>
              <a:rPr lang="uk-UA" altLang="ko-KR" b="1"/>
              <a:t>Серві</a:t>
            </a:r>
            <a:r>
              <a:rPr lang="uk-UA" altLang="ko-KR" b="1">
                <a:cs typeface="Arial" charset="0"/>
              </a:rPr>
              <a:t>с Rebus1.com</a:t>
            </a:r>
            <a:r>
              <a:rPr lang="uk-UA" altLang="ko-KR" sz="4000"/>
              <a:t> </a:t>
            </a:r>
            <a:endParaRPr lang="ru-RU" sz="4000"/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>
          <a:xfrm>
            <a:off x="624417" y="1916113"/>
            <a:ext cx="10972800" cy="781050"/>
          </a:xfrm>
        </p:spPr>
        <p:txBody>
          <a:bodyPr/>
          <a:lstStyle/>
          <a:p>
            <a:r>
              <a:rPr lang="uk-UA"/>
              <a:t>Створення ребусів</a:t>
            </a:r>
            <a:endParaRPr lang="ru-RU"/>
          </a:p>
        </p:txBody>
      </p:sp>
      <p:pic>
        <p:nvPicPr>
          <p:cNvPr id="22531" name="Picture 4" descr="загруже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8434" y="115888"/>
            <a:ext cx="296121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5"/>
          <p:cNvSpPr>
            <a:spLocks/>
          </p:cNvSpPr>
          <p:nvPr/>
        </p:nvSpPr>
        <p:spPr bwMode="auto">
          <a:xfrm>
            <a:off x="527051" y="2852738"/>
            <a:ext cx="60473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ko-KR" sz="4400" b="1" i="1" u="sng">
                <a:latin typeface="Calibri" pitchFamily="34" charset="0"/>
              </a:rPr>
              <a:t>Сервіс Biouroki</a:t>
            </a:r>
            <a:r>
              <a:rPr lang="en-US" altLang="ko-KR" sz="4400">
                <a:latin typeface="Calibri" pitchFamily="34" charset="0"/>
                <a:ea typeface="굴림" pitchFamily="34" charset="-127"/>
              </a:rPr>
              <a:t> </a:t>
            </a:r>
            <a:endParaRPr lang="ru-RU" sz="4400">
              <a:latin typeface="Calibri" pitchFamily="34" charset="0"/>
            </a:endParaRPr>
          </a:p>
        </p:txBody>
      </p:sp>
      <p:sp>
        <p:nvSpPr>
          <p:cNvPr id="22533" name="Rectangle 6"/>
          <p:cNvSpPr>
            <a:spLocks/>
          </p:cNvSpPr>
          <p:nvPr/>
        </p:nvSpPr>
        <p:spPr bwMode="auto">
          <a:xfrm>
            <a:off x="719667" y="4076700"/>
            <a:ext cx="1097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uk-UA" sz="3200">
                <a:latin typeface="Calibri" pitchFamily="34" charset="0"/>
              </a:rPr>
              <a:t>Генератор кросвордів</a:t>
            </a:r>
            <a:endParaRPr lang="ru-RU" sz="3200">
              <a:latin typeface="Calibri" pitchFamily="34" charset="0"/>
            </a:endParaRPr>
          </a:p>
        </p:txBody>
      </p:sp>
      <p:pic>
        <p:nvPicPr>
          <p:cNvPr id="22534" name="Picture 7" descr="Безымянны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6967" y="2852739"/>
            <a:ext cx="4565651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B5713-C211-49EE-A6CB-3EDD4303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660033"/>
                </a:solidFill>
              </a:rPr>
              <a:t>Недоліки</a:t>
            </a:r>
            <a:r>
              <a:rPr lang="ru-RU" b="1" dirty="0">
                <a:solidFill>
                  <a:srgbClr val="660033"/>
                </a:solidFill>
              </a:rPr>
              <a:t> та </a:t>
            </a:r>
            <a:r>
              <a:rPr lang="ru-RU" b="1" dirty="0" err="1">
                <a:solidFill>
                  <a:srgbClr val="660033"/>
                </a:solidFill>
              </a:rPr>
              <a:t>переваги</a:t>
            </a:r>
            <a:r>
              <a:rPr lang="ru-RU" b="1" dirty="0">
                <a:solidFill>
                  <a:srgbClr val="660033"/>
                </a:solidFill>
              </a:rPr>
              <a:t> </a:t>
            </a:r>
            <a:r>
              <a:rPr lang="ru-RU" b="1" dirty="0" err="1">
                <a:solidFill>
                  <a:srgbClr val="660033"/>
                </a:solidFill>
              </a:rPr>
              <a:t>дистанційного</a:t>
            </a:r>
            <a:r>
              <a:rPr lang="ru-RU" b="1" dirty="0">
                <a:solidFill>
                  <a:srgbClr val="660033"/>
                </a:solidFill>
              </a:rPr>
              <a:t> </a:t>
            </a:r>
            <a:r>
              <a:rPr lang="ru-RU" b="1" dirty="0" err="1">
                <a:solidFill>
                  <a:srgbClr val="660033"/>
                </a:solidFill>
              </a:rPr>
              <a:t>навчання</a:t>
            </a:r>
            <a:endParaRPr lang="ru-RU" b="1" dirty="0">
              <a:solidFill>
                <a:srgbClr val="660033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B70F8B-9A2E-4E51-8335-9879F51A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b="21550"/>
          <a:stretch/>
        </p:blipFill>
        <p:spPr>
          <a:xfrm>
            <a:off x="712536" y="1417638"/>
            <a:ext cx="10441171" cy="5137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9628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знак завершения 1"/>
          <p:cNvSpPr/>
          <p:nvPr/>
        </p:nvSpPr>
        <p:spPr>
          <a:xfrm>
            <a:off x="3553097" y="907463"/>
            <a:ext cx="7535087" cy="1319349"/>
          </a:xfrm>
          <a:prstGeom prst="flowChartTermina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/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Необхідні компоненти для роботи в «хмарах»</a:t>
            </a:r>
            <a:endParaRPr lang="ru-RU" sz="2400" b="1" dirty="0">
              <a:ln/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Блок-схема: знак завершения 3"/>
          <p:cNvSpPr/>
          <p:nvPr/>
        </p:nvSpPr>
        <p:spPr>
          <a:xfrm>
            <a:off x="4795699" y="3257144"/>
            <a:ext cx="5238208" cy="1031965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ПК (планшет, </a:t>
            </a:r>
            <a:r>
              <a:rPr lang="ru-RU" sz="2000" dirty="0" err="1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мобільний</a:t>
            </a:r>
            <a:r>
              <a:rPr lang="ru-RU" sz="200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телефон, нетбук)</a:t>
            </a:r>
          </a:p>
        </p:txBody>
      </p:sp>
      <p:sp>
        <p:nvSpPr>
          <p:cNvPr id="5" name="Блок-схема: знак завершения 4"/>
          <p:cNvSpPr/>
          <p:nvPr/>
        </p:nvSpPr>
        <p:spPr>
          <a:xfrm>
            <a:off x="5210989" y="4289109"/>
            <a:ext cx="4407628" cy="907870"/>
          </a:xfrm>
          <a:prstGeom prst="flowChartTermina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навички</a:t>
            </a:r>
            <a:r>
              <a:rPr lang="ru-RU" sz="200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 err="1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роботи</a:t>
            </a:r>
            <a:r>
              <a:rPr lang="ru-RU" sz="200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з </a:t>
            </a:r>
            <a:r>
              <a:rPr lang="uk-UA" sz="200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І</a:t>
            </a:r>
            <a:r>
              <a:rPr lang="ru-RU" sz="2000" dirty="0" err="1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нтернетом</a:t>
            </a:r>
            <a:r>
              <a:rPr lang="ru-RU" sz="200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та веб-</a:t>
            </a:r>
            <a:r>
              <a:rPr lang="ru-RU" sz="2000" dirty="0" err="1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застосунками</a:t>
            </a:r>
            <a:endParaRPr lang="ru-RU" sz="200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5808072" y="5196979"/>
            <a:ext cx="3213463" cy="849086"/>
          </a:xfrm>
          <a:prstGeom prst="flowChartTermina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браузер</a:t>
            </a:r>
            <a:endParaRPr lang="ru-RU" sz="240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46" name="Picture 2" descr="Ð ÐµÐ·ÑÐ»ÑÑÐ°Ñ Ð¿Ð¾ÑÑÐºÑ Ð·Ð¾Ð±ÑÐ°Ð¶ÐµÐ½Ñ Ð·Ð° Ð·Ð°Ð¿Ð¸ÑÐ¾Ð¼ &quot;ÑÐ¼Ð°ÑÐ½Ð¸Ð¹ ÑÐµÑÐ²ÑÑ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646" y="4879971"/>
            <a:ext cx="2037805" cy="163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знак завершения 2"/>
          <p:cNvSpPr/>
          <p:nvPr/>
        </p:nvSpPr>
        <p:spPr>
          <a:xfrm>
            <a:off x="4393470" y="2228445"/>
            <a:ext cx="6080762" cy="1025434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Інтернет</a:t>
            </a:r>
            <a:endParaRPr lang="ru-RU" sz="240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221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32A5F-9F4E-49A7-8098-D30EF4421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B28696-EC45-4A6F-8825-A7D018D406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3" t="14106" r="20145" b="8213"/>
          <a:stretch/>
        </p:blipFill>
        <p:spPr>
          <a:xfrm>
            <a:off x="1789043" y="410818"/>
            <a:ext cx="8878957" cy="588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27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DB10EC-AFB7-42BD-9A38-13951BE2B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DACDCD-E2B2-484D-9541-76F3F7BF4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/>
          <a:stretch/>
        </p:blipFill>
        <p:spPr>
          <a:xfrm>
            <a:off x="1524000" y="437322"/>
            <a:ext cx="9144000" cy="642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0320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A2C88-13B1-42EF-A81A-56D0014A4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C33C57-BE07-47F2-B15A-0F267B35B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0" r="11884" b="-5990"/>
          <a:stretch/>
        </p:blipFill>
        <p:spPr>
          <a:xfrm>
            <a:off x="1524000" y="410817"/>
            <a:ext cx="8057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57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5CED9-A1B5-4AAE-B549-C0C58BAF8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Багато  сайтів ,платформ ,блогів на допомогу вчителям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B7A240-CEF2-4470-9B9D-8D04EA29F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70702"/>
            <a:ext cx="10712328" cy="803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139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BE1FD-43BD-4E0D-B972-C58F12314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48A03A-E1A1-408C-BF06-D6D94596F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97" y="359398"/>
            <a:ext cx="9474005" cy="6139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7137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Використані джерела</a:t>
            </a:r>
            <a:endParaRPr lang="ru-RU"/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uk-UA" sz="2000"/>
              <a:t>Дичківська І. Інноваційні педагогічні технології: навч. посіб. / І. Дичківська. – К.: Академвидав, 2004. – 352 с.</a:t>
            </a:r>
          </a:p>
          <a:p>
            <a:pPr marL="609600" indent="-609600">
              <a:lnSpc>
                <a:spcPct val="80000"/>
              </a:lnSpc>
            </a:pPr>
            <a:r>
              <a:rPr lang="uk-UA" sz="2000"/>
              <a:t>"Google-сервіси для вчителя. Перші кроки новачка  // Електронний ресурс. Режим доступу: </a:t>
            </a:r>
            <a:r>
              <a:rPr lang="uk-UA" sz="2000">
                <a:hlinkClick r:id="rId2"/>
              </a:rPr>
              <a:t>http://sae-ukraine.org.ua/ua/project_news/Google-serv–si-dlya-vchitelya–Perskroki-novachka-publication/</a:t>
            </a:r>
            <a:endParaRPr lang="uk-UA" sz="2000"/>
          </a:p>
          <a:p>
            <a:pPr marL="609600" indent="-609600">
              <a:lnSpc>
                <a:spcPct val="80000"/>
              </a:lnSpc>
            </a:pPr>
            <a:r>
              <a:rPr lang="uk-UA" sz="2000"/>
              <a:t>Лященко К.В. Google-сервіси: можливості та перспективи використання у сучасному освітньому середовищі // Електронний ресурс. Режим доступу: </a:t>
            </a:r>
            <a:r>
              <a:rPr lang="uk-UA" sz="2000">
                <a:hlinkClick r:id="rId3"/>
              </a:rPr>
              <a:t>http://www.psyh.kiev.ua/</a:t>
            </a:r>
            <a:r>
              <a:rPr lang="uk-UA" sz="2000"/>
              <a:t> </a:t>
            </a:r>
            <a:endParaRPr lang="ru-RU" sz="2000">
              <a:hlinkClick r:id="rId4"/>
            </a:endParaRPr>
          </a:p>
          <a:p>
            <a:pPr marL="609600" indent="-609600">
              <a:lnSpc>
                <a:spcPct val="80000"/>
              </a:lnSpc>
            </a:pPr>
            <a:r>
              <a:rPr lang="ru-RU" sz="2000">
                <a:hlinkClick r:id="rId4"/>
              </a:rPr>
              <a:t>https://kahoot.com</a:t>
            </a:r>
            <a:r>
              <a:rPr lang="uk-UA" sz="2000"/>
              <a:t> </a:t>
            </a:r>
            <a:endParaRPr lang="ru-RU" sz="2000">
              <a:hlinkClick r:id="rId5"/>
            </a:endParaRPr>
          </a:p>
          <a:p>
            <a:pPr marL="609600" indent="-609600">
              <a:lnSpc>
                <a:spcPct val="80000"/>
              </a:lnSpc>
            </a:pPr>
            <a:r>
              <a:rPr lang="ru-RU" sz="2000">
                <a:hlinkClick r:id="rId5"/>
              </a:rPr>
              <a:t>www.classtime.com</a:t>
            </a:r>
            <a:r>
              <a:rPr lang="uk-UA" sz="2000"/>
              <a:t> </a:t>
            </a:r>
            <a:endParaRPr lang="ru-RU" sz="2000">
              <a:hlinkClick r:id="rId6"/>
            </a:endParaRPr>
          </a:p>
          <a:p>
            <a:pPr marL="609600" indent="-609600">
              <a:lnSpc>
                <a:spcPct val="80000"/>
              </a:lnSpc>
            </a:pPr>
            <a:r>
              <a:rPr lang="ru-RU" sz="2000">
                <a:hlinkClick r:id="rId6"/>
              </a:rPr>
              <a:t>https://vseosvita.ua/library/onlajn-servisi-ak-instrument-vzaemodii-vcitela-ta-ucniv-na-urokah-himii-78725.html</a:t>
            </a:r>
            <a:r>
              <a:rPr lang="uk-UA" sz="2000"/>
              <a:t> </a:t>
            </a:r>
            <a:endParaRPr lang="ru-RU" sz="2000" u="sng">
              <a:hlinkClick r:id="rId7"/>
            </a:endParaRPr>
          </a:p>
          <a:p>
            <a:pPr marL="609600" indent="-609600">
              <a:lnSpc>
                <a:spcPct val="80000"/>
              </a:lnSpc>
            </a:pPr>
            <a:r>
              <a:rPr lang="ru-RU" sz="2000" u="sng">
                <a:hlinkClick r:id="rId7"/>
              </a:rPr>
              <a:t>https://mycollages.ru</a:t>
            </a:r>
            <a:endParaRPr lang="ru-RU" sz="2000" u="sng"/>
          </a:p>
          <a:p>
            <a:pPr marL="609600" indent="-609600">
              <a:lnSpc>
                <a:spcPct val="80000"/>
              </a:lnSpc>
            </a:pPr>
            <a:r>
              <a:rPr lang="ru-RU" sz="2000" u="sng"/>
              <a:t>https://vseosvita.ua/library/tvorcij-proekt-model-vipusknika-novoi-ukrainskoi-skoli-8993.html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6689B-EC99-46BD-8DEF-293EB5D5C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364" y="1131611"/>
            <a:ext cx="8676861" cy="1325563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ДЯКУЮ ЗА УВАГУ!</a:t>
            </a:r>
            <a:endParaRPr lang="ru-RU" b="1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716F723-5F9B-43B4-BDC1-0FEE1FA76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2887" y="2743199"/>
            <a:ext cx="7792277" cy="3871085"/>
          </a:xfrm>
        </p:spPr>
        <p:txBody>
          <a:bodyPr/>
          <a:lstStyle/>
          <a:p>
            <a:pPr marL="0" indent="0">
              <a:buNone/>
            </a:pPr>
            <a:r>
              <a:rPr lang="uk-UA" sz="36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ЧЕКАЄМО НА ВАШІ</a:t>
            </a:r>
          </a:p>
          <a:p>
            <a:pPr marL="0" indent="0">
              <a:buNone/>
            </a:pPr>
            <a:r>
              <a:rPr lang="uk-UA" sz="36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ЗАПИТАННЯ В ЧАТІ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56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73160" y="6222665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1030" name="Picture 6" descr="Ð ÐµÐ·ÑÐ»ÑÑÐ°Ñ Ð¿Ð¾ÑÑÐºÑ Ð·Ð¾Ð±ÑÐ°Ð¶ÐµÐ½Ñ Ð·Ð° Ð·Ð°Ð¿Ð¸ÑÐ¾Ð¼ &quot;Ð³ÑÐ³Ð» Ð°Ð¿Ñ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6"/>
          <a:stretch/>
        </p:blipFill>
        <p:spPr bwMode="auto">
          <a:xfrm>
            <a:off x="6291943" y="2278811"/>
            <a:ext cx="5391823" cy="317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4" y="2649582"/>
            <a:ext cx="2428604" cy="2428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7336" y="531222"/>
            <a:ext cx="8113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2">
                    <a:lumMod val="10000"/>
                  </a:schemeClr>
                </a:solidFill>
              </a:rPr>
              <a:t>НАЙБІЛЬШ   ПОШИРЕНІ </a:t>
            </a:r>
          </a:p>
          <a:p>
            <a:pPr algn="ctr"/>
            <a:r>
              <a:rPr lang="uk-UA" sz="3600" b="1" dirty="0">
                <a:solidFill>
                  <a:schemeClr val="bg2">
                    <a:lumMod val="10000"/>
                  </a:schemeClr>
                </a:solidFill>
              </a:rPr>
              <a:t>У ВИКОРИСТАННІ  ХМАРНІ СЕРВІСИ</a:t>
            </a:r>
            <a:endParaRPr lang="ru-RU" sz="3600" b="1" dirty="0">
              <a:solidFill>
                <a:schemeClr val="bg2">
                  <a:lumMod val="10000"/>
                </a:schemeClr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98769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9218" y="1072160"/>
            <a:ext cx="8064137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7030A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Чому варто обирати  </a:t>
            </a:r>
            <a:r>
              <a:rPr lang="en-US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7030A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Google-</a:t>
            </a:r>
            <a:r>
              <a:rPr lang="ru-RU" sz="32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7030A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сервіси</a:t>
            </a:r>
            <a:r>
              <a:rPr lang="ru-RU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7030A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500" b="1" dirty="0">
                <a:solidFill>
                  <a:schemeClr val="tx2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безкоштовність;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500" b="1" dirty="0">
                <a:solidFill>
                  <a:schemeClr val="tx2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один </a:t>
            </a:r>
            <a:r>
              <a:rPr lang="uk-UA" sz="2500" b="1" dirty="0" err="1">
                <a:solidFill>
                  <a:schemeClr val="tx2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акаунт</a:t>
            </a:r>
            <a:r>
              <a:rPr lang="uk-UA" sz="2500" b="1" dirty="0">
                <a:solidFill>
                  <a:schemeClr val="tx2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–  безліч  сервісів;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500" b="1" dirty="0">
                <a:solidFill>
                  <a:schemeClr val="tx2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хмарне зберігання усіх документів;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500" b="1" dirty="0">
                <a:solidFill>
                  <a:schemeClr val="tx2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можливість  редагування потрібних документів;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500" b="1" dirty="0">
                <a:solidFill>
                  <a:schemeClr val="tx2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спільне користування  матеріалів;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500" b="1" dirty="0">
                <a:solidFill>
                  <a:schemeClr val="tx2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доступність  із різних пристроїв без прив'язки до  одного робочого місця.</a:t>
            </a:r>
          </a:p>
          <a:p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96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2" b="5361"/>
          <a:stretch/>
        </p:blipFill>
        <p:spPr>
          <a:xfrm>
            <a:off x="762000" y="607286"/>
            <a:ext cx="10715897" cy="571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69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9412" r="20952" b="15803"/>
          <a:stretch/>
        </p:blipFill>
        <p:spPr>
          <a:xfrm>
            <a:off x="1982376" y="1671224"/>
            <a:ext cx="6165498" cy="4893994"/>
          </a:xfrm>
          <a:prstGeom prst="rect">
            <a:avLst/>
          </a:prstGeom>
        </p:spPr>
      </p:pic>
      <p:sp>
        <p:nvSpPr>
          <p:cNvPr id="4" name="Пятиугольник 3"/>
          <p:cNvSpPr/>
          <p:nvPr/>
        </p:nvSpPr>
        <p:spPr>
          <a:xfrm>
            <a:off x="9418321" y="5878285"/>
            <a:ext cx="2564674" cy="683623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2">
                    <a:lumMod val="2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Практика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0862" y="365090"/>
            <a:ext cx="86164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З ЧОГО ПОЧАТИ РОБОТУ,  АБИ СТАТИ КОРИСТУВАЧЕМ 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Google-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сервісів? 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endParaRPr lang="uk-UA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47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74932" b="17411"/>
          <a:stretch/>
        </p:blipFill>
        <p:spPr>
          <a:xfrm>
            <a:off x="3766457" y="254725"/>
            <a:ext cx="3261632" cy="60415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12047" y="305068"/>
            <a:ext cx="425849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Які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сервіси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Google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має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знати педагог і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вміти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ними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користуватися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? 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Документи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спільне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збереження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та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редагування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документів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обговорення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планування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оцінка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спільна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діяльність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планування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роботи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обговорення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Блоги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співпраця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рефлексія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публікації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коментування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Пошук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Карти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співпраця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спільне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редагування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опитування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дослідження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Фотографії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співпраця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Календар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планування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роботи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Відеочат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Пошта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обмін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інформацією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Конструктор сайту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6169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9184" y="260350"/>
            <a:ext cx="11808883" cy="1143000"/>
          </a:xfrm>
        </p:spPr>
        <p:txBody>
          <a:bodyPr/>
          <a:lstStyle/>
          <a:p>
            <a:pPr eaLnBrk="1" hangingPunct="1"/>
            <a:r>
              <a:rPr lang="uk-UA" altLang="ko-KR" b="1"/>
              <a:t>Web-сервіси в освітньому процесі</a:t>
            </a:r>
            <a:r>
              <a:rPr lang="uk-UA" altLang="ko-KR" sz="4000"/>
              <a:t> </a:t>
            </a:r>
            <a:endParaRPr lang="ru-RU" sz="4000"/>
          </a:p>
        </p:txBody>
      </p:sp>
      <p:sp>
        <p:nvSpPr>
          <p:cNvPr id="15362" name="Line 2"/>
          <p:cNvSpPr>
            <a:spLocks noChangeShapeType="1"/>
          </p:cNvSpPr>
          <p:nvPr/>
        </p:nvSpPr>
        <p:spPr bwMode="auto">
          <a:xfrm flipV="1">
            <a:off x="3158067" y="2387600"/>
            <a:ext cx="508000" cy="3810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056467" y="5054600"/>
            <a:ext cx="609600" cy="3048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3666067" y="2387600"/>
            <a:ext cx="812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3695700" y="5373688"/>
            <a:ext cx="812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3564467" y="3149600"/>
            <a:ext cx="9144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666067" y="3911600"/>
            <a:ext cx="812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V="1">
            <a:off x="3564467" y="4597400"/>
            <a:ext cx="9144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06400" y="2859089"/>
            <a:ext cx="3342217" cy="2027238"/>
            <a:chOff x="140" y="1623"/>
            <a:chExt cx="1579" cy="1277"/>
          </a:xfrm>
        </p:grpSpPr>
        <p:sp>
          <p:nvSpPr>
            <p:cNvPr id="12" name="Oval 11"/>
            <p:cNvSpPr>
              <a:spLocks noChangeArrowheads="1"/>
            </p:cNvSpPr>
            <p:nvPr/>
          </p:nvSpPr>
          <p:spPr bwMode="gray">
            <a:xfrm>
              <a:off x="140" y="2097"/>
              <a:ext cx="123" cy="327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gray">
            <a:xfrm>
              <a:off x="251" y="2096"/>
              <a:ext cx="1461" cy="327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gray">
            <a:xfrm>
              <a:off x="258" y="2103"/>
              <a:ext cx="1461" cy="327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5388" name="Oval 14"/>
            <p:cNvSpPr>
              <a:spLocks noChangeArrowheads="1"/>
            </p:cNvSpPr>
            <p:nvPr/>
          </p:nvSpPr>
          <p:spPr bwMode="gray">
            <a:xfrm>
              <a:off x="323" y="2096"/>
              <a:ext cx="1317" cy="327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89" name="Oval 15"/>
            <p:cNvSpPr>
              <a:spLocks noChangeArrowheads="1"/>
            </p:cNvSpPr>
            <p:nvPr/>
          </p:nvSpPr>
          <p:spPr bwMode="gray">
            <a:xfrm>
              <a:off x="344" y="1623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90" name="Oval 16"/>
            <p:cNvSpPr>
              <a:spLocks noChangeArrowheads="1"/>
            </p:cNvSpPr>
            <p:nvPr/>
          </p:nvSpPr>
          <p:spPr bwMode="gray">
            <a:xfrm>
              <a:off x="360" y="1630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91" name="Oval 17"/>
            <p:cNvSpPr>
              <a:spLocks noChangeArrowheads="1"/>
            </p:cNvSpPr>
            <p:nvPr/>
          </p:nvSpPr>
          <p:spPr bwMode="gray">
            <a:xfrm>
              <a:off x="374" y="1642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92" name="Oval 18"/>
            <p:cNvSpPr>
              <a:spLocks noChangeArrowheads="1"/>
            </p:cNvSpPr>
            <p:nvPr/>
          </p:nvSpPr>
          <p:spPr bwMode="gray">
            <a:xfrm>
              <a:off x="443" y="1675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pic>
          <p:nvPicPr>
            <p:cNvPr id="15393" name="Picture 19" descr="mar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2" y="1773"/>
              <a:ext cx="1011" cy="1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AutoShape 20"/>
          <p:cNvSpPr>
            <a:spLocks noChangeArrowheads="1"/>
          </p:cNvSpPr>
          <p:nvPr/>
        </p:nvSpPr>
        <p:spPr bwMode="gray">
          <a:xfrm>
            <a:off x="4464051" y="2133600"/>
            <a:ext cx="7393516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5371" name="Rectangle 21"/>
          <p:cNvSpPr>
            <a:spLocks noChangeArrowheads="1"/>
          </p:cNvSpPr>
          <p:nvPr/>
        </p:nvSpPr>
        <p:spPr bwMode="auto">
          <a:xfrm>
            <a:off x="6288617" y="2133601"/>
            <a:ext cx="20205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uk-UA" altLang="ko-KR" sz="2000" b="1"/>
              <a:t>хмарні сховища</a:t>
            </a:r>
            <a:r>
              <a:rPr lang="ru-RU" altLang="ko-KR"/>
              <a:t> </a:t>
            </a:r>
            <a:endParaRPr lang="en-US"/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gray">
          <a:xfrm>
            <a:off x="4559300" y="2852739"/>
            <a:ext cx="7393517" cy="64928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5373" name="Rectangle 23"/>
          <p:cNvSpPr>
            <a:spLocks noChangeArrowheads="1"/>
          </p:cNvSpPr>
          <p:nvPr/>
        </p:nvSpPr>
        <p:spPr bwMode="auto">
          <a:xfrm>
            <a:off x="4847167" y="2781301"/>
            <a:ext cx="44090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uk-UA" altLang="ko-KR" sz="2000" b="1"/>
              <a:t>конструктор для створення особистих</a:t>
            </a:r>
          </a:p>
          <a:p>
            <a:pPr eaLnBrk="0" hangingPunct="0"/>
            <a:r>
              <a:rPr lang="uk-UA" altLang="ko-KR" sz="2000" b="1"/>
              <a:t> сайтів викладачів</a:t>
            </a:r>
            <a:r>
              <a:rPr lang="ru-RU" altLang="ko-KR" sz="2000" b="1"/>
              <a:t> </a:t>
            </a:r>
            <a:endParaRPr lang="en-US" sz="2000" b="1"/>
          </a:p>
        </p:txBody>
      </p:sp>
      <p:sp>
        <p:nvSpPr>
          <p:cNvPr id="25" name="AutoShape 24"/>
          <p:cNvSpPr>
            <a:spLocks noChangeArrowheads="1"/>
          </p:cNvSpPr>
          <p:nvPr/>
        </p:nvSpPr>
        <p:spPr bwMode="gray">
          <a:xfrm>
            <a:off x="4464051" y="3644900"/>
            <a:ext cx="7393516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5375" name="Rectangle 25"/>
          <p:cNvSpPr>
            <a:spLocks noChangeArrowheads="1"/>
          </p:cNvSpPr>
          <p:nvPr/>
        </p:nvSpPr>
        <p:spPr bwMode="auto">
          <a:xfrm>
            <a:off x="4751918" y="3716338"/>
            <a:ext cx="35925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uk-UA" altLang="ko-KR" sz="2000" b="1"/>
              <a:t>соціальні мережі та спільноти</a:t>
            </a:r>
            <a:r>
              <a:rPr lang="ru-RU" altLang="ko-KR"/>
              <a:t> </a:t>
            </a:r>
            <a:endParaRPr lang="en-US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gray">
          <a:xfrm>
            <a:off x="4351867" y="2276475"/>
            <a:ext cx="3048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gray">
          <a:xfrm>
            <a:off x="4368800" y="3041650"/>
            <a:ext cx="3048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gray">
          <a:xfrm>
            <a:off x="4368800" y="3797300"/>
            <a:ext cx="3048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30" name="AutoShape 29"/>
          <p:cNvSpPr>
            <a:spLocks noChangeArrowheads="1"/>
          </p:cNvSpPr>
          <p:nvPr/>
        </p:nvSpPr>
        <p:spPr bwMode="gray">
          <a:xfrm>
            <a:off x="4464051" y="4292600"/>
            <a:ext cx="7393516" cy="7191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5380" name="Rectangle 30"/>
          <p:cNvSpPr>
            <a:spLocks noChangeArrowheads="1"/>
          </p:cNvSpPr>
          <p:nvPr/>
        </p:nvSpPr>
        <p:spPr bwMode="auto">
          <a:xfrm>
            <a:off x="4751918" y="4365626"/>
            <a:ext cx="40785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uk-UA" altLang="ko-KR" sz="2000" b="1"/>
              <a:t>сервіси для створення тестів, карт, </a:t>
            </a:r>
          </a:p>
          <a:p>
            <a:pPr eaLnBrk="0" hangingPunct="0"/>
            <a:r>
              <a:rPr lang="uk-UA" altLang="ko-KR" sz="2000" b="1"/>
              <a:t>плакатів, схем, кросвордів</a:t>
            </a:r>
            <a:endParaRPr lang="en-US" sz="2000" b="1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gray">
          <a:xfrm>
            <a:off x="4351867" y="4521200"/>
            <a:ext cx="3048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33" name="AutoShape 32"/>
          <p:cNvSpPr>
            <a:spLocks noChangeArrowheads="1"/>
          </p:cNvSpPr>
          <p:nvPr/>
        </p:nvSpPr>
        <p:spPr bwMode="gray">
          <a:xfrm>
            <a:off x="4464051" y="5157788"/>
            <a:ext cx="7296149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5383" name="Rectangle 33"/>
          <p:cNvSpPr>
            <a:spLocks noChangeArrowheads="1"/>
          </p:cNvSpPr>
          <p:nvPr/>
        </p:nvSpPr>
        <p:spPr bwMode="auto">
          <a:xfrm>
            <a:off x="4847167" y="5229226"/>
            <a:ext cx="37673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uk-UA" altLang="ko-KR" sz="2000" b="1"/>
              <a:t>сервіси для дистанційної освіти</a:t>
            </a:r>
            <a:r>
              <a:rPr lang="ru-RU" altLang="ko-KR"/>
              <a:t> </a:t>
            </a:r>
            <a:endParaRPr lang="en-US"/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gray">
          <a:xfrm>
            <a:off x="4368800" y="5305425"/>
            <a:ext cx="3048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uk-UA" sz="2800" b="1"/>
              <a:t>Google Calendar</a:t>
            </a:r>
            <a:r>
              <a:rPr lang="uk-UA" sz="2800"/>
              <a:t> - онлайновий календар,</a:t>
            </a:r>
          </a:p>
          <a:p>
            <a:pPr>
              <a:lnSpc>
                <a:spcPct val="80000"/>
              </a:lnSpc>
            </a:pPr>
            <a:r>
              <a:rPr lang="uk-UA" sz="2800" b="1"/>
              <a:t>Google Docs</a:t>
            </a:r>
            <a:r>
              <a:rPr lang="uk-UA" sz="2800"/>
              <a:t> - онлайновий офіс,</a:t>
            </a:r>
          </a:p>
          <a:p>
            <a:pPr>
              <a:lnSpc>
                <a:spcPct val="80000"/>
              </a:lnSpc>
            </a:pPr>
            <a:r>
              <a:rPr lang="uk-UA" sz="2800" b="1"/>
              <a:t>Gmail</a:t>
            </a:r>
            <a:r>
              <a:rPr lang="uk-UA" sz="2800"/>
              <a:t> - безкоштовна електронна пошта,</a:t>
            </a:r>
          </a:p>
          <a:p>
            <a:pPr>
              <a:lnSpc>
                <a:spcPct val="80000"/>
              </a:lnSpc>
            </a:pPr>
            <a:r>
              <a:rPr lang="uk-UA" sz="2800" b="1"/>
              <a:t>Google Forms</a:t>
            </a:r>
            <a:r>
              <a:rPr lang="uk-UA" sz="2800"/>
              <a:t> -створення форм, анкет і тестів для опитувань,</a:t>
            </a:r>
          </a:p>
          <a:p>
            <a:pPr>
              <a:lnSpc>
                <a:spcPct val="80000"/>
              </a:lnSpc>
            </a:pPr>
            <a:r>
              <a:rPr lang="uk-UA" sz="2800" b="1"/>
              <a:t>Google Maps</a:t>
            </a:r>
            <a:r>
              <a:rPr lang="uk-UA" sz="2800"/>
              <a:t> - набір карт,</a:t>
            </a:r>
          </a:p>
          <a:p>
            <a:pPr>
              <a:lnSpc>
                <a:spcPct val="80000"/>
              </a:lnSpc>
            </a:pPr>
            <a:r>
              <a:rPr lang="uk-UA" sz="2800" b="1"/>
              <a:t>Google Sites</a:t>
            </a:r>
            <a:r>
              <a:rPr lang="uk-UA" sz="2800"/>
              <a:t> - безкоштовний хостинг, який використовує вікі-технологію,</a:t>
            </a:r>
          </a:p>
          <a:p>
            <a:pPr>
              <a:lnSpc>
                <a:spcPct val="80000"/>
              </a:lnSpc>
            </a:pPr>
            <a:r>
              <a:rPr lang="uk-UA" sz="2800" b="1"/>
              <a:t>Google Translate</a:t>
            </a:r>
            <a:r>
              <a:rPr lang="uk-UA" sz="2800"/>
              <a:t> - перекладач,</a:t>
            </a:r>
          </a:p>
          <a:p>
            <a:pPr>
              <a:lnSpc>
                <a:spcPct val="80000"/>
              </a:lnSpc>
            </a:pPr>
            <a:r>
              <a:rPr lang="uk-UA" sz="2800" b="1"/>
              <a:t>YouTube</a:t>
            </a:r>
            <a:r>
              <a:rPr lang="uk-UA" sz="2800"/>
              <a:t> - відеохостинг.</a:t>
            </a:r>
            <a:endParaRPr lang="ru-RU" sz="2800"/>
          </a:p>
        </p:txBody>
      </p:sp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624418" y="260350"/>
            <a:ext cx="5566833" cy="1143000"/>
          </a:xfrm>
        </p:spPr>
        <p:txBody>
          <a:bodyPr/>
          <a:lstStyle/>
          <a:p>
            <a:pPr eaLnBrk="1" hangingPunct="1"/>
            <a:r>
              <a:rPr lang="uk-UA" altLang="ko-KR" b="1"/>
              <a:t>Серві</a:t>
            </a:r>
            <a:r>
              <a:rPr lang="uk-UA" altLang="ko-KR" b="1">
                <a:cs typeface="Arial" charset="0"/>
              </a:rPr>
              <a:t>си Google</a:t>
            </a:r>
            <a:r>
              <a:rPr lang="ru-RU" altLang="ko-KR"/>
              <a:t> </a:t>
            </a:r>
            <a:endParaRPr lang="ru-RU"/>
          </a:p>
        </p:txBody>
      </p:sp>
      <p:pic>
        <p:nvPicPr>
          <p:cNvPr id="16387" name="Picture 5" descr="Google-Services-466x4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6301" y="1"/>
            <a:ext cx="3509433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1930</TotalTime>
  <Words>549</Words>
  <Application>Microsoft Office PowerPoint</Application>
  <PresentationFormat>Широкоэкранный</PresentationFormat>
  <Paragraphs>105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굴림</vt:lpstr>
      <vt:lpstr>맑은 고딕</vt:lpstr>
      <vt:lpstr>Arial</vt:lpstr>
      <vt:lpstr>Calibri</vt:lpstr>
      <vt:lpstr>Open Sans</vt:lpstr>
      <vt:lpstr>Open Sans Condensed</vt:lpstr>
      <vt:lpstr>Open Sans Condensed Light</vt:lpstr>
      <vt:lpstr>Times New Roman</vt:lpstr>
      <vt:lpstr>Wingdings</vt:lpstr>
      <vt:lpstr>Тема Office</vt:lpstr>
      <vt:lpstr>      Можливості Google  в освітньому середовищі та платформи для дистанційного навчання                            вчитель інформатики                                                                                                          КЗ «Зорянської ЗОШ І-ІІІ ступенів»                                                                                                                                                                                                                     Онищенко Лілії Миколаївни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Web-сервіси в освітньому процесі </vt:lpstr>
      <vt:lpstr>Сервіси Google </vt:lpstr>
      <vt:lpstr>МОЖЛИВОСТІ  Google Glassroom</vt:lpstr>
      <vt:lpstr>СХЕМА РОБОТИ ВИКЛАДАЧА  ТА УЧНІВ У Google Glassroom</vt:lpstr>
      <vt:lpstr>ОТЖЕ:</vt:lpstr>
      <vt:lpstr>Сервіс Kahoot </vt:lpstr>
      <vt:lpstr>Сервіс LearningApps </vt:lpstr>
      <vt:lpstr>Сервіс Сlasstime </vt:lpstr>
      <vt:lpstr>Сервіс Mycollages </vt:lpstr>
      <vt:lpstr>Сервіс Rebus1.com </vt:lpstr>
      <vt:lpstr>Сервіс Rebus1.com </vt:lpstr>
      <vt:lpstr>Недоліки та переваги дистанційного навчання</vt:lpstr>
      <vt:lpstr>Презентация PowerPoint</vt:lpstr>
      <vt:lpstr>Презентация PowerPoint</vt:lpstr>
      <vt:lpstr>Презентация PowerPoint</vt:lpstr>
      <vt:lpstr>Багато  сайтів ,платформ ,блогів на допомогу вчителям</vt:lpstr>
      <vt:lpstr>Презентация PowerPoint</vt:lpstr>
      <vt:lpstr>Використані джерела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Dmytro Perelelytsia</dc:creator>
  <cp:lastModifiedBy>school</cp:lastModifiedBy>
  <cp:revision>136</cp:revision>
  <dcterms:created xsi:type="dcterms:W3CDTF">2018-07-31T09:04:45Z</dcterms:created>
  <dcterms:modified xsi:type="dcterms:W3CDTF">2020-04-15T12:26:23Z</dcterms:modified>
</cp:coreProperties>
</file>