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1" r:id="rId5"/>
    <p:sldId id="260" r:id="rId6"/>
    <p:sldId id="259" r:id="rId7"/>
    <p:sldId id="257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36"/>
    <a:srgbClr val="270D69"/>
    <a:srgbClr val="6ED8EF"/>
    <a:srgbClr val="5D5454"/>
    <a:srgbClr val="E87B0E"/>
    <a:srgbClr val="E6E6E6"/>
    <a:srgbClr val="FF99FF"/>
    <a:srgbClr val="CC99FF"/>
    <a:srgbClr val="FF9900"/>
    <a:srgbClr val="37CB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 snapToGrid="0">
      <p:cViewPr varScale="1">
        <p:scale>
          <a:sx n="48" d="100"/>
          <a:sy n="48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E5E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2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 userDrawn="1"/>
        </p:nvSpPr>
        <p:spPr>
          <a:xfrm>
            <a:off x="685800" y="3699308"/>
            <a:ext cx="7772400" cy="287605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  <a:alpha val="25000"/>
                  <a:lumMod val="70000"/>
                  <a:lumOff val="3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99308"/>
            <a:ext cx="7772400" cy="2855912"/>
          </a:xfrm>
        </p:spPr>
        <p:txBody>
          <a:bodyPr anchor="ctr" anchorCtr="0">
            <a:normAutofit/>
          </a:bodyPr>
          <a:lstStyle>
            <a:lvl1pPr algn="ctr">
              <a:defRPr sz="5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5010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124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3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5" r="1335" b="17212"/>
          <a:stretch/>
        </p:blipFill>
        <p:spPr>
          <a:xfrm>
            <a:off x="0" y="1"/>
            <a:ext cx="4192510" cy="43059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4305993"/>
            <a:ext cx="6858000" cy="1820486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Объект 14"/>
          <p:cNvSpPr>
            <a:spLocks noGrp="1"/>
          </p:cNvSpPr>
          <p:nvPr>
            <p:ph sz="quarter" idx="13"/>
          </p:nvPr>
        </p:nvSpPr>
        <p:spPr>
          <a:xfrm>
            <a:off x="4538749" y="423949"/>
            <a:ext cx="4189326" cy="3425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248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976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295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95796"/>
            <a:ext cx="3886200" cy="4481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95796"/>
            <a:ext cx="3886200" cy="4481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879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90946"/>
            <a:ext cx="7886700" cy="13399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059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913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145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56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139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агетная рамка 21"/>
          <p:cNvSpPr/>
          <p:nvPr/>
        </p:nvSpPr>
        <p:spPr>
          <a:xfrm rot="19210274">
            <a:off x="8619811" y="62696"/>
            <a:ext cx="244177" cy="244177"/>
          </a:xfrm>
          <a:prstGeom prst="bevel">
            <a:avLst>
              <a:gd name="adj" fmla="val 15530"/>
            </a:avLst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/>
              <a:t>2</a:t>
            </a:r>
            <a:endParaRPr lang="ru-RU" sz="800" dirty="0"/>
          </a:p>
        </p:txBody>
      </p:sp>
      <p:sp>
        <p:nvSpPr>
          <p:cNvPr id="19" name="Багетная рамка 18"/>
          <p:cNvSpPr/>
          <p:nvPr/>
        </p:nvSpPr>
        <p:spPr>
          <a:xfrm rot="549100">
            <a:off x="4591415" y="29953"/>
            <a:ext cx="440668" cy="279400"/>
          </a:xfrm>
          <a:prstGeom prst="bevel">
            <a:avLst>
              <a:gd name="adj" fmla="val 15530"/>
            </a:avLst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Tab</a:t>
            </a:r>
            <a:endParaRPr lang="ru-RU" sz="900" dirty="0"/>
          </a:p>
        </p:txBody>
      </p:sp>
      <p:sp>
        <p:nvSpPr>
          <p:cNvPr id="18" name="Багетная рамка 17"/>
          <p:cNvSpPr/>
          <p:nvPr/>
        </p:nvSpPr>
        <p:spPr>
          <a:xfrm rot="21354383">
            <a:off x="6466242" y="55501"/>
            <a:ext cx="1318003" cy="279400"/>
          </a:xfrm>
          <a:prstGeom prst="bevel">
            <a:avLst>
              <a:gd name="adj" fmla="val 15768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агетная рамка 16"/>
          <p:cNvSpPr/>
          <p:nvPr/>
        </p:nvSpPr>
        <p:spPr>
          <a:xfrm rot="1019198">
            <a:off x="8869482" y="179172"/>
            <a:ext cx="244177" cy="244177"/>
          </a:xfrm>
          <a:prstGeom prst="bevel">
            <a:avLst>
              <a:gd name="adj" fmla="val 15530"/>
            </a:avLst>
          </a:prstGeom>
          <a:solidFill>
            <a:srgbClr val="37CBFF"/>
          </a:solidFill>
          <a:ln>
            <a:solidFill>
              <a:srgbClr val="37CB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/>
              <a:t>9</a:t>
            </a:r>
            <a:endParaRPr lang="ru-RU" sz="800" dirty="0"/>
          </a:p>
        </p:txBody>
      </p:sp>
      <p:sp>
        <p:nvSpPr>
          <p:cNvPr id="14" name="Багетная рамка 13"/>
          <p:cNvSpPr/>
          <p:nvPr/>
        </p:nvSpPr>
        <p:spPr>
          <a:xfrm rot="474543">
            <a:off x="8810294" y="6518640"/>
            <a:ext cx="279400" cy="279400"/>
          </a:xfrm>
          <a:prstGeom prst="bevel">
            <a:avLst>
              <a:gd name="adj" fmla="val 1553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Alt</a:t>
            </a:r>
            <a:endParaRPr lang="ru-RU" sz="800" dirty="0"/>
          </a:p>
        </p:txBody>
      </p:sp>
      <p:sp>
        <p:nvSpPr>
          <p:cNvPr id="13" name="Багетная рамка 12"/>
          <p:cNvSpPr/>
          <p:nvPr/>
        </p:nvSpPr>
        <p:spPr>
          <a:xfrm rot="5113579">
            <a:off x="338109" y="11141"/>
            <a:ext cx="279400" cy="279400"/>
          </a:xfrm>
          <a:prstGeom prst="bevel">
            <a:avLst>
              <a:gd name="adj" fmla="val 1553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Ins</a:t>
            </a:r>
            <a:endParaRPr lang="ru-RU" sz="800" dirty="0"/>
          </a:p>
        </p:txBody>
      </p:sp>
      <p:sp>
        <p:nvSpPr>
          <p:cNvPr id="12" name="Багетная рамка 11"/>
          <p:cNvSpPr/>
          <p:nvPr/>
        </p:nvSpPr>
        <p:spPr>
          <a:xfrm rot="1019198">
            <a:off x="59961" y="36839"/>
            <a:ext cx="279400" cy="279400"/>
          </a:xfrm>
          <a:prstGeom prst="bevel">
            <a:avLst>
              <a:gd name="adj" fmla="val 15530"/>
            </a:avLst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Esc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1" name="Багетная рамка 10"/>
          <p:cNvSpPr/>
          <p:nvPr/>
        </p:nvSpPr>
        <p:spPr>
          <a:xfrm rot="20696560">
            <a:off x="31974" y="332756"/>
            <a:ext cx="279400" cy="279400"/>
          </a:xfrm>
          <a:prstGeom prst="bevel">
            <a:avLst>
              <a:gd name="adj" fmla="val 1553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End</a:t>
            </a:r>
            <a:endParaRPr lang="ru-RU" sz="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9505" y="191193"/>
            <a:ext cx="8744990" cy="6475614"/>
          </a:xfrm>
          <a:prstGeom prst="roundRect">
            <a:avLst>
              <a:gd name="adj" fmla="val 6000"/>
            </a:avLst>
          </a:prstGeom>
          <a:solidFill>
            <a:srgbClr val="E5EAF0"/>
          </a:soli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14990"/>
            <a:ext cx="7886700" cy="446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399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151E-B606-4815-9FDE-C92037CF54D1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399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399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Багетная рамка 14"/>
          <p:cNvSpPr/>
          <p:nvPr/>
        </p:nvSpPr>
        <p:spPr>
          <a:xfrm rot="4193504">
            <a:off x="109104" y="6458160"/>
            <a:ext cx="279400" cy="279400"/>
          </a:xfrm>
          <a:prstGeom prst="bevel">
            <a:avLst>
              <a:gd name="adj" fmla="val 155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l"/>
            <a:r>
              <a:rPr lang="en-US" sz="800" b="1" dirty="0" smtClean="0"/>
              <a:t>O</a:t>
            </a:r>
          </a:p>
          <a:p>
            <a:pPr algn="r"/>
            <a:r>
              <a:rPr lang="ru-RU" sz="800" b="1" dirty="0" smtClean="0">
                <a:solidFill>
                  <a:srgbClr val="FF0000"/>
                </a:solidFill>
              </a:rPr>
              <a:t>Щ</a:t>
            </a:r>
            <a:endParaRPr lang="ru-RU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484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ln>
            <a:noFill/>
          </a:ln>
          <a:solidFill>
            <a:srgbClr val="002060"/>
          </a:solidFill>
          <a:effectLst>
            <a:glow rad="63500">
              <a:schemeClr val="bg1"/>
            </a:glo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НУШ 2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Дистанційне навчання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7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174" y="290310"/>
            <a:ext cx="8217176" cy="1325563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Дистанційне</a:t>
            </a:r>
            <a:r>
              <a:rPr lang="ru-RU" sz="4000" dirty="0" smtClean="0"/>
              <a:t> </a:t>
            </a:r>
            <a:r>
              <a:rPr lang="ru-RU" sz="4000" dirty="0" err="1" smtClean="0"/>
              <a:t>навчання</a:t>
            </a:r>
            <a:r>
              <a:rPr lang="ru-RU" sz="4000" dirty="0" smtClean="0"/>
              <a:t> в </a:t>
            </a:r>
            <a:r>
              <a:rPr lang="ru-RU" sz="4000" dirty="0" err="1" smtClean="0"/>
              <a:t>дії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Виктория\Desktop\91189732_650522622212765_199911751174796083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052" y="1250379"/>
            <a:ext cx="8356443" cy="5269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22513" y="4393095"/>
            <a:ext cx="6858000" cy="2071313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270D69"/>
                </a:solidFill>
              </a:rPr>
              <a:t/>
            </a:r>
            <a:br>
              <a:rPr lang="uk-UA" sz="3600" dirty="0" smtClean="0">
                <a:solidFill>
                  <a:srgbClr val="270D69"/>
                </a:solidFill>
              </a:rPr>
            </a:br>
            <a:endParaRPr lang="ru-RU" sz="3600" dirty="0">
              <a:solidFill>
                <a:srgbClr val="270D69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053647" y="0"/>
            <a:ext cx="5686700" cy="37967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err="1" smtClean="0">
                <a:solidFill>
                  <a:srgbClr val="FF0000"/>
                </a:solidFill>
              </a:rPr>
              <a:t>Розпочинаємо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своє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заняття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ранковою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зустріччю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привітанням</a:t>
            </a:r>
            <a:r>
              <a:rPr lang="ru-RU" sz="3200" b="1" dirty="0" smtClean="0">
                <a:solidFill>
                  <a:srgbClr val="FF0000"/>
                </a:solidFill>
              </a:rPr>
              <a:t>  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</a:rPr>
              <a:t>Ранок </a:t>
            </a:r>
            <a:r>
              <a:rPr lang="ru-RU" sz="3200" b="1" dirty="0" err="1" smtClean="0">
                <a:solidFill>
                  <a:srgbClr val="FF0000"/>
                </a:solidFill>
              </a:rPr>
              <a:t>розпочавсь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цікаво</a:t>
            </a:r>
            <a:r>
              <a:rPr lang="ru-RU" sz="3200" b="1" dirty="0" smtClean="0">
                <a:solidFill>
                  <a:srgbClr val="FF0000"/>
                </a:solidFill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</a:rPr>
              <a:t>світить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сонечко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ласкаво</a:t>
            </a:r>
            <a:r>
              <a:rPr lang="ru-RU" sz="3200" b="1" dirty="0" smtClean="0">
                <a:solidFill>
                  <a:srgbClr val="FF0000"/>
                </a:solidFill>
              </a:rPr>
              <a:t>, В </a:t>
            </a:r>
            <a:r>
              <a:rPr lang="ru-RU" sz="3200" b="1" dirty="0" err="1" smtClean="0">
                <a:solidFill>
                  <a:srgbClr val="FF0000"/>
                </a:solidFill>
              </a:rPr>
              <a:t>календарик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заглядає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від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посмішки</a:t>
            </a:r>
            <a:r>
              <a:rPr lang="ru-RU" sz="3200" b="1" dirty="0" smtClean="0">
                <a:solidFill>
                  <a:srgbClr val="FF0000"/>
                </a:solidFill>
              </a:rPr>
              <a:t> аж </a:t>
            </a:r>
            <a:r>
              <a:rPr lang="ru-RU" sz="3200" b="1" dirty="0" err="1" smtClean="0">
                <a:solidFill>
                  <a:srgbClr val="FF0000"/>
                </a:solidFill>
              </a:rPr>
              <a:t>сяє</a:t>
            </a:r>
            <a:r>
              <a:rPr lang="ru-RU" sz="3200" b="1" dirty="0" smtClean="0">
                <a:solidFill>
                  <a:srgbClr val="FF0000"/>
                </a:solidFill>
              </a:rPr>
              <a:t>...»</a:t>
            </a:r>
            <a:endParaRPr lang="uk-UA" sz="3200" b="1" dirty="0" smtClean="0">
              <a:solidFill>
                <a:srgbClr val="FF0000"/>
              </a:solidFill>
            </a:endParaRPr>
          </a:p>
        </p:txBody>
      </p:sp>
      <p:pic>
        <p:nvPicPr>
          <p:cNvPr id="7172" name="Picture 4" descr="C:\Users\Виктория\Desktop\91534247_592454744682974_754128784529870028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357" y="3200400"/>
            <a:ext cx="6659217" cy="365760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68965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69214"/>
            <a:ext cx="8515350" cy="1325563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Звичайно</a:t>
            </a:r>
            <a:r>
              <a:rPr lang="ru-RU" sz="2800" dirty="0" smtClean="0"/>
              <a:t>, </a:t>
            </a:r>
            <a:r>
              <a:rPr lang="ru-RU" sz="2800" dirty="0" err="1" smtClean="0"/>
              <a:t>працює</a:t>
            </a:r>
            <a:r>
              <a:rPr lang="ru-RU" sz="2800" dirty="0" smtClean="0"/>
              <a:t> в нас </a:t>
            </a:r>
            <a:r>
              <a:rPr lang="ru-RU" sz="2800" dirty="0" err="1" smtClean="0"/>
              <a:t>і</a:t>
            </a:r>
            <a:r>
              <a:rPr lang="ru-RU" sz="2800" dirty="0" smtClean="0"/>
              <a:t> синоптик,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щоденні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новини</a:t>
            </a:r>
            <a:r>
              <a:rPr lang="ru-RU" sz="2800" dirty="0" smtClean="0"/>
              <a:t> обговорили, </a:t>
            </a:r>
            <a:r>
              <a:rPr lang="ru-RU" sz="2800" dirty="0" err="1" smtClean="0"/>
              <a:t>порівняли</a:t>
            </a:r>
            <a:r>
              <a:rPr lang="ru-RU" sz="2800" dirty="0" smtClean="0"/>
              <a:t> температуру </a:t>
            </a:r>
            <a:r>
              <a:rPr lang="ru-RU" sz="2800" dirty="0" err="1" smtClean="0"/>
              <a:t>повітря</a:t>
            </a:r>
            <a:r>
              <a:rPr lang="ru-RU" sz="2800" dirty="0" smtClean="0"/>
              <a:t> в </a:t>
            </a:r>
            <a:r>
              <a:rPr lang="ru-RU" sz="2800" dirty="0" err="1" smtClean="0"/>
              <a:t>Маріуполі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</a:t>
            </a:r>
            <a:r>
              <a:rPr lang="ru-RU" sz="2800" dirty="0" smtClean="0"/>
              <a:t> </a:t>
            </a:r>
            <a:r>
              <a:rPr lang="ru-RU" sz="2800" dirty="0" err="1" smtClean="0"/>
              <a:t>селі</a:t>
            </a:r>
            <a:r>
              <a:rPr lang="ru-RU" sz="2800" dirty="0" smtClean="0"/>
              <a:t>.(Наша </a:t>
            </a:r>
            <a:r>
              <a:rPr lang="ru-RU" sz="2800" dirty="0" err="1" smtClean="0"/>
              <a:t>учениця</a:t>
            </a:r>
            <a:r>
              <a:rPr lang="ru-RU" sz="2800" dirty="0" smtClean="0"/>
              <a:t> </a:t>
            </a:r>
            <a:r>
              <a:rPr lang="ru-RU" sz="2800" dirty="0" err="1" smtClean="0"/>
              <a:t>тимчасово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знаходиться</a:t>
            </a:r>
            <a:r>
              <a:rPr lang="ru-RU" sz="2800" dirty="0" smtClean="0"/>
              <a:t> у </a:t>
            </a:r>
            <a:r>
              <a:rPr lang="ru-RU" sz="2800" dirty="0" err="1" smtClean="0"/>
              <a:t>тітки</a:t>
            </a:r>
            <a:r>
              <a:rPr lang="ru-RU" sz="2800" dirty="0" smtClean="0"/>
              <a:t>, яка </a:t>
            </a:r>
            <a:r>
              <a:rPr lang="ru-RU" sz="2800" dirty="0" err="1" smtClean="0"/>
              <a:t>мешкає</a:t>
            </a:r>
            <a:r>
              <a:rPr lang="ru-RU" sz="2800" dirty="0" smtClean="0"/>
              <a:t> у </a:t>
            </a:r>
            <a:r>
              <a:rPr lang="ru-RU" sz="2800" dirty="0" err="1" smtClean="0"/>
              <a:t>місті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Виктория\Desktop\91178776_650522615546099_63423901030626099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675" y="2286001"/>
            <a:ext cx="8202637" cy="4571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809" y="0"/>
            <a:ext cx="91440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ЯДС </a:t>
            </a:r>
            <a:r>
              <a:rPr lang="ru-RU" dirty="0" err="1" smtClean="0"/>
              <a:t>дізнаємося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цікавого</a:t>
            </a:r>
            <a:r>
              <a:rPr lang="ru-RU" dirty="0" smtClean="0"/>
              <a:t>. Тема «</a:t>
            </a:r>
            <a:r>
              <a:rPr lang="ru-RU" dirty="0" err="1" smtClean="0"/>
              <a:t>Н</a:t>
            </a:r>
            <a:r>
              <a:rPr lang="ru-RU" dirty="0" err="1" smtClean="0"/>
              <a:t>ародні</a:t>
            </a:r>
            <a:r>
              <a:rPr lang="ru-RU" dirty="0" smtClean="0"/>
              <a:t> </a:t>
            </a:r>
            <a:r>
              <a:rPr lang="ru-RU" dirty="0" err="1" smtClean="0"/>
              <a:t>символи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Виктория\Desktop\91185730_650522928879401_539837102313963520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591" y="1315792"/>
            <a:ext cx="8070574" cy="5283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малюємо</a:t>
            </a:r>
            <a:r>
              <a:rPr lang="ru-RU" dirty="0" smtClean="0"/>
              <a:t> </a:t>
            </a:r>
            <a:r>
              <a:rPr lang="ru-RU" dirty="0" err="1" smtClean="0"/>
              <a:t>спільно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усіма</a:t>
            </a:r>
            <a:r>
              <a:rPr lang="ru-RU" dirty="0" smtClean="0"/>
              <a:t> на </a:t>
            </a:r>
            <a:r>
              <a:rPr lang="ru-RU" dirty="0" err="1" smtClean="0"/>
              <a:t>загальній</a:t>
            </a:r>
            <a:r>
              <a:rPr lang="ru-RU" dirty="0" smtClean="0"/>
              <a:t> </a:t>
            </a:r>
            <a:r>
              <a:rPr lang="ru-RU" dirty="0" err="1" smtClean="0"/>
              <a:t>віртуальній</a:t>
            </a:r>
            <a:r>
              <a:rPr lang="ru-RU" dirty="0" smtClean="0"/>
              <a:t> </a:t>
            </a:r>
            <a:r>
              <a:rPr lang="ru-RU" dirty="0" err="1" smtClean="0"/>
              <a:t>дошці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Виктория\Desktop\91226455_650522988879395_287177179733268889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713" y="1630018"/>
            <a:ext cx="8169965" cy="4870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Виктория\Desktop\91767915_650522775546083_912230651716750540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73" y="278296"/>
            <a:ext cx="8428383" cy="6321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6957" y="457200"/>
            <a:ext cx="3082062" cy="1600200"/>
          </a:xfrm>
        </p:spPr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0070C0"/>
                </a:solidFill>
              </a:rPr>
              <a:t>Народні символи </a:t>
            </a:r>
            <a:r>
              <a:rPr lang="uk-UA" sz="4400" dirty="0" smtClean="0">
                <a:solidFill>
                  <a:srgbClr val="FFC000"/>
                </a:solidFill>
              </a:rPr>
              <a:t>України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98174" y="2037522"/>
            <a:ext cx="3579019" cy="3811588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9136"/>
                </a:solidFill>
              </a:rPr>
              <a:t>Файли з роботами учнів</a:t>
            </a:r>
            <a:endParaRPr lang="ru-RU" sz="6000" b="1" dirty="0">
              <a:solidFill>
                <a:srgbClr val="009136"/>
              </a:solidFill>
            </a:endParaRPr>
          </a:p>
        </p:txBody>
      </p:sp>
      <p:pic>
        <p:nvPicPr>
          <p:cNvPr id="12290" name="Picture 2" descr="C:\Users\Виктория\Desktop\91262372_511944999494085_739062777989876940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7114" y="934278"/>
            <a:ext cx="4989444" cy="5049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0310"/>
            <a:ext cx="9144000" cy="1325563"/>
          </a:xfrm>
        </p:spPr>
        <p:txBody>
          <a:bodyPr>
            <a:noAutofit/>
          </a:bodyPr>
          <a:lstStyle/>
          <a:p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-</a:t>
            </a:r>
            <a:r>
              <a:rPr lang="ru-RU" dirty="0" smtClean="0"/>
              <a:t> </a:t>
            </a:r>
            <a:r>
              <a:rPr lang="ru-RU" dirty="0" smtClean="0"/>
              <a:t>не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цікава</a:t>
            </a:r>
            <a:r>
              <a:rPr lang="ru-RU" dirty="0" smtClean="0"/>
              <a:t>: </a:t>
            </a:r>
            <a:r>
              <a:rPr lang="ru-RU" dirty="0" err="1" smtClean="0"/>
              <a:t>працюємо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творчими</a:t>
            </a:r>
            <a:r>
              <a:rPr lang="ru-RU" dirty="0" smtClean="0"/>
              <a:t> </a:t>
            </a:r>
            <a:r>
              <a:rPr lang="ru-RU" dirty="0" err="1" smtClean="0"/>
              <a:t>картками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Users\Виктория\Desktop\91249670_650522732212754_173679536616819916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322" y="1570382"/>
            <a:ext cx="8209721" cy="4750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</a:t>
            </a:r>
            <a:r>
              <a:rPr lang="uk-UA" sz="4400" dirty="0" smtClean="0">
                <a:solidFill>
                  <a:srgbClr val="009136"/>
                </a:solidFill>
              </a:rPr>
              <a:t>Творчі картки</a:t>
            </a:r>
            <a:endParaRPr lang="ru-RU" sz="4400" dirty="0">
              <a:solidFill>
                <a:srgbClr val="009136"/>
              </a:solidFill>
            </a:endParaRPr>
          </a:p>
        </p:txBody>
      </p:sp>
      <p:pic>
        <p:nvPicPr>
          <p:cNvPr id="7" name="Picture 4" descr="C:\Users\Виктория\Desktop\91789847_650522672212760_772725925920060211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591" y="1396448"/>
            <a:ext cx="8249477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Щоденні</a:t>
            </a:r>
            <a:r>
              <a:rPr lang="ru-RU" dirty="0" smtClean="0"/>
              <a:t> 5</a:t>
            </a:r>
            <a:r>
              <a:rPr lang="uk-UA" dirty="0" smtClean="0"/>
              <a:t>” </a:t>
            </a:r>
            <a:r>
              <a:rPr lang="ru-RU" dirty="0" smtClean="0"/>
              <a:t>/</a:t>
            </a:r>
            <a:r>
              <a:rPr lang="en-US" dirty="0" smtClean="0"/>
              <a:t> Daily 5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</a:t>
            </a:r>
            <a:r>
              <a:rPr lang="ru-RU" dirty="0" err="1" smtClean="0"/>
              <a:t>Читання</a:t>
            </a:r>
            <a:r>
              <a:rPr lang="ru-RU" dirty="0" smtClean="0"/>
              <a:t> </a:t>
            </a:r>
            <a:r>
              <a:rPr lang="ru-RU" dirty="0" smtClean="0"/>
              <a:t>для </a:t>
            </a:r>
            <a:r>
              <a:rPr lang="ru-RU" dirty="0" smtClean="0"/>
              <a:t>друга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Виктория\Desktop\91153096_650523002212727_106074667889144627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835" y="1500809"/>
            <a:ext cx="8090452" cy="5039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err="1" smtClean="0">
                <a:solidFill>
                  <a:srgbClr val="270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</a:t>
            </a:r>
            <a:r>
              <a:rPr lang="ru-RU" sz="4800" dirty="0" smtClean="0">
                <a:solidFill>
                  <a:srgbClr val="270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уроки </a:t>
            </a:r>
            <a:br>
              <a:rPr lang="ru-RU" sz="4800" dirty="0" smtClean="0">
                <a:solidFill>
                  <a:srgbClr val="270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solidFill>
                  <a:srgbClr val="270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платформ</a:t>
            </a:r>
            <a:r>
              <a:rPr lang="uk-UA" sz="4800" dirty="0" smtClean="0">
                <a:solidFill>
                  <a:srgbClr val="270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br>
              <a:rPr lang="uk-UA" sz="4800" dirty="0" smtClean="0">
                <a:solidFill>
                  <a:srgbClr val="270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solidFill>
                  <a:srgbClr val="270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ZOOM</a:t>
            </a:r>
            <a:r>
              <a:rPr lang="ru-RU" sz="4800" dirty="0" smtClean="0">
                <a:solidFill>
                  <a:srgbClr val="270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dirty="0">
              <a:solidFill>
                <a:srgbClr val="270D69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38749" y="357809"/>
            <a:ext cx="4189326" cy="37967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</a:rPr>
              <a:t>Презентацію виконала</a:t>
            </a: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</a:rPr>
              <a:t>учитель початкових класів</a:t>
            </a:r>
          </a:p>
          <a:p>
            <a:pPr>
              <a:buNone/>
            </a:pPr>
            <a:r>
              <a:rPr lang="uk-UA" dirty="0" err="1" smtClean="0">
                <a:solidFill>
                  <a:srgbClr val="002060"/>
                </a:solidFill>
              </a:rPr>
              <a:t>Новогригорівської</a:t>
            </a:r>
            <a:r>
              <a:rPr lang="uk-UA" dirty="0" smtClean="0">
                <a:solidFill>
                  <a:srgbClr val="002060"/>
                </a:solidFill>
              </a:rPr>
              <a:t> ЗОШ </a:t>
            </a: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</a:rPr>
              <a:t>    І-ІІ ступенів-філії опорного </a:t>
            </a:r>
            <a:r>
              <a:rPr lang="uk-UA" dirty="0" err="1" smtClean="0">
                <a:solidFill>
                  <a:srgbClr val="002060"/>
                </a:solidFill>
              </a:rPr>
              <a:t>закладу-КЗ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 err="1" smtClean="0">
                <a:solidFill>
                  <a:srgbClr val="002060"/>
                </a:solidFill>
              </a:rPr>
              <a:t>“Нікольська</a:t>
            </a:r>
            <a:r>
              <a:rPr lang="uk-UA" dirty="0" smtClean="0">
                <a:solidFill>
                  <a:srgbClr val="002060"/>
                </a:solidFill>
              </a:rPr>
              <a:t> загальноосвітня школа </a:t>
            </a:r>
            <a:r>
              <a:rPr lang="uk-UA" dirty="0" err="1" smtClean="0">
                <a:solidFill>
                  <a:srgbClr val="002060"/>
                </a:solidFill>
              </a:rPr>
              <a:t>І-ІІІступенів</a:t>
            </a:r>
            <a:r>
              <a:rPr lang="uk-UA" dirty="0" smtClean="0">
                <a:solidFill>
                  <a:srgbClr val="002060"/>
                </a:solidFill>
              </a:rPr>
              <a:t> №1 імені </a:t>
            </a:r>
            <a:r>
              <a:rPr lang="uk-UA" dirty="0" err="1" smtClean="0">
                <a:solidFill>
                  <a:srgbClr val="002060"/>
                </a:solidFill>
              </a:rPr>
              <a:t>Якименка</a:t>
            </a:r>
            <a:r>
              <a:rPr lang="uk-UA" dirty="0" smtClean="0">
                <a:solidFill>
                  <a:srgbClr val="002060"/>
                </a:solidFill>
              </a:rPr>
              <a:t> А.Д.” опорна школа</a:t>
            </a: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</a:rPr>
              <a:t>Жук Вікторія Геннадіївна</a:t>
            </a:r>
            <a:endParaRPr lang="uk-UA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="" xmlns:p14="http://schemas.microsoft.com/office/powerpoint/2010/main" val="1368965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розповідаємо</a:t>
            </a:r>
            <a:r>
              <a:rPr lang="ru-RU" dirty="0" smtClean="0"/>
              <a:t> </a:t>
            </a:r>
            <a:r>
              <a:rPr lang="ru-RU" dirty="0" smtClean="0"/>
              <a:t>про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хобі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Виктория\Desktop\91199225_650522788879415_321738878200945049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0017"/>
            <a:ext cx="8224800" cy="4870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417" y="290310"/>
            <a:ext cx="8567531" cy="1325563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продемонстрували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, </a:t>
            </a:r>
            <a:r>
              <a:rPr lang="ru-RU" dirty="0" err="1" smtClean="0"/>
              <a:t>блискучі</a:t>
            </a:r>
            <a:r>
              <a:rPr lang="ru-RU" dirty="0" smtClean="0"/>
              <a:t> </a:t>
            </a:r>
            <a:r>
              <a:rPr lang="ru-RU" dirty="0" err="1" smtClean="0"/>
              <a:t>кроси</a:t>
            </a:r>
            <a:r>
              <a:rPr lang="ru-RU" dirty="0" smtClean="0"/>
              <a:t>!!</a:t>
            </a:r>
            <a:r>
              <a:rPr lang="ru-RU" dirty="0" smtClean="0"/>
              <a:t> 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smtClean="0"/>
              <a:t>купили батьки! </a:t>
            </a:r>
            <a:r>
              <a:rPr lang="ru-RU" dirty="0" err="1" smtClean="0"/>
              <a:t>Хіба</a:t>
            </a:r>
            <a:r>
              <a:rPr lang="ru-RU" dirty="0" smtClean="0"/>
              <a:t> не </a:t>
            </a:r>
            <a:r>
              <a:rPr lang="ru-RU" dirty="0" err="1" smtClean="0"/>
              <a:t>супер</a:t>
            </a:r>
            <a:r>
              <a:rPr lang="ru-RU" dirty="0" smtClean="0"/>
              <a:t>! </a:t>
            </a:r>
            <a:r>
              <a:rPr lang="ru-RU" dirty="0" err="1" smtClean="0"/>
              <a:t>Раділи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сміялися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:)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Виктория\Desktop\91190020_650522662212761_838345984604058419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09" y="1662546"/>
            <a:ext cx="8499764" cy="4904509"/>
          </a:xfrm>
          <a:prstGeom prst="rect">
            <a:avLst/>
          </a:prstGeom>
          <a:noFill/>
        </p:spPr>
      </p:pic>
      <p:pic>
        <p:nvPicPr>
          <p:cNvPr id="16387" name="Picture 3" descr="C:\Users\Виктория\Desktop\91521396_3243943395651706_182309187200902758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1671" y="2148659"/>
            <a:ext cx="2884154" cy="3345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163" y="457200"/>
            <a:ext cx="7886700" cy="1198430"/>
          </a:xfrm>
        </p:spPr>
        <p:txBody>
          <a:bodyPr>
            <a:noAutofit/>
          </a:bodyPr>
          <a:lstStyle/>
          <a:p>
            <a:r>
              <a:rPr lang="ru-RU" sz="4000" dirty="0" smtClean="0"/>
              <a:t>ОСЬ ТАК </a:t>
            </a:r>
            <a:r>
              <a:rPr lang="ru-RU" sz="4000" dirty="0" smtClean="0"/>
              <a:t>у нас </a:t>
            </a:r>
            <a:r>
              <a:rPr lang="ru-RU" sz="4000" dirty="0" err="1" smtClean="0"/>
              <a:t>проходять</a:t>
            </a:r>
            <a:r>
              <a:rPr lang="ru-RU" sz="4000" dirty="0" smtClean="0"/>
              <a:t> </a:t>
            </a:r>
            <a:r>
              <a:rPr lang="ru-RU" sz="4000" dirty="0" err="1" smtClean="0"/>
              <a:t>заняття</a:t>
            </a:r>
            <a:r>
              <a:rPr lang="ru-RU" sz="4000" dirty="0" smtClean="0"/>
              <a:t>!!!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ДЯКУЮ ЗА УВАГУ!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C:\Users\Виктория\Desktop\91207628_650523342212693_703406657860167270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5888"/>
            <a:ext cx="7911548" cy="40100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48678" y="5426765"/>
            <a:ext cx="5784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009136"/>
                </a:solidFill>
              </a:rPr>
              <a:t>ДЯКУЮ ЗА УВАГУ!</a:t>
            </a:r>
            <a:endParaRPr lang="ru-RU" sz="5400" b="1" dirty="0">
              <a:solidFill>
                <a:srgbClr val="00913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22513" y="4393095"/>
            <a:ext cx="6858000" cy="207131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uk-UA" sz="3600" dirty="0" smtClean="0">
                <a:solidFill>
                  <a:srgbClr val="270D69"/>
                </a:solidFill>
              </a:rPr>
              <a:t>НОВІ МОЖЛИВОСТІ</a:t>
            </a:r>
            <a:br>
              <a:rPr lang="uk-UA" sz="3600" dirty="0" smtClean="0">
                <a:solidFill>
                  <a:srgbClr val="270D69"/>
                </a:solidFill>
              </a:rPr>
            </a:br>
            <a:r>
              <a:rPr lang="uk-UA" sz="3600" dirty="0" smtClean="0">
                <a:solidFill>
                  <a:srgbClr val="270D69"/>
                </a:solidFill>
              </a:rPr>
              <a:t> </a:t>
            </a:r>
            <a:r>
              <a:rPr lang="uk-UA" sz="3600" dirty="0" smtClean="0">
                <a:solidFill>
                  <a:srgbClr val="270D69"/>
                </a:solidFill>
              </a:rPr>
              <a:t>  НОВІ ІНСТРУМЕНТИ</a:t>
            </a:r>
            <a:br>
              <a:rPr lang="uk-UA" sz="3600" dirty="0" smtClean="0">
                <a:solidFill>
                  <a:srgbClr val="270D69"/>
                </a:solidFill>
              </a:rPr>
            </a:br>
            <a:r>
              <a:rPr lang="uk-UA" sz="3600" dirty="0" smtClean="0">
                <a:solidFill>
                  <a:srgbClr val="270D69"/>
                </a:solidFill>
              </a:rPr>
              <a:t>НОВИЙ ВИКЛИК</a:t>
            </a:r>
            <a:br>
              <a:rPr lang="uk-UA" sz="3600" dirty="0" smtClean="0">
                <a:solidFill>
                  <a:srgbClr val="270D69"/>
                </a:solidFill>
              </a:rPr>
            </a:br>
            <a:endParaRPr lang="ru-RU" sz="3600" dirty="0">
              <a:solidFill>
                <a:srgbClr val="270D69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38749" y="357809"/>
            <a:ext cx="4189326" cy="37967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err="1" smtClean="0">
                <a:solidFill>
                  <a:srgbClr val="270D69"/>
                </a:solidFill>
              </a:rPr>
              <a:t>Якщо</a:t>
            </a:r>
            <a:r>
              <a:rPr lang="ru-RU" sz="3200" b="1" dirty="0" smtClean="0">
                <a:solidFill>
                  <a:srgbClr val="270D69"/>
                </a:solidFill>
              </a:rPr>
              <a:t> </a:t>
            </a:r>
            <a:r>
              <a:rPr lang="ru-RU" sz="3200" b="1" dirty="0" err="1" smtClean="0">
                <a:solidFill>
                  <a:srgbClr val="270D69"/>
                </a:solidFill>
              </a:rPr>
              <a:t>ви</a:t>
            </a:r>
            <a:r>
              <a:rPr lang="ru-RU" sz="3200" b="1" dirty="0" smtClean="0">
                <a:solidFill>
                  <a:srgbClr val="270D69"/>
                </a:solidFill>
              </a:rPr>
              <a:t> — </a:t>
            </a:r>
            <a:r>
              <a:rPr lang="ru-RU" sz="3200" b="1" dirty="0" err="1" smtClean="0">
                <a:solidFill>
                  <a:srgbClr val="270D69"/>
                </a:solidFill>
              </a:rPr>
              <a:t>вчитель</a:t>
            </a:r>
            <a:r>
              <a:rPr lang="ru-RU" sz="3200" b="1" dirty="0" smtClean="0">
                <a:solidFill>
                  <a:srgbClr val="FF0000"/>
                </a:solidFill>
              </a:rPr>
              <a:t>, </a:t>
            </a:r>
            <a:r>
              <a:rPr lang="ru-RU" sz="3200" b="1" dirty="0" smtClean="0">
                <a:solidFill>
                  <a:srgbClr val="FF0000"/>
                </a:solidFill>
              </a:rPr>
              <a:t>то </a:t>
            </a:r>
            <a:r>
              <a:rPr lang="ru-RU" sz="3200" b="1" dirty="0" err="1" smtClean="0">
                <a:solidFill>
                  <a:srgbClr val="FF0000"/>
                </a:solidFill>
              </a:rPr>
              <a:t>Ви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маєте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навчитися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застосовувати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онлайн-інструменти</a:t>
            </a:r>
            <a:r>
              <a:rPr lang="ru-RU" sz="3200" b="1" dirty="0" smtClean="0">
                <a:solidFill>
                  <a:srgbClr val="FF0000"/>
                </a:solidFill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</a:rPr>
              <a:t>щоб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навчальний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процес</a:t>
            </a:r>
            <a:r>
              <a:rPr lang="ru-RU" sz="3200" b="1" dirty="0" smtClean="0">
                <a:solidFill>
                  <a:srgbClr val="FF0000"/>
                </a:solidFill>
              </a:rPr>
              <a:t> став </a:t>
            </a:r>
            <a:r>
              <a:rPr lang="ru-RU" sz="3200" b="1" dirty="0" err="1" smtClean="0">
                <a:solidFill>
                  <a:srgbClr val="FF0000"/>
                </a:solidFill>
              </a:rPr>
              <a:t>більш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захопливим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ефективним</a:t>
            </a:r>
            <a:r>
              <a:rPr lang="ru-RU" sz="3200" dirty="0" smtClean="0"/>
              <a:t>.</a:t>
            </a:r>
            <a:r>
              <a:rPr lang="ru-RU" sz="3200" dirty="0" smtClean="0"/>
              <a:t> </a:t>
            </a:r>
            <a:endParaRPr lang="uk-UA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136896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«</a:t>
            </a:r>
            <a:r>
              <a:rPr lang="ru-RU" sz="4000" dirty="0" err="1" smtClean="0">
                <a:solidFill>
                  <a:srgbClr val="FF0000"/>
                </a:solidFill>
              </a:rPr>
              <a:t>Тепер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кожен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українець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може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навчатись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цифровій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грамотності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безкоштовно</a:t>
            </a:r>
            <a:r>
              <a:rPr lang="ru-RU" sz="4000" dirty="0" smtClean="0">
                <a:solidFill>
                  <a:srgbClr val="FF0000"/>
                </a:solidFill>
              </a:rPr>
              <a:t>, </a:t>
            </a:r>
            <a:r>
              <a:rPr lang="ru-RU" sz="4000" dirty="0" err="1" smtClean="0">
                <a:solidFill>
                  <a:srgbClr val="FF0000"/>
                </a:solidFill>
              </a:rPr>
              <a:t>корисно</a:t>
            </a:r>
            <a:r>
              <a:rPr lang="ru-RU" sz="4000" dirty="0" smtClean="0">
                <a:solidFill>
                  <a:srgbClr val="FF0000"/>
                </a:solidFill>
              </a:rPr>
              <a:t> та </a:t>
            </a:r>
            <a:r>
              <a:rPr lang="ru-RU" sz="4000" dirty="0" err="1" smtClean="0">
                <a:solidFill>
                  <a:srgbClr val="FF0000"/>
                </a:solidFill>
              </a:rPr>
              <a:t>цікаво</a:t>
            </a:r>
            <a:r>
              <a:rPr lang="ru-RU" sz="4000" dirty="0" smtClean="0">
                <a:solidFill>
                  <a:srgbClr val="FF0000"/>
                </a:solidFill>
              </a:rPr>
              <a:t>! </a:t>
            </a:r>
            <a:r>
              <a:rPr lang="ru-RU" sz="4000" dirty="0" err="1" smtClean="0">
                <a:solidFill>
                  <a:srgbClr val="FF0000"/>
                </a:solidFill>
              </a:rPr>
              <a:t>Долучайте</a:t>
            </a:r>
            <a:r>
              <a:rPr lang="ru-RU" sz="4000" dirty="0" smtClean="0">
                <a:solidFill>
                  <a:srgbClr val="FF0000"/>
                </a:solidFill>
              </a:rPr>
              <a:t> до </a:t>
            </a:r>
            <a:r>
              <a:rPr lang="ru-RU" sz="4000" dirty="0" err="1" smtClean="0">
                <a:solidFill>
                  <a:srgbClr val="FF0000"/>
                </a:solidFill>
              </a:rPr>
              <a:t>навчання</a:t>
            </a:r>
            <a:r>
              <a:rPr lang="ru-RU" sz="4000" dirty="0" smtClean="0">
                <a:solidFill>
                  <a:srgbClr val="FF0000"/>
                </a:solidFill>
              </a:rPr>
              <a:t> ваших </a:t>
            </a:r>
            <a:r>
              <a:rPr lang="ru-RU" sz="4000" dirty="0" err="1" smtClean="0">
                <a:solidFill>
                  <a:srgbClr val="FF0000"/>
                </a:solidFill>
              </a:rPr>
              <a:t>рідних</a:t>
            </a:r>
            <a:r>
              <a:rPr lang="ru-RU" sz="4000" dirty="0" smtClean="0">
                <a:solidFill>
                  <a:srgbClr val="FF0000"/>
                </a:solidFill>
              </a:rPr>
              <a:t>!»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/>
              <a:t>Президент </a:t>
            </a:r>
            <a:r>
              <a:rPr lang="ru-RU" sz="3600" dirty="0" err="1" smtClean="0"/>
              <a:t>України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Володимир</a:t>
            </a:r>
            <a:r>
              <a:rPr lang="ru-RU" sz="3600" dirty="0" smtClean="0"/>
              <a:t> </a:t>
            </a:r>
            <a:r>
              <a:rPr lang="ru-RU" sz="3600" dirty="0" err="1" smtClean="0"/>
              <a:t>Зеленський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6067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6220557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843" y="5610496"/>
            <a:ext cx="6798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Оглядовий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серіал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«Карантин: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онлайн-сервіси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иктория\Desktop\90917715_647489439182750_56963978159665971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956" y="417444"/>
            <a:ext cx="3637721" cy="4890052"/>
          </a:xfrm>
          <a:prstGeom prst="rect">
            <a:avLst/>
          </a:prstGeom>
          <a:noFill/>
        </p:spPr>
      </p:pic>
      <p:pic>
        <p:nvPicPr>
          <p:cNvPr id="1027" name="Picture 3" descr="C:\Users\Виктория\Desktop\90989377_647493949182299_683896616876244992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2609" y="496956"/>
            <a:ext cx="3617843" cy="4651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2079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 smtClean="0"/>
              <a:t>ДІЗНАЛАСЯ ТА ОПАНУВАЛА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 </a:t>
            </a:r>
            <a:r>
              <a:rPr lang="ru-RU" b="1" dirty="0" err="1" smtClean="0">
                <a:solidFill>
                  <a:srgbClr val="FF0000"/>
                </a:solidFill>
              </a:rPr>
              <a:t>алгоритми</a:t>
            </a:r>
            <a:r>
              <a:rPr lang="ru-RU" b="1" dirty="0" smtClean="0">
                <a:solidFill>
                  <a:srgbClr val="FF0000"/>
                </a:solidFill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</a:rPr>
              <a:t>комунікацію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вчителів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учнів</a:t>
            </a:r>
            <a:r>
              <a:rPr lang="ru-RU" b="1" dirty="0" smtClean="0">
                <a:solidFill>
                  <a:srgbClr val="FF0000"/>
                </a:solidFill>
              </a:rPr>
              <a:t> на </a:t>
            </a:r>
            <a:r>
              <a:rPr lang="ru-RU" b="1" dirty="0" err="1" smtClean="0">
                <a:solidFill>
                  <a:srgbClr val="FF0000"/>
                </a:solidFill>
              </a:rPr>
              <a:t>період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дистанційного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навчання</a:t>
            </a:r>
            <a:r>
              <a:rPr lang="ru-RU" b="1" dirty="0" smtClean="0">
                <a:solidFill>
                  <a:srgbClr val="FF0000"/>
                </a:solidFill>
              </a:rPr>
              <a:t>, а </a:t>
            </a:r>
            <a:r>
              <a:rPr lang="ru-RU" b="1" dirty="0" err="1" smtClean="0">
                <a:solidFill>
                  <a:srgbClr val="FF0000"/>
                </a:solidFill>
              </a:rPr>
              <a:t>також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набір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сервісів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специфіку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їх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використання</a:t>
            </a:r>
            <a:r>
              <a:rPr lang="ru-RU" b="1" dirty="0" smtClean="0">
                <a:solidFill>
                  <a:srgbClr val="FF0000"/>
                </a:solidFill>
              </a:rPr>
              <a:t> для </a:t>
            </a:r>
            <a:r>
              <a:rPr lang="ru-RU" b="1" dirty="0" err="1" smtClean="0">
                <a:solidFill>
                  <a:srgbClr val="FF0000"/>
                </a:solidFill>
              </a:rPr>
              <a:t>вчителів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зокрема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Google Classroom, Microsoft Teams, Cisco </a:t>
            </a:r>
            <a:r>
              <a:rPr lang="en-US" b="1" dirty="0" err="1" smtClean="0">
                <a:solidFill>
                  <a:srgbClr val="FF0000"/>
                </a:solidFill>
              </a:rPr>
              <a:t>Webex</a:t>
            </a:r>
            <a:r>
              <a:rPr lang="en-US" b="1" dirty="0" smtClean="0">
                <a:solidFill>
                  <a:srgbClr val="FF0000"/>
                </a:solidFill>
              </a:rPr>
              <a:t>, Zoom, Class Dojo, </a:t>
            </a:r>
            <a:r>
              <a:rPr lang="en-US" b="1" dirty="0" err="1" smtClean="0">
                <a:solidFill>
                  <a:srgbClr val="FF0000"/>
                </a:solidFill>
              </a:rPr>
              <a:t>Classtime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Viber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та </a:t>
            </a:r>
            <a:r>
              <a:rPr lang="ru-RU" b="1" dirty="0" err="1" smtClean="0">
                <a:solidFill>
                  <a:srgbClr val="FF0000"/>
                </a:solidFill>
              </a:rPr>
              <a:t>інші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Виктория\Desktop\91601029_663679317763667_911110190526994841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1651" y="1192695"/>
            <a:ext cx="2445027" cy="3776870"/>
          </a:xfrm>
          <a:prstGeom prst="rect">
            <a:avLst/>
          </a:prstGeom>
          <a:noFill/>
        </p:spPr>
      </p:pic>
      <p:pic>
        <p:nvPicPr>
          <p:cNvPr id="2050" name="Picture 2" descr="C:\Users\Виктория\Desktop\91744296_1169656450032197_4041692967180697600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870" y="3869934"/>
            <a:ext cx="3886200" cy="2590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3230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96" y="0"/>
            <a:ext cx="8515350" cy="1595995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009136"/>
                </a:solidFill>
              </a:rPr>
              <a:t>Перша спроба. </a:t>
            </a:r>
            <a:r>
              <a:rPr lang="en-US" sz="4000" dirty="0" smtClean="0">
                <a:solidFill>
                  <a:srgbClr val="009136"/>
                </a:solidFill>
              </a:rPr>
              <a:t>ZOOM </a:t>
            </a:r>
            <a:r>
              <a:rPr lang="uk-UA" sz="4000" dirty="0" err="1" smtClean="0">
                <a:solidFill>
                  <a:srgbClr val="009136"/>
                </a:solidFill>
              </a:rPr>
              <a:t>-сервіс</a:t>
            </a:r>
            <a:r>
              <a:rPr lang="uk-UA" sz="4000" dirty="0" smtClean="0">
                <a:solidFill>
                  <a:srgbClr val="009136"/>
                </a:solidFill>
              </a:rPr>
              <a:t/>
            </a:r>
            <a:br>
              <a:rPr lang="uk-UA" sz="4000" dirty="0" smtClean="0">
                <a:solidFill>
                  <a:srgbClr val="009136"/>
                </a:solidFill>
              </a:rPr>
            </a:br>
            <a:r>
              <a:rPr lang="uk-UA" sz="3200" i="1" dirty="0" smtClean="0">
                <a:solidFill>
                  <a:srgbClr val="009136"/>
                </a:solidFill>
              </a:rPr>
              <a:t>комунікація з учнями</a:t>
            </a:r>
            <a:endParaRPr lang="ru-RU" sz="3200" i="1" dirty="0">
              <a:solidFill>
                <a:srgbClr val="009136"/>
              </a:solidFill>
            </a:endParaRPr>
          </a:p>
        </p:txBody>
      </p:sp>
      <p:pic>
        <p:nvPicPr>
          <p:cNvPr id="3074" name="Picture 2" descr="C:\Users\Виктория\Desktop\90969853_648224592442568_694486175283622707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835" y="1785430"/>
            <a:ext cx="4452730" cy="4396709"/>
          </a:xfrm>
          <a:prstGeom prst="rect">
            <a:avLst/>
          </a:prstGeom>
          <a:noFill/>
        </p:spPr>
      </p:pic>
      <p:pic>
        <p:nvPicPr>
          <p:cNvPr id="3075" name="Picture 3" descr="C:\Users\Виктория\Desktop\90958931_648224512442576_5424723391984697344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783" y="1789043"/>
            <a:ext cx="3975652" cy="4373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503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930" y="290310"/>
            <a:ext cx="8806070" cy="1325563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009136"/>
                </a:solidFill>
              </a:rPr>
              <a:t>          Контролюю </a:t>
            </a:r>
            <a:br>
              <a:rPr lang="uk-UA" sz="4000" dirty="0" smtClean="0">
                <a:solidFill>
                  <a:srgbClr val="009136"/>
                </a:solidFill>
              </a:rPr>
            </a:br>
            <a:r>
              <a:rPr lang="uk-UA" sz="4000" dirty="0" smtClean="0">
                <a:solidFill>
                  <a:srgbClr val="009136"/>
                </a:solidFill>
              </a:rPr>
              <a:t> </a:t>
            </a:r>
            <a:r>
              <a:rPr lang="uk-UA" sz="4000" dirty="0" smtClean="0">
                <a:solidFill>
                  <a:srgbClr val="009136"/>
                </a:solidFill>
              </a:rPr>
              <a:t>    виконання завдань</a:t>
            </a:r>
            <a:endParaRPr lang="ru-RU" sz="4000" dirty="0">
              <a:solidFill>
                <a:srgbClr val="009136"/>
              </a:solidFill>
            </a:endParaRPr>
          </a:p>
        </p:txBody>
      </p:sp>
      <p:pic>
        <p:nvPicPr>
          <p:cNvPr id="4099" name="Picture 3" descr="C:\Users\Виктория\Desktop\91052722_648224532442574_114892158438421299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74" y="1490868"/>
            <a:ext cx="4591878" cy="4949687"/>
          </a:xfrm>
          <a:prstGeom prst="rect">
            <a:avLst/>
          </a:prstGeom>
          <a:noFill/>
        </p:spPr>
      </p:pic>
      <p:pic>
        <p:nvPicPr>
          <p:cNvPr id="4098" name="Picture 2" descr="C:\Users\Виктория\Desktop\90942390_648224545775906_4104630348489424896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8280" y="1451113"/>
            <a:ext cx="4108034" cy="5068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174" y="290310"/>
            <a:ext cx="8448261" cy="1325563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009136"/>
                </a:solidFill>
              </a:rPr>
              <a:t> Надаю консультацію учням</a:t>
            </a:r>
            <a:endParaRPr lang="ru-RU" sz="4000" dirty="0">
              <a:solidFill>
                <a:srgbClr val="00913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Виктория\Desktop\91107746_650522892212738_156595926239857868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348" y="1524089"/>
            <a:ext cx="8110752" cy="495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лавиатура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Клавиатура" id="{F26DBFD6-43B9-478F-8F8D-170F213E122F}" vid="{DD39142D-9279-4B33-A4E5-E39706405DE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Клавиатура</Template>
  <TotalTime>152</TotalTime>
  <Words>271</Words>
  <Application>Microsoft Office PowerPoint</Application>
  <PresentationFormat>Экран (4:3)</PresentationFormat>
  <Paragraphs>34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Клавиатура</vt:lpstr>
      <vt:lpstr>НУШ 2 Дистанційне навчання</vt:lpstr>
      <vt:lpstr>Онлайн – уроки  на платформі  ZOOM </vt:lpstr>
      <vt:lpstr>НОВІ МОЖЛИВОСТІ    НОВІ ІНСТРУМЕНТИ НОВИЙ ВИКЛИК </vt:lpstr>
      <vt:lpstr>«Тепер кожен українець може навчатись цифровій грамотності безкоштовно, корисно та цікаво! Долучайте до навчання ваших рідних!» Президент України Володимир Зеленський</vt:lpstr>
      <vt:lpstr> </vt:lpstr>
      <vt:lpstr>ДІЗНАЛАСЯ ТА ОПАНУВАЛА</vt:lpstr>
      <vt:lpstr>Перша спроба. ZOOM -сервіс комунікація з учнями</vt:lpstr>
      <vt:lpstr>          Контролюю       виконання завдань</vt:lpstr>
      <vt:lpstr> Надаю консультацію учням</vt:lpstr>
      <vt:lpstr>Дистанційне навчання в дії</vt:lpstr>
      <vt:lpstr> </vt:lpstr>
      <vt:lpstr>Звичайно, працює в нас і синоптик, і щоденні новини обговорили, порівняли температуру повітря в Маріуполі і в селі.(Наша учениця тимчасово знаходиться у тітки, яка мешкає у місті)</vt:lpstr>
      <vt:lpstr>На ЯДС дізнаємося багато цікавого. Тема «Народні символи України»</vt:lpstr>
      <vt:lpstr> І навіть малюємо спільно з усіма на загальній віртуальній дошці;</vt:lpstr>
      <vt:lpstr>Слайд 15</vt:lpstr>
      <vt:lpstr>Народні символи України</vt:lpstr>
      <vt:lpstr>Українська мова - не менш цікава: працюємо з творчими картками</vt:lpstr>
      <vt:lpstr>       Творчі картки</vt:lpstr>
      <vt:lpstr>«Щоденні 5” / Daily 5      Читання для друга </vt:lpstr>
      <vt:lpstr>розповідаємо про своє хобі, і навіть..</vt:lpstr>
      <vt:lpstr>продемонстрували нові, блискучі кроси!! Які купили батьки! Хіба не супер! Раділи і сміялися усі:)</vt:lpstr>
      <vt:lpstr>ОСЬ ТАК у нас проходять заняття!!!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НУШ 2 Дистанційне навчання</dc:title>
  <dc:creator>Виктория</dc:creator>
  <cp:lastModifiedBy>Виктория</cp:lastModifiedBy>
  <cp:revision>22</cp:revision>
  <dcterms:created xsi:type="dcterms:W3CDTF">2020-03-31T17:42:01Z</dcterms:created>
  <dcterms:modified xsi:type="dcterms:W3CDTF">2020-03-31T20:14:29Z</dcterms:modified>
</cp:coreProperties>
</file>