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27.png" ContentType="image/png"/>
  <Override PartName="/ppt/media/image23.png" ContentType="image/png"/>
  <Override PartName="/ppt/media/image17.png" ContentType="image/png"/>
  <Override PartName="/ppt/media/image12.jpeg" ContentType="image/jpeg"/>
  <Override PartName="/ppt/media/image13.png" ContentType="image/png"/>
  <Override PartName="/ppt/media/image9.jpeg" ContentType="image/jpeg"/>
  <Override PartName="/ppt/media/image11.jpeg" ContentType="image/jpeg"/>
  <Override PartName="/ppt/media/image5.png" ContentType="image/png"/>
  <Override PartName="/ppt/media/image8.jpeg" ContentType="image/jpeg"/>
  <Override PartName="/ppt/media/image24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5.png" ContentType="image/png"/>
  <Override PartName="/ppt/media/image2.png" ContentType="image/png"/>
  <Override PartName="/ppt/media/image4.jpeg" ContentType="image/jpeg"/>
  <Override PartName="/ppt/media/image21.png" ContentType="image/png"/>
  <Override PartName="/ppt/media/image19.png" ContentType="image/png"/>
  <Override PartName="/ppt/media/image28.jpeg" ContentType="image/jpeg"/>
  <Override PartName="/ppt/media/image15.png" ContentType="image/png"/>
  <Override PartName="/ppt/media/image7.png" ContentType="image/png"/>
  <Override PartName="/ppt/media/image1.jpeg" ContentType="image/jpeg"/>
  <Override PartName="/ppt/media/image26.png" ContentType="image/png"/>
  <Override PartName="/ppt/media/image3.png" ContentType="image/png"/>
  <Override PartName="/ppt/media/image22.png" ContentType="image/png"/>
  <Override PartName="/ppt/media/image16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22400" y="391716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4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720" y="391716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5622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8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22400" y="391716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8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720" y="391716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5622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3600">
                <a:solidFill>
                  <a:srgbClr val="4e3b30"/>
                </a:solidFill>
                <a:latin typeface="Franklin Gothic Medium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 2"/>
              <a:buChar char=""/>
            </a:pPr>
            <a:r>
              <a:rPr lang="ru-RU" sz="2800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charset="2" typeface="Wingdings 2"/>
              <a:buChar char=""/>
            </a:pPr>
            <a:r>
              <a:rPr lang="ru-RU" sz="2400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charset="2" typeface="Wingdings 2"/>
              <a:buChar char=""/>
            </a:pPr>
            <a:r>
              <a:rPr lang="ru-RU" sz="2000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charset="2" typeface="Wingdings 2"/>
              <a:buChar char=""/>
            </a:pPr>
            <a:r>
              <a:rPr lang="ru-RU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200">
                <a:solidFill>
                  <a:srgbClr val="d38e28"/>
                </a:solidFill>
                <a:latin typeface="Franklin Gothic Book"/>
              </a:rPr>
              <a:t>7.5.20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fld id="{01EC4606-586D-4F91-B733-43099565FFD5}" type="slidenum">
              <a:rPr lang="ru-RU" sz="1200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3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4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301680" y="457200"/>
            <a:ext cx="8686440" cy="8409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3600">
                <a:solidFill>
                  <a:srgbClr val="4e3b30"/>
                </a:solidFill>
                <a:latin typeface="Franklin Gothic Medium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4e3b30"/>
                </a:solidFill>
                <a:latin typeface="Franklin Gothic Book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ru-RU" sz="2800">
                <a:solidFill>
                  <a:srgbClr val="4e3b30"/>
                </a:solidFill>
                <a:latin typeface="Franklin Gothic Book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 2"/>
              <a:buChar char=""/>
            </a:pPr>
            <a:r>
              <a:rPr lang="ru-RU" sz="2400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charset="2" typeface="Wingdings 2"/>
              <a:buChar char=""/>
            </a:pPr>
            <a:r>
              <a:rPr lang="ru-RU" sz="2000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charset="2" typeface="Wingdings 2"/>
              <a:buChar char=""/>
            </a:pPr>
            <a:r>
              <a:rPr lang="ru-RU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charset="2" typeface="Wingdings 2"/>
              <a:buChar char=""/>
            </a:pPr>
            <a:r>
              <a:rPr lang="ru-RU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343040" cy="47239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d38e28"/>
                </a:solidFill>
                <a:latin typeface="Franklin Gothic Book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d38e28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d38e28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d38e28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d38e28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d38e28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ru-RU" sz="2800">
                <a:solidFill>
                  <a:srgbClr val="d38e28"/>
                </a:solidFill>
                <a:latin typeface="Franklin Gothic Book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 2"/>
              <a:buChar char=""/>
            </a:pPr>
            <a:r>
              <a:rPr lang="ru-RU" sz="2400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charset="2" typeface="Wingdings 2"/>
              <a:buChar char=""/>
            </a:pPr>
            <a:r>
              <a:rPr lang="ru-RU" sz="2000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charset="2" typeface="Wingdings 2"/>
              <a:buChar char=""/>
            </a:pPr>
            <a:r>
              <a:rPr lang="ru-RU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charset="2" typeface="Wingdings 2"/>
              <a:buChar char=""/>
            </a:pPr>
            <a:r>
              <a:rPr lang="ru-RU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48" name="PlaceHolder 7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800">
                <a:solidFill>
                  <a:srgbClr val="d38e28"/>
                </a:solidFill>
                <a:latin typeface="Franklin Gothic Book"/>
              </a:rPr>
              <a:t>7.5.20</a:t>
            </a:r>
            <a:endParaRPr/>
          </a:p>
        </p:txBody>
      </p:sp>
      <p:sp>
        <p:nvSpPr>
          <p:cNvPr id="49" name="PlaceHolder 8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0" name="PlaceHolder 9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fld id="{05D6BB45-E54D-42D1-A55A-90979B676271}" type="slidenum">
              <a:rPr lang="ru-RU" sz="1200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moodle.org/" TargetMode="External"/><Relationship Id="rId2" Type="http://schemas.openxmlformats.org/officeDocument/2006/relationships/hyperlink" Target="https://www.zeetings.com/" TargetMode="External"/><Relationship Id="rId3" Type="http://schemas.openxmlformats.org/officeDocument/2006/relationships/hyperlink" Target="https://www.youtube.com/?gl=UA" TargetMode="External"/><Relationship Id="rId4" Type="http://schemas.openxmlformats.org/officeDocument/2006/relationships/hyperlink" Target="https://docs.google.com/forms/d/e/1FAIpQLSdxrPOOCiqOIMmbWtE9V7i9-cCHd9NMD0sAwwnEVEGcN_fpVQ/viewform" TargetMode="External"/><Relationship Id="rId5" Type="http://schemas.openxmlformats.org/officeDocument/2006/relationships/hyperlink" Target="https://docs.google.com/forms/d/e/1FAIpQLSdxrPOOCiqOIMmbWtE9V7i9-cCHd9NMD0sAwwnEVEGcN_fpVQ/viewform" TargetMode="External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04920" y="923760"/>
            <a:ext cx="8686440" cy="3959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ru-RU" sz="4400">
                <a:solidFill>
                  <a:srgbClr val="cc0000"/>
                </a:solidFill>
                <a:latin typeface="Century Schoolbook"/>
              </a:rPr>
              <a:t>Семінар-практикум </a:t>
            </a:r>
            <a:r>
              <a:rPr b="1" lang="ru-RU" sz="4400">
                <a:solidFill>
                  <a:srgbClr val="cc0000"/>
                </a:solidFill>
                <a:latin typeface="Century Schoolbook"/>
              </a:rPr>
              <a:t>
</a:t>
            </a:r>
            <a:r>
              <a:rPr b="1" lang="ru-RU" sz="4400">
                <a:solidFill>
                  <a:srgbClr val="193300"/>
                </a:solidFill>
                <a:latin typeface="Century Schoolbook"/>
              </a:rPr>
              <a:t>“Реалізація компетентнісного підходу на уроках математики під час дистанційного навчання”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3600000" y="5544000"/>
            <a:ext cx="5328000" cy="116928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ru-RU" sz="2000">
                <a:latin typeface="Arial Black"/>
              </a:rPr>
              <a:t>Підготувала:</a:t>
            </a:r>
            <a:endParaRPr/>
          </a:p>
          <a:p>
            <a:pPr algn="r"/>
            <a:r>
              <a:rPr lang="ru-RU" sz="2000">
                <a:latin typeface="Arial Black"/>
              </a:rPr>
              <a:t>Вчитель Зорянської ЗОШ</a:t>
            </a:r>
            <a:endParaRPr/>
          </a:p>
          <a:p>
            <a:pPr algn="r"/>
            <a:r>
              <a:rPr lang="ru-RU" sz="2000">
                <a:latin typeface="Arial Black"/>
              </a:rPr>
              <a:t>Челбарах Тетяна Володимирівна</a:t>
            </a:r>
            <a:endParaRPr/>
          </a:p>
        </p:txBody>
      </p:sp>
      <p:pic>
        <p:nvPicPr>
          <p:cNvPr descr="" id="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00" y="4688280"/>
            <a:ext cx="2710440" cy="200772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2714760" y="142920"/>
            <a:ext cx="2571480" cy="5713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7030a0"/>
                </a:solidFill>
                <a:latin typeface="Times New Roman"/>
              </a:rPr>
              <a:t>Пам’ятайте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0" y="571320"/>
            <a:ext cx="91436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Дистанційне навчання не може обмежуватися лише наданням учням завдань та перевіркою виконання. Обов’язково </a:t>
            </a:r>
            <a:r>
              <a:rPr b="1" lang="ru-RU" sz="2400">
                <a:solidFill>
                  <a:srgbClr val="000000"/>
                </a:solidFill>
                <a:latin typeface="Times New Roman"/>
              </a:rPr>
              <a:t>має бути чіткий інструктаж, озвучування завдань, консультація вчителя та зворотний зв’язок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Завдання мають бути дібрані таким чином, щоб якась їх частина була спрямована </a:t>
            </a:r>
            <a:r>
              <a:rPr b="1" lang="ru-RU" sz="2400">
                <a:solidFill>
                  <a:srgbClr val="000000"/>
                </a:solidFill>
                <a:latin typeface="Times New Roman"/>
              </a:rPr>
              <a:t>на глибше усвідомлення теорії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, а якась – </a:t>
            </a:r>
            <a:r>
              <a:rPr b="1" lang="ru-RU" sz="2400">
                <a:solidFill>
                  <a:srgbClr val="000000"/>
                </a:solidFill>
                <a:latin typeface="Times New Roman"/>
              </a:rPr>
              <a:t>на контроль знань, умінь і навичок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2600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17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2920" y="3357720"/>
            <a:ext cx="2857320" cy="1785600"/>
          </a:xfrm>
          <a:prstGeom prst="rect">
            <a:avLst/>
          </a:prstGeom>
          <a:ln w="9360">
            <a:noFill/>
          </a:ln>
        </p:spPr>
      </p:pic>
      <p:pic>
        <p:nvPicPr>
          <p:cNvPr descr="" id="118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71880" y="3429000"/>
            <a:ext cx="2928600" cy="1714320"/>
          </a:xfrm>
          <a:prstGeom prst="rect">
            <a:avLst/>
          </a:prstGeom>
          <a:ln w="9360">
            <a:noFill/>
          </a:ln>
        </p:spPr>
      </p:pic>
      <p:pic>
        <p:nvPicPr>
          <p:cNvPr descr="" id="119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43760" y="3429000"/>
            <a:ext cx="2808720" cy="171432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0" y="5357880"/>
            <a:ext cx="2714400" cy="1187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603a14"/>
                </a:solidFill>
                <a:latin typeface="Franklin Gothic Book"/>
              </a:rPr>
              <a:t>8 клас. Алгебра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603a14"/>
                </a:solidFill>
                <a:latin typeface="Franklin Gothic Book"/>
              </a:rPr>
              <a:t>Раціональні рівняння як математичні моделі реальних ситуацій</a:t>
            </a:r>
            <a:endParaRPr/>
          </a:p>
        </p:txBody>
      </p:sp>
      <p:sp>
        <p:nvSpPr>
          <p:cNvPr id="121" name="CustomShape 4"/>
          <p:cNvSpPr/>
          <p:nvPr/>
        </p:nvSpPr>
        <p:spPr>
          <a:xfrm>
            <a:off x="3000240" y="5429160"/>
            <a:ext cx="2857320" cy="1187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603a14"/>
                </a:solidFill>
                <a:latin typeface="Franklin Gothic Book"/>
              </a:rPr>
              <a:t>7 клас. Алгебра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603a14"/>
                </a:solidFill>
                <a:latin typeface="Franklin Gothic Book"/>
              </a:rPr>
              <a:t>Рішення систем лінійних рівнянь методом підстановки</a:t>
            </a:r>
            <a:endParaRPr/>
          </a:p>
        </p:txBody>
      </p:sp>
      <p:sp>
        <p:nvSpPr>
          <p:cNvPr id="122" name="CustomShape 5"/>
          <p:cNvSpPr/>
          <p:nvPr/>
        </p:nvSpPr>
        <p:spPr>
          <a:xfrm>
            <a:off x="6143760" y="5357880"/>
            <a:ext cx="278568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603a14"/>
                </a:solidFill>
                <a:latin typeface="Franklin Gothic Book"/>
              </a:rPr>
              <a:t>9 клас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603a14"/>
                </a:solidFill>
                <a:latin typeface="Franklin Gothic Book"/>
              </a:rPr>
              <a:t>Узагальнення та систематизація знань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285840" y="214200"/>
            <a:ext cx="8686440" cy="8409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7030a0"/>
                </a:solidFill>
                <a:latin typeface="Times New Roman"/>
              </a:rPr>
              <a:t>Під час дистанційного навчання активна роль учителя не зменшується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оскільки саме він має пропонувати матеріал для опанування, сервіси, що при цьому будуть використовуватись, забезпечувати контроль та зворотний зв’язок, ухвалювати рішення щодо коригування плану для покращення освітнього процесу.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25" name="Содержимое 4"/>
          <p:cNvPicPr/>
          <p:nvPr/>
        </p:nvPicPr>
        <p:blipFill>
          <a:blip r:embed="rId1"/>
          <a:srcRect b="23582" l="83984" r="0" t="161194"/>
          <a:stretch>
            <a:fillRect/>
          </a:stretch>
        </p:blipFill>
        <p:spPr>
          <a:xfrm>
            <a:off x="4357800" y="1857240"/>
            <a:ext cx="4571640" cy="4000320"/>
          </a:xfrm>
          <a:prstGeom prst="rect">
            <a:avLst/>
          </a:prstGeom>
          <a:ln w="38160">
            <a:solidFill>
              <a:srgbClr val="00b050"/>
            </a:solidFill>
            <a:miter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7030a0"/>
                </a:solidFill>
                <a:latin typeface="Times New Roman"/>
              </a:rPr>
              <a:t>Не варто залишати учня один на один</a:t>
            </a:r>
            <a:r>
              <a:rPr b="1" lang="ru-RU" sz="2000">
                <a:solidFill>
                  <a:srgbClr val="7030a0"/>
                </a:solidFill>
                <a:latin typeface="Times New Roman"/>
              </a:rPr>
              <a:t>
</a:t>
            </a:r>
            <a:r>
              <a:rPr b="1" lang="ru-RU" sz="2000">
                <a:solidFill>
                  <a:srgbClr val="7030a0"/>
                </a:solidFill>
                <a:latin typeface="Times New Roman"/>
              </a:rPr>
              <a:t> із підготовленим учителем матеріалом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0" y="714240"/>
            <a:ext cx="8714880" cy="2785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В учнів будуть запитання, і бажано, щоб вони могли отримати відповіді до того, як почнуть виконувати роботи на оцінку.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Якщо у вас один клас, то ви можете відповідати на запитання в чаті у Viber чи Telegram. Якщо ж кілька класів, то краще одразу визначити час для для онлайн-консультації у кожному.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Після виконання учнями роботи важливо проаналізувати типові помилки. Звісно, ідеально, якщо в учня після цього є змога поліпшити свій результат. Наприклад, на платформі </a:t>
            </a:r>
            <a:r>
              <a:rPr lang="ru-RU" sz="2000">
                <a:solidFill>
                  <a:srgbClr val="002060"/>
                </a:solidFill>
                <a:latin typeface="Times New Roman"/>
              </a:rPr>
              <a:t>ВСЕОСВІТА, НА УРОК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 є можливість пройти урок з аналогічними завданнями ще раз і зберегти найкращий результа</a:t>
            </a:r>
            <a:r>
              <a:rPr lang="ru-RU" sz="2000">
                <a:solidFill>
                  <a:srgbClr val="4e3b30"/>
                </a:solidFill>
                <a:latin typeface="Times New Roman"/>
              </a:rPr>
              <a:t>     </a:t>
            </a:r>
            <a:endParaRPr/>
          </a:p>
        </p:txBody>
      </p:sp>
      <p:pic>
        <p:nvPicPr>
          <p:cNvPr descr="" id="128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3286080" y="3929040"/>
            <a:ext cx="2928600" cy="1571400"/>
          </a:xfrm>
          <a:prstGeom prst="rect">
            <a:avLst/>
          </a:prstGeom>
          <a:ln w="9360">
            <a:noFill/>
          </a:ln>
        </p:spPr>
      </p:pic>
      <p:pic>
        <p:nvPicPr>
          <p:cNvPr descr="" id="129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72120" y="5143680"/>
            <a:ext cx="2857320" cy="1499760"/>
          </a:xfrm>
          <a:prstGeom prst="rect">
            <a:avLst/>
          </a:prstGeom>
          <a:ln w="9360">
            <a:noFill/>
          </a:ln>
        </p:spPr>
      </p:pic>
      <p:pic>
        <p:nvPicPr>
          <p:cNvPr descr="" id="130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4286160"/>
            <a:ext cx="2928600" cy="1642680"/>
          </a:xfrm>
          <a:prstGeom prst="rect">
            <a:avLst/>
          </a:prstGeom>
          <a:ln w="9360">
            <a:noFill/>
          </a:ln>
        </p:spPr>
      </p:pic>
      <p:sp>
        <p:nvSpPr>
          <p:cNvPr id="131" name="CustomShape 3"/>
          <p:cNvSpPr/>
          <p:nvPr/>
        </p:nvSpPr>
        <p:spPr>
          <a:xfrm>
            <a:off x="3428280" y="5929200"/>
            <a:ext cx="207396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7030a0"/>
                </a:solidFill>
                <a:latin typeface="Franklin Gothic Book"/>
              </a:rPr>
              <a:t>6 клас 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7030a0"/>
                </a:solidFill>
                <a:latin typeface="Franklin Gothic Book"/>
              </a:rPr>
              <a:t>Самостійна робота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85840" y="214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7030a0"/>
                </a:solidFill>
                <a:latin typeface="Times New Roman"/>
              </a:rPr>
              <a:t>онлайн-зустрічі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ru-RU" sz="2600">
                <a:solidFill>
                  <a:srgbClr val="000000"/>
                </a:solidFill>
                <a:latin typeface="Times New Roman"/>
              </a:rPr>
              <a:t>Також можна заохочувати і навіть спланувати </a:t>
            </a:r>
            <a:r>
              <a:rPr b="1" lang="ru-RU" sz="2600">
                <a:solidFill>
                  <a:srgbClr val="000000"/>
                </a:solidFill>
                <a:latin typeface="Times New Roman"/>
              </a:rPr>
              <a:t>зустріч онлайн, на якій саме однокласники будуть відповідати на запитання одне одного</a:t>
            </a:r>
            <a:r>
              <a:rPr lang="ru-RU" sz="2600">
                <a:solidFill>
                  <a:srgbClr val="000000"/>
                </a:solidFill>
                <a:latin typeface="Times New Roman"/>
              </a:rPr>
              <a:t>. Тобто – консультація учнів з учнями. У таких зустрічах може брати участь і вчитель, але його роль – лише відслідкувати, щоб якесь хибне твердження чи уявлення не розповсюдилося на весь клас.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ru-RU" sz="2600">
                <a:solidFill>
                  <a:srgbClr val="000000"/>
                </a:solidFill>
                <a:latin typeface="Times New Roman"/>
              </a:rPr>
              <a:t>Бажано нагадувати учням про онлайн-зустрічі – наприклад, за 15 хвилин до початку (це легко зробити у групі Viber чи Zoom)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2643120" y="0"/>
            <a:ext cx="4357440" cy="756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7030a0"/>
                </a:solidFill>
                <a:latin typeface="Times New Roman"/>
              </a:rPr>
              <a:t>Пам’ятайте: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642960" y="785880"/>
            <a:ext cx="8186400" cy="1499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Під час дистанційного навчання </a:t>
            </a:r>
            <a:r>
              <a:rPr b="1" lang="ru-RU" sz="2000">
                <a:solidFill>
                  <a:srgbClr val="000000"/>
                </a:solidFill>
                <a:latin typeface="Times New Roman"/>
              </a:rPr>
              <a:t>основне – не оцінити учнів, а навчити їх самостійно навчатися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Для учнів всіх класів бажано вказувати рекомендований час для початку роботи над завданням та орієнтовну кількість часу на його виконання. Це допоможе в організації їхнього розкладу роботи.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36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3000240"/>
            <a:ext cx="2714400" cy="1785600"/>
          </a:xfrm>
          <a:prstGeom prst="rect">
            <a:avLst/>
          </a:prstGeom>
          <a:ln w="9360">
            <a:noFill/>
          </a:ln>
        </p:spPr>
      </p:pic>
      <p:pic>
        <p:nvPicPr>
          <p:cNvPr descr="" id="137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14800" y="3000240"/>
            <a:ext cx="2857320" cy="1785600"/>
          </a:xfrm>
          <a:prstGeom prst="rect">
            <a:avLst/>
          </a:prstGeom>
          <a:ln w="9360">
            <a:noFill/>
          </a:ln>
        </p:spPr>
      </p:pic>
      <p:pic>
        <p:nvPicPr>
          <p:cNvPr descr="" id="138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680" y="3000240"/>
            <a:ext cx="2571480" cy="1785600"/>
          </a:xfrm>
          <a:prstGeom prst="rect">
            <a:avLst/>
          </a:prstGeom>
          <a:ln w="9360">
            <a:noFill/>
          </a:ln>
        </p:spPr>
      </p:pic>
      <p:pic>
        <p:nvPicPr>
          <p:cNvPr descr="" id="139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00" y="5000760"/>
            <a:ext cx="2785680" cy="1713960"/>
          </a:xfrm>
          <a:prstGeom prst="rect">
            <a:avLst/>
          </a:prstGeom>
          <a:ln w="9360">
            <a:noFill/>
          </a:ln>
        </p:spPr>
      </p:pic>
      <p:pic>
        <p:nvPicPr>
          <p:cNvPr descr="" id="140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3286080" y="5000760"/>
            <a:ext cx="2785680" cy="1713960"/>
          </a:xfrm>
          <a:prstGeom prst="rect">
            <a:avLst/>
          </a:prstGeom>
          <a:ln w="9360">
            <a:noFill/>
          </a:ln>
        </p:spPr>
      </p:pic>
      <p:pic>
        <p:nvPicPr>
          <p:cNvPr descr="" id="141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6357960" y="5000760"/>
            <a:ext cx="2571480" cy="1642680"/>
          </a:xfrm>
          <a:prstGeom prst="rect">
            <a:avLst/>
          </a:prstGeom>
          <a:ln w="9360"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2702160" y="2357280"/>
            <a:ext cx="391788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2060"/>
                </a:solidFill>
                <a:latin typeface="Franklin Gothic Book"/>
              </a:rPr>
              <a:t>6 клас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002060"/>
                </a:solidFill>
                <a:latin typeface="Franklin Gothic Book"/>
              </a:rPr>
              <a:t>Графіки залежностей між величинами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700">
                <a:solidFill>
                  <a:srgbClr val="7030a0"/>
                </a:solidFill>
                <a:latin typeface="Times New Roman"/>
              </a:rPr>
              <a:t>3. Урізноманітніть форми роботи</a:t>
            </a:r>
            <a:r>
              <a:rPr lang="ru-RU" sz="3600">
                <a:solidFill>
                  <a:srgbClr val="4e3b30"/>
                </a:solidFill>
                <a:latin typeface="Franklin Gothic Medium"/>
              </a:rPr>
              <a:t>
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0" y="1071720"/>
            <a:ext cx="91436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Бажано, щоб виклад тем не був однаковим за структурою. Тобто,      іноді пропонуйте ознайомитися з новим матеріалом наперед. Іноді – розповідайте нову тему самостійно. Іноді – пропонуйте спершу виконати тест, щоб мотивувати вивчення теми. (Наприклад, на GIOS є вхідне тестування, в якому містяться типові завдання, що трапляються на контрольній. Такі завдання показують учням, які вправи вони навчаться розв’язувати, опанувавши тему.)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7030a0"/>
                </a:solidFill>
                <a:latin typeface="Times New Roman"/>
              </a:rPr>
              <a:t>4. Продумайте, що підсилить мотивацію учнів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Поза колективом учні менше вмотивовані навчатися. Тож доцільно створювати додаткові стимули для роботи у спільноті. Наприклад, пропонувати цікаві завдання, фабула яких стосується буденного життя учнів, додавати елементи гри чи змагання.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7030a0"/>
                </a:solidFill>
                <a:latin typeface="Times New Roman"/>
              </a:rPr>
              <a:t>5. Забезпечити систематизацію пройденого</a:t>
            </a:r>
            <a:r>
              <a:rPr lang="ru-RU" sz="2400">
                <a:solidFill>
                  <a:srgbClr val="7030a0"/>
                </a:solidFill>
                <a:latin typeface="Times New Roman"/>
              </a:rPr>
              <a:t>
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214200" y="100008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Усі </a:t>
            </a:r>
            <a:r>
              <a:rPr b="1" lang="ru-RU" sz="2400">
                <a:solidFill>
                  <a:srgbClr val="000000"/>
                </a:solidFill>
                <a:latin typeface="Times New Roman"/>
              </a:rPr>
              <a:t>матеріали для навчання мають бути в одному місці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Наприклад, можна в цій же таблиці додавати посилання на статті чи гугл-презентації, з якими ви хочете ознайомити учнів, тощо.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49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357120" y="2857320"/>
            <a:ext cx="3857400" cy="2356920"/>
          </a:xfrm>
          <a:prstGeom prst="rect">
            <a:avLst/>
          </a:prstGeom>
          <a:ln w="9360">
            <a:noFill/>
          </a:ln>
        </p:spPr>
      </p:pic>
      <p:pic>
        <p:nvPicPr>
          <p:cNvPr descr="" id="150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43280" y="2571840"/>
            <a:ext cx="4071600" cy="2356920"/>
          </a:xfrm>
          <a:prstGeom prst="rect">
            <a:avLst/>
          </a:prstGeom>
          <a:ln w="9360">
            <a:noFill/>
          </a:ln>
        </p:spPr>
      </p:pic>
      <p:sp>
        <p:nvSpPr>
          <p:cNvPr id="151" name="CustomShape 3"/>
          <p:cNvSpPr/>
          <p:nvPr/>
        </p:nvSpPr>
        <p:spPr>
          <a:xfrm>
            <a:off x="1142640" y="5500800"/>
            <a:ext cx="185904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Franklin Gothic Book"/>
              </a:rPr>
              <a:t>8 клас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Franklin Gothic Book"/>
              </a:rPr>
              <a:t>Усне опитування</a:t>
            </a:r>
            <a:endParaRPr/>
          </a:p>
        </p:txBody>
      </p:sp>
      <p:sp>
        <p:nvSpPr>
          <p:cNvPr id="152" name="CustomShape 4"/>
          <p:cNvSpPr/>
          <p:nvPr/>
        </p:nvSpPr>
        <p:spPr>
          <a:xfrm>
            <a:off x="5785920" y="5286240"/>
            <a:ext cx="226908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Franklin Gothic Book"/>
              </a:rPr>
              <a:t>8 клас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Franklin Gothic Book"/>
              </a:rPr>
              <a:t>Розв</a:t>
            </a:r>
            <a:r>
              <a:rPr b="1" lang="ru-RU">
                <a:solidFill>
                  <a:srgbClr val="000000"/>
                </a:solidFill>
                <a:latin typeface="Times New Roman"/>
              </a:rPr>
              <a:t>’</a:t>
            </a:r>
            <a:r>
              <a:rPr b="1" lang="ru-RU">
                <a:solidFill>
                  <a:srgbClr val="000000"/>
                </a:solidFill>
                <a:latin typeface="Franklin Gothic Book"/>
              </a:rPr>
              <a:t>язування задач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0" y="142920"/>
            <a:ext cx="657180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2611"/>
                </a:solidFill>
                <a:latin typeface="Times New Roman"/>
              </a:rPr>
              <a:t>Сучасний світ вимагає від нас здатності </a:t>
            </a:r>
            <a:r>
              <a:rPr b="1" lang="ru-RU">
                <a:solidFill>
                  <a:srgbClr val="002611"/>
                </a:solidFill>
                <a:latin typeface="Times New Roman"/>
              </a:rPr>
              <a:t>
</a:t>
            </a:r>
            <a:r>
              <a:rPr b="1" lang="ru-RU">
                <a:solidFill>
                  <a:srgbClr val="002611"/>
                </a:solidFill>
                <a:latin typeface="Times New Roman"/>
              </a:rPr>
              <a:t>якісно та оперативно реагувати на </a:t>
            </a:r>
            <a:r>
              <a:rPr b="1" lang="ru-RU">
                <a:solidFill>
                  <a:srgbClr val="002611"/>
                </a:solidFill>
                <a:latin typeface="Times New Roman"/>
              </a:rPr>
              <a:t>
</a:t>
            </a:r>
            <a:r>
              <a:rPr b="1" lang="ru-RU">
                <a:solidFill>
                  <a:srgbClr val="002611"/>
                </a:solidFill>
                <a:latin typeface="Times New Roman"/>
              </a:rPr>
              <a:t>виклики, яких щодня стає все більше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152280" y="1071720"/>
            <a:ext cx="8991360" cy="4579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Franklin Gothic Book"/>
              </a:rPr>
              <a:t>     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У таких умовах шкільна освіта має стати тим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містком, який допоможе дітям бути конкурентними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та самодостатніми. Але ситуація складається так,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що стандартного набору знань для цього замало. </a:t>
            </a:r>
            <a:endParaRPr/>
          </a:p>
          <a:p>
            <a:pPr>
              <a:lnSpc>
                <a:spcPct val="120000"/>
              </a:lnSpc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У процесі навчання все активніше запроваджується компетентнісний підхід, який є фундаментом концепції Нової української школи.</a:t>
            </a:r>
            <a:endParaRPr/>
          </a:p>
          <a:p>
            <a:pPr>
              <a:lnSpc>
                <a:spcPct val="120000"/>
              </a:lnSpc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Компетентність – це універсальне поєднання умінь, знань, навичок, способів мислення, ціннісних орієнтирів які дозволяють впевнено й успішно виходити із нестандартних життєвих ситуацій. Саме такий мікс дає можливість досягти успіху в навчанні та професійній діяльності.</a:t>
            </a:r>
            <a:endParaRPr/>
          </a:p>
          <a:p>
            <a:pPr>
              <a:lnSpc>
                <a:spcPct val="120000"/>
              </a:lnSpc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Компетентність стає новим мірилом людської освіченості, коли перше місце надається не процесу навчання та обсягу вивченого матеріалу, а кінцевому результату, втіленому в здатності діяти у різних умовах і обставинах.</a:t>
            </a:r>
            <a:endParaRPr/>
          </a:p>
        </p:txBody>
      </p:sp>
      <p:pic>
        <p:nvPicPr>
          <p:cNvPr descr="" id="15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500880" y="0"/>
            <a:ext cx="2642760" cy="2356920"/>
          </a:xfrm>
          <a:prstGeom prst="rect">
            <a:avLst/>
          </a:prstGeom>
          <a:ln w="28440">
            <a:solidFill>
              <a:srgbClr val="ffff00"/>
            </a:solidFill>
            <a:round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285840" y="214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0000"/>
                </a:solidFill>
                <a:latin typeface="Times New Roman"/>
              </a:rPr>
              <a:t>Викладання математики під час дистанційного навчання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ru-RU" sz="3400">
                <a:solidFill>
                  <a:srgbClr val="000000"/>
                </a:solidFill>
                <a:latin typeface="Times New Roman"/>
              </a:rPr>
              <a:t>Дистанційне навчання дає можливість учасникам освітнього процесу підтримувати діалог на відстані. Навчання відбувається у зручному місці й у зручний час для кожного учня, стає більш індивідуалізованим, але потребує активної самостійної роботи.</a:t>
            </a:r>
            <a:endParaRPr/>
          </a:p>
          <a:p>
            <a:pPr>
              <a:lnSpc>
                <a:spcPct val="100000"/>
              </a:lnSpc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ru-RU" sz="3400">
                <a:solidFill>
                  <a:srgbClr val="000000"/>
                </a:solidFill>
                <a:latin typeface="Times New Roman"/>
              </a:rPr>
              <a:t>Дистанційне навчання – це можливість для формування таких якостей: активність, самостійність, самовдосконалення, самоорганізація, самоконтроль, творчість тощо.</a:t>
            </a:r>
            <a:endParaRPr/>
          </a:p>
          <a:p>
            <a:pPr>
              <a:lnSpc>
                <a:spcPct val="100000"/>
              </a:lnSpc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ru-RU" sz="3400">
                <a:solidFill>
                  <a:srgbClr val="000000"/>
                </a:solidFill>
                <a:latin typeface="Times New Roman"/>
              </a:rPr>
              <a:t>Для учнів і вчителів, для яких дистанційне навчання не було раніше систематичним, вимушений карантин – це виклик. </a:t>
            </a:r>
            <a:r>
              <a:rPr lang="ru-RU" sz="3400">
                <a:solidFill>
                  <a:srgbClr val="7030a0"/>
                </a:solidFill>
                <a:latin typeface="Times New Roman"/>
              </a:rPr>
              <a:t>Найскладніше для вчителя</a:t>
            </a:r>
            <a:r>
              <a:rPr lang="ru-RU" sz="3400">
                <a:solidFill>
                  <a:srgbClr val="000000"/>
                </a:solidFill>
                <a:latin typeface="Times New Roman"/>
              </a:rPr>
              <a:t> – в обмежений час підготувати матеріали для дистанційного навчання.</a:t>
            </a:r>
            <a:endParaRPr/>
          </a:p>
          <a:p>
            <a:pPr>
              <a:lnSpc>
                <a:spcPct val="100000"/>
              </a:lnSpc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lang="ru-RU" sz="3400">
                <a:solidFill>
                  <a:srgbClr val="7030a0"/>
                </a:solidFill>
                <a:latin typeface="Times New Roman"/>
              </a:rPr>
              <a:t>Для учнів найскладніше </a:t>
            </a:r>
            <a:r>
              <a:rPr lang="ru-RU" sz="3400">
                <a:solidFill>
                  <a:srgbClr val="000000"/>
                </a:solidFill>
                <a:latin typeface="Times New Roman"/>
              </a:rPr>
              <a:t>– розпланувати свій день та виділити певний час на вивчення того чи іншого предмету.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85840"/>
            <a:ext cx="8686440" cy="8409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7030a0"/>
                </a:solidFill>
                <a:latin typeface="Times New Roman"/>
              </a:rPr>
              <a:t>За допомогою дистанційного навчання можна зробити навчання більш </a:t>
            </a:r>
            <a:r>
              <a:rPr lang="ru-RU" sz="2000">
                <a:solidFill>
                  <a:srgbClr val="7030a0"/>
                </a:solidFill>
                <a:latin typeface="Times New Roman"/>
              </a:rPr>
              <a:t>інтенсивним</a:t>
            </a:r>
            <a:r>
              <a:rPr b="1" lang="ru-RU" sz="2000">
                <a:solidFill>
                  <a:srgbClr val="7030a0"/>
                </a:solidFill>
                <a:latin typeface="Times New Roman"/>
              </a:rPr>
              <a:t> та індивідуалізованим, крім того, </a:t>
            </a:r>
            <a:r>
              <a:rPr b="1" lang="ru-RU" sz="2000">
                <a:solidFill>
                  <a:srgbClr val="00b050"/>
                </a:solidFill>
                <a:latin typeface="Times New Roman"/>
              </a:rPr>
              <a:t>сприяти формуванню ключових компетентностей учнів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0" y="1600200"/>
            <a:ext cx="4571640" cy="4723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Головне – правильно  організувати дистанційне навчання  і пам’ятати, що за такого типу навчання вчитель не стає менш активним, просто змінюється його роль.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Ймовірно, після вимушеного карантину все частіше у традиційне навчання будуть додаватися елементи дистанційного. Тож доцільно разом з учнями вчитися працювати по-новому.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2" name="TextShape 3"/>
          <p:cNvSpPr txBox="1"/>
          <p:nvPr/>
        </p:nvSpPr>
        <p:spPr>
          <a:xfrm>
            <a:off x="4648320" y="1600200"/>
            <a:ext cx="4343040" cy="47239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93" name="Рисунок 3"/>
          <p:cNvPicPr/>
          <p:nvPr/>
        </p:nvPicPr>
        <p:blipFill>
          <a:blip r:embed="rId1"/>
          <a:srcRect b="120202" l="0" r="0" t="0"/>
          <a:stretch>
            <a:fillRect/>
          </a:stretch>
        </p:blipFill>
        <p:spPr>
          <a:xfrm>
            <a:off x="4643280" y="2214720"/>
            <a:ext cx="4285800" cy="4000320"/>
          </a:xfrm>
          <a:prstGeom prst="rect">
            <a:avLst/>
          </a:prstGeom>
          <a:ln w="57240">
            <a:solidFill>
              <a:srgbClr val="f0a22e"/>
            </a:solidFill>
            <a:miter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7030a0"/>
                </a:solidFill>
                <a:latin typeface="Times New Roman"/>
              </a:rPr>
              <a:t>Складові математичної компетентності:</a:t>
            </a:r>
            <a:r>
              <a:rPr b="1" lang="ru-RU" sz="2400">
                <a:solidFill>
                  <a:srgbClr val="7030a0"/>
                </a:solidFill>
                <a:latin typeface="Times New Roman"/>
              </a:rPr>
              <a:t>
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Franklin Gothic Book"/>
              </a:rPr>
              <a:t>-обчислювальна (готовність учня застосовувати обчислювальні вміння на практиці), форми роботи : вправа мікрофон, вдала риболовля, лісова стежина;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Franklin Gothic Book"/>
              </a:rPr>
              <a:t>-інформаційно-графічна (утворює готовність застосовувати вміння і навички, способи діяльності пов'язані з графічною діяльністю), форми роботи: гра «Хто швидше?», практичні заняття (визначення часу за годинником, побудова кола без циркуля);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Franklin Gothic Book"/>
              </a:rPr>
              <a:t>-логічна (забезпечується здатністю учня виконувати логічні операції у процесі розв'язування рівнянь, розгадування ребусів і головоломок, розрізнення істиних і хибних тверджень;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Franklin Gothic Book"/>
              </a:rPr>
              <a:t>-геометрична (виявляється у володінні просторовою уявою), форми роботи: обчислення периметру, площі класної кімнати, клумби, під час вивчення теореми Піфагора.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96" name="Рисунок 5"/>
          <p:cNvPicPr/>
          <p:nvPr/>
        </p:nvPicPr>
        <p:blipFill>
          <a:blip r:embed="rId1"/>
          <a:srcRect b="72913" l="0" r="-33" t="0"/>
          <a:stretch>
            <a:fillRect/>
          </a:stretch>
        </p:blipFill>
        <p:spPr>
          <a:xfrm>
            <a:off x="1285920" y="5500800"/>
            <a:ext cx="6286320" cy="1213920"/>
          </a:xfrm>
          <a:prstGeom prst="rect">
            <a:avLst/>
          </a:prstGeom>
          <a:ln w="38160">
            <a:solidFill>
              <a:srgbClr val="00b050"/>
            </a:solidFill>
            <a:miter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01680" y="457200"/>
            <a:ext cx="8686440" cy="8409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ru-RU" sz="2200">
                <a:solidFill>
                  <a:srgbClr val="002060"/>
                </a:solidFill>
                <a:latin typeface="Times New Roman"/>
              </a:rPr>
              <a:t>Учень потребує допомоги вчителя у плануванні</a:t>
            </a:r>
            <a:r>
              <a:rPr lang="ru-RU" sz="2200">
                <a:solidFill>
                  <a:srgbClr val="002060"/>
                </a:solidFill>
                <a:latin typeface="Times New Roman"/>
              </a:rPr>
              <a:t> і має усвідомлювати, що його діяльність контролюється.</a:t>
            </a:r>
            <a:r>
              <a:rPr lang="ru-RU" sz="3600">
                <a:solidFill>
                  <a:srgbClr val="4e3b30"/>
                </a:solidFill>
                <a:latin typeface="Franklin Gothic Medium"/>
              </a:rPr>
              <a:t>
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0" y="1143000"/>
            <a:ext cx="4190760" cy="4723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В Україні є сервіси для вивчення математики онлайн. Але перевагу краще надати тим, що відповідають українській програмі, мають гриф МОН, забезпечують зворотній зв’язок і доступ учителя до результатів виконання завдань.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99" name="Содержимо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4000320" y="1428840"/>
            <a:ext cx="4990680" cy="51433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01680" y="457200"/>
            <a:ext cx="8686440" cy="8409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700">
                <a:solidFill>
                  <a:srgbClr val="7030a0"/>
                </a:solidFill>
                <a:latin typeface="Times New Roman"/>
              </a:rPr>
              <a:t>Отже, як учителю продуктивно організувати дистанційне навчання математики?</a:t>
            </a:r>
            <a:r>
              <a:rPr lang="ru-RU" sz="3600">
                <a:solidFill>
                  <a:srgbClr val="4e3b30"/>
                </a:solidFill>
                <a:latin typeface="Franklin Gothic Medium"/>
              </a:rPr>
              <a:t>
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0" y="1214280"/>
            <a:ext cx="4500360" cy="5428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b050"/>
                </a:solidFill>
                <a:latin typeface="Times New Roman"/>
              </a:rPr>
              <a:t> </a:t>
            </a:r>
            <a:r>
              <a:rPr b="1" lang="ru-RU" sz="2400">
                <a:solidFill>
                  <a:srgbClr val="00b050"/>
                </a:solidFill>
                <a:latin typeface="Times New Roman"/>
              </a:rPr>
              <a:t>1.Оберіть сервіси, що допоможуть викласти програмний матеріал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2" name="CustomShape 3"/>
          <p:cNvSpPr/>
          <p:nvPr/>
        </p:nvSpPr>
        <p:spPr>
          <a:xfrm>
            <a:off x="0" y="2571840"/>
            <a:ext cx="464292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c00000"/>
                </a:solidFill>
                <a:latin typeface="Times New Roman"/>
              </a:rPr>
              <a:t>2. Сплануйте роботу з учнями</a:t>
            </a:r>
            <a:endParaRPr/>
          </a:p>
        </p:txBody>
      </p:sp>
      <p:sp>
        <p:nvSpPr>
          <p:cNvPr id="103" name="CustomShape 4"/>
          <p:cNvSpPr/>
          <p:nvPr/>
        </p:nvSpPr>
        <p:spPr>
          <a:xfrm>
            <a:off x="0" y="3357720"/>
            <a:ext cx="4285800" cy="821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2060"/>
                </a:solidFill>
                <a:latin typeface="Times New Roman"/>
              </a:rPr>
              <a:t>3. Урізноманітніть форми та методи роботи</a:t>
            </a:r>
            <a:endParaRPr/>
          </a:p>
        </p:txBody>
      </p:sp>
      <p:sp>
        <p:nvSpPr>
          <p:cNvPr id="104" name="CustomShape 5"/>
          <p:cNvSpPr/>
          <p:nvPr/>
        </p:nvSpPr>
        <p:spPr>
          <a:xfrm>
            <a:off x="0" y="5429160"/>
            <a:ext cx="4428720" cy="821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7030a0"/>
                </a:solidFill>
                <a:latin typeface="Times New Roman"/>
              </a:rPr>
              <a:t>5. Забезпечте систематизацію вивченого матеріалу</a:t>
            </a:r>
            <a:endParaRPr/>
          </a:p>
        </p:txBody>
      </p:sp>
      <p:sp>
        <p:nvSpPr>
          <p:cNvPr id="105" name="CustomShape 6"/>
          <p:cNvSpPr/>
          <p:nvPr/>
        </p:nvSpPr>
        <p:spPr>
          <a:xfrm>
            <a:off x="0" y="4357800"/>
            <a:ext cx="3999960" cy="821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b050"/>
                </a:solidFill>
                <a:latin typeface="Times New Roman"/>
              </a:rPr>
              <a:t>4. Продумайте, що підсилить мотивацію учнів</a:t>
            </a:r>
            <a:endParaRPr/>
          </a:p>
        </p:txBody>
      </p:sp>
      <p:pic>
        <p:nvPicPr>
          <p:cNvPr descr="" id="106" name="Содержимое 8"/>
          <p:cNvPicPr/>
          <p:nvPr/>
        </p:nvPicPr>
        <p:blipFill>
          <a:blip r:embed="rId1"/>
          <a:srcRect b="-67" l="11202" r="6445" t="0"/>
          <a:stretch>
            <a:fillRect/>
          </a:stretch>
        </p:blipFill>
        <p:spPr>
          <a:xfrm>
            <a:off x="4500720" y="1143000"/>
            <a:ext cx="4428720" cy="5571720"/>
          </a:xfrm>
          <a:prstGeom prst="rect">
            <a:avLst/>
          </a:prstGeom>
          <a:ln w="57240">
            <a:solidFill>
              <a:srgbClr val="00b050"/>
            </a:solidFill>
            <a:miter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700">
                <a:solidFill>
                  <a:srgbClr val="7030a0"/>
                </a:solidFill>
                <a:latin typeface="Times New Roman"/>
              </a:rPr>
              <a:t>1.Оберіть сервіси, що допоможуть викласти програмний матеріал</a:t>
            </a:r>
            <a:r>
              <a:rPr lang="ru-RU" sz="3600">
                <a:solidFill>
                  <a:srgbClr val="4e3b30"/>
                </a:solidFill>
                <a:latin typeface="Franklin Gothic Medium"/>
              </a:rPr>
              <a:t>
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Учитель може створити свій курс – наприклад, на платформі для дистанційних курсів </a:t>
            </a:r>
            <a:r>
              <a:rPr lang="ru-RU" sz="3200" u="sng">
                <a:solidFill>
                  <a:srgbClr val="000000"/>
                </a:solidFill>
                <a:latin typeface="Times New Roman"/>
                <a:hlinkClick r:id="rId1"/>
              </a:rPr>
              <a:t>Moodle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Або ж використати інтерактивну онлайн-презентацію </a:t>
            </a:r>
            <a:r>
              <a:rPr lang="ru-RU" sz="3200" u="sng">
                <a:solidFill>
                  <a:srgbClr val="000000"/>
                </a:solidFill>
                <a:latin typeface="Times New Roman"/>
                <a:hlinkClick r:id="rId2"/>
              </a:rPr>
              <a:t>Zeetings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, на слайди якої можна додати відео з </a:t>
            </a:r>
            <a:r>
              <a:rPr lang="ru-RU" sz="3200" u="sng">
                <a:solidFill>
                  <a:srgbClr val="000000"/>
                </a:solidFill>
                <a:latin typeface="Times New Roman"/>
                <a:hlinkClick r:id="rId3"/>
              </a:rPr>
              <a:t>YouTube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, опитування, посилання на інші ресурси тощо.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Звісно, створення таких курсів чи уроків потребує часу. Тож, під час вимушеного карантину найпростіше використовувати сервіси з готовим контентом.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Це може бути одна платформа або кілька, які ви будете комбінувати (</a:t>
            </a:r>
            <a:r>
              <a:rPr b="1" lang="ru-RU" sz="3200">
                <a:solidFill>
                  <a:srgbClr val="000000"/>
                </a:solidFill>
                <a:latin typeface="Times New Roman"/>
              </a:rPr>
              <a:t>YouTube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 + тестова оболонка). Зверніть увагу, що тестові оболонки часто не дають можливість прописувати формули з математики. Тож, імовірніше ви будете завантажувати їх як малюнки.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У цій статті хочу більше розповісти про онлайн-платформу GIOS, однією з розробниць якої я є. На час карантину ми надаємо </a:t>
            </a:r>
            <a:r>
              <a:rPr lang="ru-RU" sz="3200" u="sng">
                <a:solidFill>
                  <a:srgbClr val="000000"/>
                </a:solidFill>
                <a:latin typeface="Times New Roman"/>
                <a:hlinkClick r:id="rId4"/>
              </a:rPr>
              <a:t>безкоштовний</a:t>
            </a:r>
            <a:r>
              <a:rPr lang="ru-RU" sz="3200" u="sng">
                <a:solidFill>
                  <a:srgbClr val="000000"/>
                </a:solidFill>
                <a:latin typeface="Times New Roman"/>
                <a:hlinkClick r:id="rId5"/>
              </a:rPr>
              <a:t> доступ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 до всіх матеріалів.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285840" y="214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700">
                <a:solidFill>
                  <a:srgbClr val="7030a0"/>
                </a:solidFill>
                <a:latin typeface="Times New Roman"/>
              </a:rPr>
              <a:t>2. Сплануйте роботу з учнями</a:t>
            </a:r>
            <a:r>
              <a:rPr lang="ru-RU" sz="3600">
                <a:solidFill>
                  <a:srgbClr val="4e3b30"/>
                </a:solidFill>
                <a:latin typeface="Franklin Gothic Medium"/>
              </a:rPr>
              <a:t>
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457200" y="85716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Створіть таблицю (бажано за допомогою гугл-документів), в якій укажете тему й засоби, які будуть використовуватися під час вивчення цієї теми, дату вивчення та правила оцінювання чи контролю, а також – дедлайн (дата, до якої має бути виконана робота). Таблицю слід подавати у відкритому доступі, щоб усі учасники освітнього процесу мали до неї доступ. Звісно, вона може поступово поповнюватися. Але учні матимуть можливість планувати свій розклад навчання на тиждень з урахуванням таблиці.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42920" y="214200"/>
            <a:ext cx="8686440" cy="8409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2060"/>
                </a:solidFill>
                <a:latin typeface="Times New Roman"/>
              </a:rPr>
              <a:t>Наприклад, для опрацювання чи повторення в дистанційному режимі теми “Арифметична прогресія” можна використати таку таблицю</a:t>
            </a:r>
            <a:r>
              <a:rPr lang="ru-RU" sz="3600">
                <a:solidFill>
                  <a:srgbClr val="4e3b30"/>
                </a:solidFill>
                <a:latin typeface="Times New Roman"/>
              </a:rPr>
              <a:t>
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0" y="857160"/>
            <a:ext cx="4495320" cy="58575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6200">
                <a:solidFill>
                  <a:srgbClr val="ff0000"/>
                </a:solidFill>
                <a:latin typeface="Franklin Gothic Book"/>
              </a:rPr>
              <a:t>Тема Дата Засоби Контроль Дедлайн</a:t>
            </a:r>
            <a:endParaRPr/>
          </a:p>
          <a:p>
            <a:pPr>
              <a:lnSpc>
                <a:spcPct val="100000"/>
              </a:lnSpc>
            </a:pPr>
            <a:r>
              <a:rPr lang="ru-RU" sz="6200">
                <a:solidFill>
                  <a:srgbClr val="000000"/>
                </a:solidFill>
                <a:latin typeface="Franklin Gothic Book"/>
              </a:rPr>
              <a:t>Арифметична прогресія  23.03</a:t>
            </a:r>
            <a:endParaRPr/>
          </a:p>
          <a:p>
            <a:pPr>
              <a:lnSpc>
                <a:spcPct val="100000"/>
              </a:lnSpc>
            </a:pPr>
            <a:r>
              <a:rPr lang="ru-RU" sz="6200">
                <a:solidFill>
                  <a:srgbClr val="000000"/>
                </a:solidFill>
                <a:latin typeface="Franklin Gothic Book"/>
              </a:rPr>
              <a:t>Сервіси навчального закладу чи платформа </a:t>
            </a:r>
            <a:r>
              <a:rPr lang="ru-RU" sz="6200">
                <a:solidFill>
                  <a:srgbClr val="000000"/>
                </a:solidFill>
                <a:latin typeface="Franklin Gothic Book"/>
              </a:rPr>
              <a:t>
</a:t>
            </a:r>
            <a:r>
              <a:rPr lang="ru-RU" sz="6200">
                <a:solidFill>
                  <a:srgbClr val="000000"/>
                </a:solidFill>
                <a:latin typeface="Franklin Gothic Book"/>
              </a:rPr>
              <a:t>Учні самостійно переглядають матеріал (відео + схему) і відповідають на запитання до відео.</a:t>
            </a:r>
            <a:endParaRPr/>
          </a:p>
          <a:p>
            <a:pPr>
              <a:lnSpc>
                <a:spcPct val="100000"/>
              </a:lnSpc>
            </a:pPr>
            <a:r>
              <a:rPr lang="ru-RU" sz="6200">
                <a:solidFill>
                  <a:srgbClr val="000000"/>
                </a:solidFill>
                <a:latin typeface="Franklin Gothic Book"/>
              </a:rPr>
              <a:t>Учитель відстежує, хто з учнів виконав завдання  до 24.03</a:t>
            </a:r>
            <a:endParaRPr/>
          </a:p>
          <a:p>
            <a:pPr>
              <a:lnSpc>
                <a:spcPct val="100000"/>
              </a:lnSpc>
            </a:pPr>
            <a:r>
              <a:rPr lang="ru-RU" sz="6200">
                <a:solidFill>
                  <a:srgbClr val="000000"/>
                </a:solidFill>
                <a:latin typeface="Franklin Gothic Book"/>
              </a:rPr>
              <a:t>24.03 о 10:00 Розгляд з учнями прикладів розв’язаних задач на платформі GIOS чи іншій, консультація (онлайн-зустріч з учнями у Skype чи Zoom).</a:t>
            </a:r>
            <a:endParaRPr/>
          </a:p>
          <a:p>
            <a:pPr>
              <a:lnSpc>
                <a:spcPct val="100000"/>
              </a:lnSpc>
            </a:pPr>
            <a:r>
              <a:rPr lang="ru-RU" sz="6200">
                <a:solidFill>
                  <a:srgbClr val="000000"/>
                </a:solidFill>
                <a:latin typeface="Franklin Gothic Book"/>
              </a:rPr>
              <a:t>Учитель призначає учням час зустрічі онлайн. Контролює присутність учнів. Відповідає на запитання. Ставить запитання учням  до 24.03 10:30</a:t>
            </a:r>
            <a:endParaRPr/>
          </a:p>
          <a:p>
            <a:pPr>
              <a:lnSpc>
                <a:spcPct val="100000"/>
              </a:lnSpc>
            </a:pPr>
            <a:r>
              <a:rPr lang="ru-RU" sz="6200">
                <a:solidFill>
                  <a:srgbClr val="000000"/>
                </a:solidFill>
                <a:latin typeface="Franklin Gothic Book"/>
              </a:rPr>
              <a:t>25.03.  Учні виконують завдання, визначені вчителем на навчальному сервісі.</a:t>
            </a:r>
            <a:endParaRPr/>
          </a:p>
          <a:p>
            <a:pPr>
              <a:lnSpc>
                <a:spcPct val="100000"/>
              </a:lnSpc>
            </a:pPr>
            <a:r>
              <a:rPr lang="ru-RU" sz="6200">
                <a:solidFill>
                  <a:srgbClr val="000000"/>
                </a:solidFill>
                <a:latin typeface="Franklin Gothic Book"/>
              </a:rPr>
              <a:t>Учитель встановлює шкалу, що переводить кількість набраних балів в оцінку до 26.03</a:t>
            </a:r>
            <a:endParaRPr/>
          </a:p>
          <a:p>
            <a:pPr>
              <a:lnSpc>
                <a:spcPct val="100000"/>
              </a:lnSpc>
            </a:pPr>
            <a:r>
              <a:rPr lang="ru-RU" sz="6200">
                <a:solidFill>
                  <a:srgbClr val="000000"/>
                </a:solidFill>
                <a:latin typeface="Franklin Gothic Book"/>
              </a:rPr>
              <a:t>26.03 Розгляд з учнями проблемних завдань за допомогою (онлайн-зустріч у Skype чи Zoom).</a:t>
            </a:r>
            <a:endParaRPr/>
          </a:p>
          <a:p>
            <a:pPr>
              <a:lnSpc>
                <a:spcPct val="100000"/>
              </a:lnSpc>
            </a:pPr>
            <a:r>
              <a:rPr lang="ru-RU" sz="6200">
                <a:solidFill>
                  <a:srgbClr val="000000"/>
                </a:solidFill>
                <a:latin typeface="Franklin Gothic Book"/>
              </a:rPr>
              <a:t>Учні мають можливість поліпшити свій результат через повторне виконання уроку на платформі    до 27.03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3" name="TextShape 3"/>
          <p:cNvSpPr txBox="1"/>
          <p:nvPr/>
        </p:nvSpPr>
        <p:spPr>
          <a:xfrm>
            <a:off x="4648320" y="1600200"/>
            <a:ext cx="4343040" cy="47239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114" name="Рисунок 3"/>
          <p:cNvPicPr/>
          <p:nvPr/>
        </p:nvPicPr>
        <p:blipFill>
          <a:blip r:embed="rId1"/>
          <a:srcRect b="14060" l="1889" r="5162" t="20607"/>
          <a:stretch>
            <a:fillRect/>
          </a:stretch>
        </p:blipFill>
        <p:spPr>
          <a:xfrm>
            <a:off x="4643280" y="1643040"/>
            <a:ext cx="4285800" cy="4000320"/>
          </a:xfrm>
          <a:prstGeom prst="rect">
            <a:avLst/>
          </a:prstGeom>
          <a:ln w="9360"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