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6.jpeg" ContentType="image/jpeg"/>
  <Override PartName="/ppt/media/image8.png" ContentType="image/png"/>
  <Override PartName="/ppt/media/image10.png" ContentType="image/png"/>
  <Override PartName="/ppt/media/image20.jpeg" ContentType="image/jpeg"/>
  <Override PartName="/ppt/media/image48.jpeg" ContentType="image/jpeg"/>
  <Override PartName="/ppt/media/image21.png" ContentType="image/png"/>
  <Override PartName="/ppt/media/image30.png" ContentType="image/png"/>
  <Override PartName="/ppt/media/image14.png" ContentType="image/png"/>
  <Override PartName="/ppt/media/image23.png" ContentType="image/png"/>
  <Override PartName="/ppt/media/image50.jpeg" ContentType="image/jpeg"/>
  <Override PartName="/ppt/media/image12.wmf" ContentType="image/x-wmf"/>
  <Override PartName="/ppt/media/image41.png" ContentType="image/png"/>
  <Override PartName="/ppt/media/image16.png" ContentType="image/png"/>
  <Override PartName="/ppt/media/image25.png" ContentType="image/png"/>
  <Override PartName="/ppt/media/image34.png" ContentType="image/png"/>
  <Override PartName="/ppt/media/image43.png" ContentType="image/png"/>
  <Override PartName="/ppt/media/image18.png" ContentType="image/png"/>
  <Override PartName="/ppt/media/image32.wmf" ContentType="image/x-wmf"/>
  <Override PartName="/ppt/media/image27.png" ContentType="image/png"/>
  <Override PartName="/ppt/media/image36.png" ContentType="image/png"/>
  <Override PartName="/ppt/media/image4.jpeg" ContentType="image/jpeg"/>
  <Override PartName="/ppt/media/image3.png" ContentType="image/png"/>
  <Override PartName="/ppt/media/image29.wmf" ContentType="image/x-wmf"/>
  <Override PartName="/ppt/media/image5.png" ContentType="image/png"/>
  <Override PartName="/ppt/media/image38.wmf" ContentType="image/x-wmf"/>
  <Override PartName="/ppt/media/image45.jpeg" ContentType="image/jpeg"/>
  <Override PartName="/ppt/media/image7.png" ContentType="image/png"/>
  <Override PartName="/ppt/media/image9.png" ContentType="image/png"/>
  <Override PartName="/ppt/media/image47.jpeg" ContentType="image/jpeg"/>
  <Override PartName="/ppt/media/image11.png" ContentType="image/png"/>
  <Override PartName="/ppt/media/image13.png" ContentType="image/png"/>
  <Override PartName="/ppt/media/image22.png" ContentType="image/png"/>
  <Override PartName="/ppt/media/image49.jpeg" ContentType="image/jpeg"/>
  <Override PartName="/ppt/media/image31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42.png" ContentType="image/png"/>
  <Override PartName="/ppt/media/image17.png" ContentType="image/png"/>
  <Override PartName="/ppt/media/image26.png" ContentType="image/png"/>
  <Override PartName="/ppt/media/image35.png" ContentType="image/png"/>
  <Override PartName="/ppt/media/image44.png" ContentType="image/png"/>
  <Override PartName="/ppt/media/image19.png" ContentType="image/png"/>
  <Override PartName="/ppt/media/image33.wmf" ContentType="image/x-wmf"/>
  <Override PartName="/ppt/media/image28.png" ContentType="image/png"/>
  <Override PartName="/ppt/media/image2.png" ContentType="image/png"/>
  <Override PartName="/ppt/media/image39.png" ContentType="image/png"/>
  <Override PartName="/ppt/media/image37.wmf" ContentType="image/x-wmf"/>
  <Override PartName="/ppt/media/image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3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7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60" y="0"/>
            <a:ext cx="9140400" cy="685512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456480" y="609480"/>
            <a:ext cx="8228520" cy="5637600"/>
          </a:xfrm>
          <a:prstGeom prst="rect">
            <a:avLst/>
          </a:prstGeom>
          <a:noFill/>
          <a:ln w="15840">
            <a:solidFill>
              <a:srgbClr val="4e67c8"/>
            </a:solidFill>
            <a:miter/>
          </a:ln>
        </p:spPr>
      </p:sp>
      <p:pic>
        <p:nvPicPr>
          <p:cNvPr descr="" id="38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-11520" y="3153960"/>
            <a:ext cx="581760" cy="605520"/>
          </a:xfrm>
          <a:prstGeom prst="rect">
            <a:avLst/>
          </a:prstGeom>
          <a:ln>
            <a:noFill/>
          </a:ln>
        </p:spPr>
      </p:pic>
      <p:pic>
        <p:nvPicPr>
          <p:cNvPr descr="" id="39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8578080" y="3153960"/>
            <a:ext cx="581760" cy="605520"/>
          </a:xfrm>
          <a:prstGeom prst="rect">
            <a:avLst/>
          </a:prstGeom>
          <a:ln>
            <a:noFill/>
          </a:ln>
        </p:spPr>
      </p:pic>
      <p:sp>
        <p:nvSpPr>
          <p:cNvPr id="40" name="Line 2"/>
          <p:cNvSpPr/>
          <p:nvPr/>
        </p:nvSpPr>
        <p:spPr>
          <a:xfrm>
            <a:off x="1046520" y="2421360"/>
            <a:ext cx="7055640" cy="0"/>
          </a:xfrm>
          <a:prstGeom prst="line">
            <a:avLst/>
          </a:prstGeom>
          <a:ln w="15840">
            <a:solidFill>
              <a:srgbClr val="4e67c8"/>
            </a:solidFill>
            <a:round/>
          </a:ln>
        </p:spPr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wmf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wmf"/><Relationship Id="rId3" Type="http://schemas.openxmlformats.org/officeDocument/2006/relationships/hyperlink" Target="https://edpuzzle.com/" TargetMode="External"/><Relationship Id="rId4" Type="http://schemas.openxmlformats.org/officeDocument/2006/relationships/image" Target="../media/image38.wmf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hyperlink" Target="https://www.imgonline.com.ua/" TargetMode="External"/><Relationship Id="rId5" Type="http://schemas.openxmlformats.org/officeDocument/2006/relationships/hyperlink" Target="https://www.imgonline.com.ua/" TargetMode="External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flowdock.com/" TargetMode="External"/><Relationship Id="rId2" Type="http://schemas.openxmlformats.org/officeDocument/2006/relationships/hyperlink" Target="https://slack.com/" TargetMode="External"/><Relationship Id="rId3" Type="http://schemas.openxmlformats.org/officeDocument/2006/relationships/hyperlink" Target="https://www.webex.com/" TargetMode="External"/><Relationship Id="rId4" Type="http://schemas.openxmlformats.org/officeDocument/2006/relationships/hyperlink" Target="https://appear.in/" TargetMode="External"/><Relationship Id="rId5" Type="http://schemas.openxmlformats.org/officeDocument/2006/relationships/hyperlink" Target="https://www.yammer.com/" TargetMode="External"/><Relationship Id="rId6" Type="http://schemas.openxmlformats.org/officeDocument/2006/relationships/hyperlink" Target="https://www.skype.com/uk/" TargetMode="External"/><Relationship Id="rId7" Type="http://schemas.openxmlformats.org/officeDocument/2006/relationships/hyperlink" Target="https://www.stride.com/" TargetMode="External"/><Relationship Id="rId8" Type="http://schemas.openxmlformats.org/officeDocument/2006/relationships/image" Target="../media/image47.jpeg"/><Relationship Id="rId9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mentimeter.com/https:/get.plickers.com/https:/www.quizalize.com/" TargetMode="External"/><Relationship Id="rId2" Type="http://schemas.openxmlformats.org/officeDocument/2006/relationships/hyperlink" Target="https://nearpod.com/https:/kahoot.com/" TargetMode="External"/><Relationship Id="rId3" Type="http://schemas.openxmlformats.org/officeDocument/2006/relationships/hyperlink" Target="https://.com/ua" TargetMode="External"/><Relationship Id="rId4" Type="http://schemas.openxmlformats.org/officeDocument/2006/relationships/hyperlink" Target="https://learningapps./" TargetMode="External"/><Relationship Id="rId5" Type="http://schemas.openxmlformats.org/officeDocument/2006/relationships/hyperlink" Target="https://www.classdojo.com/uk-ua/" TargetMode="External"/><Relationship Id="rId6" Type="http://schemas.openxmlformats.org/officeDocument/2006/relationships/hyperlink" Target="https://www.edmodo.com/" TargetMode="External"/><Relationship Id="rId7" Type="http://schemas.openxmlformats.org/officeDocument/2006/relationships/hyperlink" Target="https://classroom.google.com/" TargetMode="External"/><Relationship Id="rId8" Type="http://schemas.openxmlformats.org/officeDocument/2006/relationships/hyperlink" Target="https://classroom.google.com/" TargetMode="External"/><Relationship Id="rId9" Type="http://schemas.openxmlformats.org/officeDocument/2006/relationships/hyperlink" Target="https://classroom.google.com/" TargetMode="External"/><Relationship Id="rId10" Type="http://schemas.openxmlformats.org/officeDocument/2006/relationships/hyperlink" Target="https://ru.padlet.com/" TargetMode="External"/><Relationship Id="rId1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learningapps.org/" TargetMode="External"/><Relationship Id="rId2" Type="http://schemas.openxmlformats.org/officeDocument/2006/relationships/hyperlink" Target="http://www.10minclass.com/" TargetMode="External"/><Relationship Id="rId3" Type="http://schemas.openxmlformats.org/officeDocument/2006/relationships/hyperlink" Target="https://pidruchnyk.com.ua/" TargetMode="External"/><Relationship Id="rId4" Type="http://schemas.openxmlformats.org/officeDocument/2006/relationships/hyperlink" Target="https://imzo.gov.ua/pidruchniki/elektronni-versiyi-pidruchnikiv/" TargetMode="External"/><Relationship Id="rId5" Type="http://schemas.openxmlformats.org/officeDocument/2006/relationships/hyperlink" Target="https://disted.edu.vn.ua/" TargetMode="External"/><Relationship Id="rId6" Type="http://schemas.openxmlformats.org/officeDocument/2006/relationships/hyperlink" Target="http://www.osvitaua.com/youpub/" TargetMode="External"/><Relationship Id="rId7" Type="http://schemas.openxmlformats.org/officeDocument/2006/relationships/hyperlink" Target="https://www.youtube.com/channel/UCMIVE71tHEUDkuw8tPxtzSQ" TargetMode="External"/><Relationship Id="rId8" Type="http://schemas.openxmlformats.org/officeDocument/2006/relationships/hyperlink" Target="https://phet.colorado.edu/uk/simulations/category/physics" TargetMode="External"/><Relationship Id="rId9" Type="http://schemas.openxmlformats.org/officeDocument/2006/relationships/hyperlink" Target="https://naurok.com.ua/" TargetMode="External"/><Relationship Id="rId10" Type="http://schemas.openxmlformats.org/officeDocument/2006/relationships/hyperlink" Target="https://besmart.study/" TargetMode="External"/><Relationship Id="rId11" Type="http://schemas.openxmlformats.org/officeDocument/2006/relationships/hyperlink" Target="https://prometheus.org.ua/zno/" TargetMode="External"/><Relationship Id="rId12" Type="http://schemas.openxmlformats.org/officeDocument/2006/relationships/hyperlink" Target="https://www.ed-era.com/zno/" TargetMode="External"/><Relationship Id="rId13" Type="http://schemas.openxmlformats.org/officeDocument/2006/relationships/hyperlink" Target="https://eschool.dn.ua/local/staticpage/view.php?page=resources" TargetMode="External"/><Relationship Id="rId1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uk.wikipedia.org/wiki/%D0%9D%D0%B0%D0%B2%D1%87%D0%B0%D0%BB%D1%8C%D0%BD%D0%B8%D0%B9_%D0%B7%D0%B0%D0%BA%D0%BB%D0%B0%D0%B4" TargetMode="External"/><Relationship Id="rId2" Type="http://schemas.openxmlformats.org/officeDocument/2006/relationships/hyperlink" Target="https://osvita.diia.gov.ua/courses/serial-iz-tsyfrovoi-hramotnosti-dlia-vchyteliv" TargetMode="Externa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hyperlink" Target="https://app.wizer.me/" TargetMode="External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792000" y="1512000"/>
            <a:ext cx="7198920" cy="3311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cc0000"/>
                </a:solidFill>
                <a:latin typeface="Century"/>
              </a:rPr>
              <a:t>Семінар-практикум </a:t>
            </a:r>
            <a:r>
              <a:rPr i="1" lang="ru-RU" sz="4000">
                <a:solidFill>
                  <a:srgbClr val="193300"/>
                </a:solidFill>
                <a:latin typeface="Century"/>
              </a:rPr>
              <a:t>“Реалізація компетентнісного підходу на уроках математики під час дистанційного навчання”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720000" y="4608000"/>
            <a:ext cx="4103640" cy="1029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>
                <a:latin typeface="Century"/>
              </a:rPr>
              <a:t>МО математиків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latin typeface="Century"/>
              </a:rPr>
              <a:t>Підготувала: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>
                <a:latin typeface="Century"/>
              </a:rPr>
              <a:t>Бешанова Антоніна Сергіївна</a:t>
            </a:r>
            <a:endParaRPr/>
          </a:p>
        </p:txBody>
      </p:sp>
      <p:pic>
        <p:nvPicPr>
          <p:cNvPr descr="" id="79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6804000" y="32040"/>
            <a:ext cx="2267640" cy="1623600"/>
          </a:xfrm>
          <a:prstGeom prst="rect">
            <a:avLst/>
          </a:prstGeom>
          <a:ln>
            <a:noFill/>
          </a:ln>
        </p:spPr>
      </p:pic>
      <p:pic>
        <p:nvPicPr>
          <p:cNvPr descr="" id="80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58000" y="4608000"/>
            <a:ext cx="3041640" cy="224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14" name="Picture 2"/>
          <p:cNvPicPr/>
          <p:nvPr/>
        </p:nvPicPr>
        <p:blipFill>
          <a:blip r:embed="rId1"/>
          <a:srcRect b="-190735" l="44334" r="-175751" t="563621"/>
          <a:stretch>
            <a:fillRect/>
          </a:stretch>
        </p:blipFill>
        <p:spPr>
          <a:xfrm>
            <a:off x="3888000" y="3319920"/>
            <a:ext cx="4372560" cy="2799360"/>
          </a:xfrm>
          <a:prstGeom prst="rect">
            <a:avLst/>
          </a:prstGeom>
          <a:ln w="9360">
            <a:noFill/>
          </a:ln>
        </p:spPr>
      </p:pic>
      <p:pic>
        <p:nvPicPr>
          <p:cNvPr descr="" id="115" name="Google Shape;202;p25"/>
          <p:cNvPicPr/>
          <p:nvPr/>
        </p:nvPicPr>
        <p:blipFill>
          <a:blip r:embed="rId2"/>
          <a:stretch>
            <a:fillRect/>
          </a:stretch>
        </p:blipFill>
        <p:spPr>
          <a:xfrm>
            <a:off x="997920" y="273240"/>
            <a:ext cx="2169360" cy="3457080"/>
          </a:xfrm>
          <a:prstGeom prst="rect">
            <a:avLst/>
          </a:prstGeom>
          <a:ln>
            <a:noFill/>
          </a:ln>
        </p:spPr>
      </p:pic>
      <p:pic>
        <p:nvPicPr>
          <p:cNvPr descr="" id="11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3312000" y="72000"/>
            <a:ext cx="4031280" cy="331128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36000" y="3731040"/>
            <a:ext cx="2807280" cy="2388240"/>
          </a:xfrm>
          <a:prstGeom prst="rect">
            <a:avLst/>
          </a:prstGeom>
          <a:ln>
            <a:noFill/>
          </a:ln>
        </p:spPr>
      </p:pic>
      <p:pic>
        <p:nvPicPr>
          <p:cNvPr descr="" id="118" name="Picture 2"/>
          <p:cNvPicPr/>
          <p:nvPr/>
        </p:nvPicPr>
        <p:blipFill>
          <a:blip r:embed="rId5"/>
          <a:srcRect b="-1449927" l="-201211" r="297687" t="2005036"/>
          <a:stretch>
            <a:fillRect/>
          </a:stretch>
        </p:blipFill>
        <p:spPr>
          <a:xfrm>
            <a:off x="3888000" y="3319920"/>
            <a:ext cx="4372920" cy="2799720"/>
          </a:xfrm>
          <a:prstGeom prst="rect">
            <a:avLst/>
          </a:prstGeom>
          <a:ln w="9360">
            <a:noFill/>
          </a:ln>
        </p:spPr>
      </p:pic>
      <p:pic>
        <p:nvPicPr>
          <p:cNvPr descr="" id="119" name="Picture 2"/>
          <p:cNvPicPr/>
          <p:nvPr/>
        </p:nvPicPr>
        <p:blipFill>
          <a:blip r:embed="rId6"/>
          <a:srcRect b="305888" l="803937" r="11250" t="256111"/>
          <a:stretch>
            <a:fillRect/>
          </a:stretch>
        </p:blipFill>
        <p:spPr>
          <a:xfrm>
            <a:off x="3887280" y="3391920"/>
            <a:ext cx="4373280" cy="2800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dur="indefinite" id="19" nodeType="tmRoot" restart="never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22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2952000" y="3096000"/>
            <a:ext cx="6162120" cy="3743280"/>
          </a:xfrm>
          <a:prstGeom prst="rect">
            <a:avLst/>
          </a:prstGeom>
          <a:ln w="9360">
            <a:noFill/>
          </a:ln>
        </p:spPr>
      </p:pic>
      <p:pic>
        <p:nvPicPr>
          <p:cNvPr descr="" id="12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936000" y="144000"/>
            <a:ext cx="3961800" cy="1577160"/>
          </a:xfrm>
          <a:prstGeom prst="rect">
            <a:avLst/>
          </a:prstGeom>
          <a:ln>
            <a:noFill/>
          </a:ln>
        </p:spPr>
      </p:pic>
      <p:pic>
        <p:nvPicPr>
          <p:cNvPr descr="" id="12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2000" y="1731600"/>
            <a:ext cx="4690080" cy="1867680"/>
          </a:xfrm>
          <a:prstGeom prst="rect">
            <a:avLst/>
          </a:prstGeom>
          <a:ln>
            <a:noFill/>
          </a:ln>
        </p:spPr>
      </p:pic>
      <p:pic>
        <p:nvPicPr>
          <p:cNvPr descr="" id="125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968000" y="171000"/>
            <a:ext cx="4109400" cy="263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1" nodeType="tmRoot" restart="never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28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08000" y="144000"/>
            <a:ext cx="6406920" cy="4102200"/>
          </a:xfrm>
          <a:prstGeom prst="rect">
            <a:avLst/>
          </a:prstGeom>
          <a:ln>
            <a:noFill/>
          </a:ln>
        </p:spPr>
      </p:pic>
      <p:pic>
        <p:nvPicPr>
          <p:cNvPr descr="" id="12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86080" y="4176000"/>
            <a:ext cx="5209200" cy="236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3" nodeType="tmRoot" restart="never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3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385080" y="3528000"/>
            <a:ext cx="5398200" cy="3190320"/>
          </a:xfrm>
          <a:prstGeom prst="rect">
            <a:avLst/>
          </a:prstGeom>
          <a:ln>
            <a:noFill/>
          </a:ln>
        </p:spPr>
      </p:pic>
      <p:pic>
        <p:nvPicPr>
          <p:cNvPr descr="" id="13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08000" y="584280"/>
            <a:ext cx="3959280" cy="2079360"/>
          </a:xfrm>
          <a:prstGeom prst="rect">
            <a:avLst/>
          </a:prstGeom>
          <a:ln>
            <a:noFill/>
          </a:ln>
        </p:spPr>
      </p:pic>
      <p:pic>
        <p:nvPicPr>
          <p:cNvPr descr="" id="13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104000" y="2736000"/>
            <a:ext cx="4031640" cy="345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5" nodeType="tmRoot" restart="never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632000" y="24840"/>
            <a:ext cx="1486440" cy="148644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1018080" y="143640"/>
            <a:ext cx="2437200" cy="719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262626"/>
                </a:solidFill>
                <a:latin typeface="Garamond"/>
              </a:rPr>
              <a:t>Edpuzzle</a:t>
            </a:r>
            <a:endParaRPr/>
          </a:p>
        </p:txBody>
      </p:sp>
      <p:pic>
        <p:nvPicPr>
          <p:cNvPr descr="" id="13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64000" y="936000"/>
            <a:ext cx="6983280" cy="331128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936000" y="4303080"/>
            <a:ext cx="7271280" cy="1024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cff"/>
              </a:gs>
              <a:gs pos="100000">
                <a:srgbClr val="ff00ff"/>
              </a:gs>
            </a:gsLst>
            <a:path path="rect"/>
          </a:gradFill>
          <a:ln>
            <a:noFill/>
          </a:ln>
        </p:spPr>
        <p:txBody>
          <a:bodyPr anchor="ctr" bIns="79920" lIns="147600" rIns="79920" tIns="147600"/>
          <a:p>
            <a:pPr>
              <a:lnSpc>
                <a:spcPct val="90000"/>
              </a:lnSpc>
            </a:pPr>
            <a:r>
              <a:rPr lang="ru-RU" sz="2100">
                <a:solidFill>
                  <a:srgbClr val="000000"/>
                </a:solidFill>
                <a:latin typeface="Garamond"/>
              </a:rPr>
              <a:t>Безкоштовний сервіс для створення відеофрагментів з аудіо і текстовими елементами, питаннями і завданнями до них</a:t>
            </a:r>
            <a:endParaRPr/>
          </a:p>
        </p:txBody>
      </p:sp>
      <p:sp>
        <p:nvSpPr>
          <p:cNvPr id="141" name="CustomShape 5"/>
          <p:cNvSpPr/>
          <p:nvPr/>
        </p:nvSpPr>
        <p:spPr>
          <a:xfrm>
            <a:off x="815760" y="5184000"/>
            <a:ext cx="7535520" cy="9352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f66"/>
              </a:gs>
              <a:gs pos="100000">
                <a:srgbClr val="ffffcc"/>
              </a:gs>
            </a:gsLst>
            <a:lin ang="5400000"/>
          </a:gradFill>
          <a:ln>
            <a:noFill/>
          </a:ln>
        </p:spPr>
        <p:txBody>
          <a:bodyPr anchor="ctr" bIns="79920" lIns="147600" rIns="79920" tIns="147600"/>
          <a:p>
            <a:pPr>
              <a:lnSpc>
                <a:spcPct val="90000"/>
              </a:lnSpc>
            </a:pPr>
            <a:r>
              <a:rPr lang="ru-RU" sz="2100">
                <a:solidFill>
                  <a:srgbClr val="000000"/>
                </a:solidFill>
                <a:latin typeface="Garamond"/>
              </a:rPr>
              <a:t>Є можливість створювати класи і відслідковувати, хто з учнів переглянув відео і як впорався із запропонованими завданнями.</a:t>
            </a:r>
            <a:endParaRPr/>
          </a:p>
        </p:txBody>
      </p:sp>
      <p:sp>
        <p:nvSpPr>
          <p:cNvPr id="142" name="CustomShape 6"/>
          <p:cNvSpPr/>
          <p:nvPr/>
        </p:nvSpPr>
        <p:spPr>
          <a:xfrm>
            <a:off x="4104000" y="216000"/>
            <a:ext cx="2880000" cy="5500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3eee5"/>
              </a:gs>
              <a:gs pos="100000">
                <a:srgbClr val="8ed7c0"/>
              </a:gs>
            </a:gsLst>
            <a:lin ang="5400000"/>
          </a:gradFill>
          <a:ln>
            <a:noFill/>
          </a:ln>
        </p:spPr>
        <p:txBody>
          <a:bodyPr anchor="ctr" bIns="79920" lIns="106920" rIns="79920" tIns="106920"/>
          <a:p>
            <a:pPr>
              <a:lnSpc>
                <a:spcPct val="90000"/>
              </a:lnSpc>
            </a:pPr>
            <a:r>
              <a:rPr lang="ru-RU" sz="2100" u="sng">
                <a:solidFill>
                  <a:srgbClr val="56c7aa"/>
                </a:solidFill>
                <a:latin typeface="Garamond"/>
                <a:hlinkClick r:id="rId3"/>
              </a:rPr>
              <a:t>https://edpuzzle.com/</a:t>
            </a:r>
            <a:endParaRPr/>
          </a:p>
        </p:txBody>
      </p:sp>
      <p:pic>
        <p:nvPicPr>
          <p:cNvPr descr="" id="143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979560" y="1224360"/>
            <a:ext cx="6998400" cy="2991600"/>
          </a:xfrm>
          <a:prstGeom prst="rect">
            <a:avLst/>
          </a:prstGeom>
          <a:ln>
            <a:noFill/>
          </a:ln>
        </p:spPr>
      </p:pic>
      <p:pic>
        <p:nvPicPr>
          <p:cNvPr descr="" id="144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518480" y="930960"/>
            <a:ext cx="5177520" cy="328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7" nodeType="tmRoot" restart="never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CustomShape 3"/>
          <p:cNvSpPr/>
          <p:nvPr/>
        </p:nvSpPr>
        <p:spPr>
          <a:xfrm>
            <a:off x="936000" y="2448000"/>
            <a:ext cx="7271280" cy="1601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just">
              <a:lnSpc>
                <a:spcPct val="107000"/>
              </a:lnSpc>
            </a:pPr>
            <a:r>
              <a:rPr lang="ru-RU" sz="2000">
                <a:solidFill>
                  <a:srgbClr val="333333"/>
                </a:solidFill>
                <a:latin typeface="Times New Roman"/>
                <a:ea typeface="Calibri"/>
              </a:rPr>
              <a:t>QR-код (від англ. Quick response, «швидка відповідь») – </a:t>
            </a:r>
            <a:endParaRPr/>
          </a:p>
          <a:p>
            <a:pPr algn="just">
              <a:lnSpc>
                <a:spcPct val="107000"/>
              </a:lnSpc>
            </a:pPr>
            <a:r>
              <a:rPr lang="ru-RU" sz="2000">
                <a:solidFill>
                  <a:srgbClr val="333333"/>
                </a:solidFill>
                <a:latin typeface="Times New Roman"/>
                <a:ea typeface="Calibri"/>
              </a:rPr>
              <a:t>це двовимірний штрих-код, який </a:t>
            </a:r>
            <a:endParaRPr/>
          </a:p>
          <a:p>
            <a:pPr algn="just">
              <a:lnSpc>
                <a:spcPct val="107000"/>
              </a:lnSpc>
            </a:pPr>
            <a:r>
              <a:rPr lang="ru-RU" sz="2000">
                <a:solidFill>
                  <a:srgbClr val="333333"/>
                </a:solidFill>
                <a:latin typeface="Times New Roman"/>
                <a:ea typeface="Calibri"/>
              </a:rPr>
              <a:t>несе в собі текстову інформацію, контактні дані, посилання на </a:t>
            </a:r>
            <a:endParaRPr/>
          </a:p>
          <a:p>
            <a:pPr algn="just">
              <a:lnSpc>
                <a:spcPct val="107000"/>
              </a:lnSpc>
            </a:pPr>
            <a:r>
              <a:rPr lang="ru-RU" sz="2000">
                <a:solidFill>
                  <a:srgbClr val="333333"/>
                </a:solidFill>
                <a:latin typeface="Times New Roman"/>
                <a:ea typeface="Calibri"/>
              </a:rPr>
              <a:t>сайти  тощо, але, в принципі, зашифрувати під такими чорними</a:t>
            </a:r>
            <a:endParaRPr/>
          </a:p>
          <a:p>
            <a:pPr algn="just">
              <a:lnSpc>
                <a:spcPct val="107000"/>
              </a:lnSpc>
            </a:pPr>
            <a:r>
              <a:rPr lang="ru-RU" sz="2000">
                <a:solidFill>
                  <a:srgbClr val="333333"/>
                </a:solidFill>
                <a:latin typeface="Times New Roman"/>
                <a:ea typeface="Calibri"/>
              </a:rPr>
              <a:t> </a:t>
            </a:r>
            <a:r>
              <a:rPr lang="ru-RU" sz="2000">
                <a:solidFill>
                  <a:srgbClr val="333333"/>
                </a:solidFill>
                <a:latin typeface="Times New Roman"/>
                <a:ea typeface="Calibri"/>
              </a:rPr>
              <a:t>і білими квадратиками можна все, що завгодно.</a:t>
            </a:r>
            <a:endParaRPr/>
          </a:p>
        </p:txBody>
      </p:sp>
      <p:pic>
        <p:nvPicPr>
          <p:cNvPr descr="" id="148" name="Рисунок 7"/>
          <p:cNvPicPr/>
          <p:nvPr/>
        </p:nvPicPr>
        <p:blipFill>
          <a:blip r:embed="rId1"/>
          <a:stretch>
            <a:fillRect/>
          </a:stretch>
        </p:blipFill>
        <p:spPr>
          <a:xfrm>
            <a:off x="907560" y="72000"/>
            <a:ext cx="2475720" cy="2159280"/>
          </a:xfrm>
          <a:prstGeom prst="rect">
            <a:avLst/>
          </a:prstGeom>
          <a:ln>
            <a:noFill/>
          </a:ln>
        </p:spPr>
      </p:pic>
      <p:pic>
        <p:nvPicPr>
          <p:cNvPr descr="" id="149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92000" y="0"/>
            <a:ext cx="3815280" cy="2163240"/>
          </a:xfrm>
          <a:prstGeom prst="rect">
            <a:avLst/>
          </a:prstGeom>
          <a:ln>
            <a:noFill/>
          </a:ln>
        </p:spPr>
      </p:pic>
      <p:pic>
        <p:nvPicPr>
          <p:cNvPr descr="" id="150" name="Рисунок 6"/>
          <p:cNvPicPr/>
          <p:nvPr/>
        </p:nvPicPr>
        <p:blipFill>
          <a:blip r:embed="rId3"/>
          <a:srcRect b="-5291943" l="0" r="0" t="-6612691"/>
          <a:stretch>
            <a:fillRect/>
          </a:stretch>
        </p:blipFill>
        <p:spPr>
          <a:xfrm>
            <a:off x="936000" y="4896000"/>
            <a:ext cx="2735280" cy="1366920"/>
          </a:xfrm>
          <a:prstGeom prst="rect">
            <a:avLst/>
          </a:prstGeom>
          <a:ln>
            <a:noFill/>
          </a:ln>
        </p:spPr>
      </p:pic>
      <p:pic>
        <p:nvPicPr>
          <p:cNvPr descr="" id="15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048000" y="4215240"/>
            <a:ext cx="2142000" cy="190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9" nodeType="tmRoot" restart="never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016000" y="216000"/>
            <a:ext cx="6550920" cy="20628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ru-RU" sz="2000">
                <a:solidFill>
                  <a:srgbClr val="000000"/>
                </a:solidFill>
                <a:latin typeface="Times New Roman"/>
                <a:ea typeface="Calibri"/>
              </a:rPr>
              <a:t>Програма QR Code Studio дозволяє швидко створювати QR- коди.  Вони можуть бути збережені  у графічному форматі (BMP, GIF, JPG, PNG або TIFF) або скопійовані в буфер обміну.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1584000" y="2448000"/>
            <a:ext cx="6694920" cy="1366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Calibri"/>
              </a:rPr>
              <a:t>Безкоштовний генератор «дизайнерських» QR-кодів Visualead підтримує багато мов, має  широкий набір шаблонів та потужній вбудований редактор.</a:t>
            </a:r>
            <a:endParaRPr/>
          </a:p>
        </p:txBody>
      </p:sp>
      <p:pic>
        <p:nvPicPr>
          <p:cNvPr descr="" id="154" name="Рисунок 3"/>
          <p:cNvPicPr/>
          <p:nvPr/>
        </p:nvPicPr>
        <p:blipFill>
          <a:blip r:embed="rId1"/>
          <a:stretch>
            <a:fillRect/>
          </a:stretch>
        </p:blipFill>
        <p:spPr>
          <a:xfrm rot="21385200">
            <a:off x="81000" y="56520"/>
            <a:ext cx="1872720" cy="2011680"/>
          </a:xfrm>
          <a:prstGeom prst="rect">
            <a:avLst/>
          </a:prstGeom>
          <a:ln>
            <a:noFill/>
          </a:ln>
        </p:spPr>
      </p:pic>
      <p:pic>
        <p:nvPicPr>
          <p:cNvPr descr="" id="15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" y="1945080"/>
            <a:ext cx="1726920" cy="2157840"/>
          </a:xfrm>
          <a:prstGeom prst="rect">
            <a:avLst/>
          </a:prstGeom>
          <a:ln>
            <a:noFill/>
          </a:ln>
        </p:spPr>
      </p:pic>
      <p:pic>
        <p:nvPicPr>
          <p:cNvPr descr="" id="15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2000" y="4248000"/>
            <a:ext cx="1942560" cy="145656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2375280" y="4392000"/>
            <a:ext cx="5904000" cy="948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Calibri"/>
              </a:rPr>
              <a:t>IMGonline.com.ua – це сервіс, який дозволяє швидко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Calibri"/>
              </a:rPr>
              <a:t>створювати та декодувати QR-коди. Дає можливість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Times New Roman"/>
                <a:ea typeface="Calibri"/>
              </a:rPr>
              <a:t>створювати QR-коди різного кольору.</a:t>
            </a:r>
            <a:endParaRPr/>
          </a:p>
        </p:txBody>
      </p:sp>
      <p:sp>
        <p:nvSpPr>
          <p:cNvPr id="158" name="CustomShape 4"/>
          <p:cNvSpPr/>
          <p:nvPr/>
        </p:nvSpPr>
        <p:spPr>
          <a:xfrm>
            <a:off x="3515040" y="5688000"/>
            <a:ext cx="4296240" cy="810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lang="ru-RU" sz="2400" u="sng">
                <a:solidFill>
                  <a:srgbClr val="0cbefd"/>
                </a:solidFill>
                <a:latin typeface="Arial"/>
                <a:hlinkClick r:id="rId4"/>
              </a:rPr>
              <a:t>https://www.imgonline.com.ua</a:t>
            </a:r>
            <a:r>
              <a:rPr lang="ru-RU" sz="2400" u="sng">
                <a:solidFill>
                  <a:srgbClr val="0cbefd"/>
                </a:solidFill>
                <a:latin typeface="Arial"/>
                <a:hlinkClick r:id="rId5"/>
              </a:rPr>
              <a:t>/</a:t>
            </a:r>
            <a:endParaRPr/>
          </a:p>
        </p:txBody>
      </p:sp>
    </p:spTree>
  </p:cSld>
  <p:timing>
    <p:tnLst>
      <p:par>
        <p:cTn dur="indefinite" id="31" nodeType="tmRoot" restart="never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42720" y="346320"/>
            <a:ext cx="8425800" cy="1355760"/>
          </a:xfrm>
          <a:prstGeom prst="rect">
            <a:avLst/>
          </a:prstGeom>
          <a:solidFill>
            <a:srgbClr val="58c4a7"/>
          </a:soli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b="1" lang="ru-RU" sz="1600">
                <a:solidFill>
                  <a:srgbClr val="000000"/>
                </a:solidFill>
                <a:latin typeface="Garamond"/>
              </a:rPr>
              <a:t>Існує велика кількість інструментів для забезпечення взаємодії учасників навчального процесу 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343800" y="1703160"/>
            <a:ext cx="1202400" cy="2848320"/>
          </a:xfrm>
          <a:prstGeom prst="rect">
            <a:avLst/>
          </a:prstGeom>
          <a:gradFill>
            <a:gsLst>
              <a:gs pos="0">
                <a:srgbClr val="d3eee5"/>
              </a:gs>
              <a:gs pos="100000">
                <a:srgbClr val="8ed7c0"/>
              </a:gs>
            </a:gsLst>
            <a:lin ang="5400000"/>
          </a:gra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  <a:latin typeface="Garamond"/>
              </a:rPr>
              <a:t>Flowdock -групові чати </a:t>
            </a:r>
            <a:r>
              <a:rPr lang="ru-RU" sz="1600" u="sng">
                <a:solidFill>
                  <a:srgbClr val="56c7aa"/>
                </a:solidFill>
                <a:latin typeface="Garamond"/>
                <a:hlinkClick r:id="rId1"/>
              </a:rPr>
              <a:t>https://www.flowdock.com/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1547280" y="1703160"/>
            <a:ext cx="1202400" cy="2848320"/>
          </a:xfrm>
          <a:prstGeom prst="rect">
            <a:avLst/>
          </a:prstGeom>
          <a:gradFill>
            <a:gsLst>
              <a:gs pos="0">
                <a:srgbClr val="d2f1da"/>
              </a:gs>
              <a:gs pos="100000">
                <a:srgbClr val="89dea1"/>
              </a:gs>
            </a:gsLst>
            <a:lin ang="5400000"/>
          </a:gra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  <a:latin typeface="Garamond"/>
              </a:rPr>
              <a:t>Slack — корпоративний месенджер </a:t>
            </a:r>
            <a:r>
              <a:rPr lang="ru-RU" sz="1600" u="sng">
                <a:solidFill>
                  <a:srgbClr val="56c7aa"/>
                </a:solidFill>
                <a:latin typeface="Garamond"/>
                <a:hlinkClick r:id="rId2"/>
              </a:rPr>
              <a:t>https://slack.com/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2750760" y="1703160"/>
            <a:ext cx="1202400" cy="2848320"/>
          </a:xfrm>
          <a:prstGeom prst="rect">
            <a:avLst/>
          </a:prstGeom>
          <a:gradFill>
            <a:gsLst>
              <a:gs pos="0">
                <a:srgbClr val="d2f3d2"/>
              </a:gs>
              <a:gs pos="100000">
                <a:srgbClr val="88e485"/>
              </a:gs>
            </a:gsLst>
            <a:lin ang="5400000"/>
          </a:gra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  <a:latin typeface="Garamond"/>
              </a:rPr>
              <a:t>WebEx - для веб-конференцій, з обмеженим доступом </a:t>
            </a:r>
            <a:r>
              <a:rPr lang="ru-RU" sz="1600" u="sng">
                <a:solidFill>
                  <a:srgbClr val="56c7aa"/>
                </a:solidFill>
                <a:latin typeface="Garamond"/>
                <a:hlinkClick r:id="rId3"/>
              </a:rPr>
              <a:t>https://www.webex.com/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3958200" y="1693080"/>
            <a:ext cx="1202400" cy="3175200"/>
          </a:xfrm>
          <a:prstGeom prst="rect">
            <a:avLst/>
          </a:prstGeom>
          <a:gradFill>
            <a:gsLst>
              <a:gs pos="0">
                <a:srgbClr val="ddf7d2"/>
              </a:gs>
              <a:gs pos="100000">
                <a:srgbClr val="a4ea82"/>
              </a:gs>
            </a:gsLst>
            <a:lin ang="5400000"/>
          </a:gra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  <a:latin typeface="Garamond"/>
              </a:rPr>
              <a:t>Appear.in для відеоконференцій, безкоштовно з обмеженим доступом </a:t>
            </a:r>
            <a:r>
              <a:rPr lang="ru-RU" sz="1600" u="sng">
                <a:solidFill>
                  <a:srgbClr val="56c7aa"/>
                </a:solidFill>
                <a:latin typeface="Garamond"/>
                <a:hlinkClick r:id="rId4"/>
              </a:rPr>
              <a:t>https://appear.in/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64" name="CustomShape 6"/>
          <p:cNvSpPr/>
          <p:nvPr/>
        </p:nvSpPr>
        <p:spPr>
          <a:xfrm>
            <a:off x="5158080" y="1703160"/>
            <a:ext cx="1202400" cy="2848320"/>
          </a:xfrm>
          <a:prstGeom prst="rect">
            <a:avLst/>
          </a:prstGeom>
          <a:gradFill>
            <a:gsLst>
              <a:gs pos="0">
                <a:srgbClr val="eff9d3"/>
              </a:gs>
              <a:gs pos="100000">
                <a:srgbClr val="d4f17f"/>
              </a:gs>
            </a:gsLst>
            <a:lin ang="5400000"/>
          </a:gra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  <a:latin typeface="Garamond"/>
              </a:rPr>
              <a:t>Yammer - це послуга організації соціальної мережі </a:t>
            </a:r>
            <a:r>
              <a:rPr lang="ru-RU" sz="1600" u="sng">
                <a:solidFill>
                  <a:srgbClr val="56c7aa"/>
                </a:solidFill>
                <a:latin typeface="Garamond"/>
                <a:hlinkClick r:id="rId5"/>
              </a:rPr>
              <a:t>https://www.yammer.com/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65" name="CustomShape 7"/>
          <p:cNvSpPr/>
          <p:nvPr/>
        </p:nvSpPr>
        <p:spPr>
          <a:xfrm>
            <a:off x="6361560" y="1703160"/>
            <a:ext cx="1202400" cy="2848320"/>
          </a:xfrm>
          <a:prstGeom prst="rect">
            <a:avLst/>
          </a:prstGeom>
          <a:gradFill>
            <a:gsLst>
              <a:gs pos="0">
                <a:srgbClr val="fcf1d4"/>
              </a:gs>
              <a:gs pos="100000">
                <a:srgbClr val="f7d97c"/>
              </a:gs>
            </a:gsLst>
            <a:lin ang="5400000"/>
          </a:gra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  <a:latin typeface="Garamond"/>
              </a:rPr>
              <a:t>Skype - це ПЗ для інтернет-телефонії </a:t>
            </a:r>
            <a:r>
              <a:rPr lang="ru-RU" sz="1600" u="sng">
                <a:solidFill>
                  <a:srgbClr val="56c7aa"/>
                </a:solidFill>
                <a:latin typeface="Garamond"/>
                <a:hlinkClick r:id="rId6"/>
              </a:rPr>
              <a:t>https://www.skype.com/uk/</a:t>
            </a:r>
            <a:endParaRPr/>
          </a:p>
        </p:txBody>
      </p:sp>
      <p:sp>
        <p:nvSpPr>
          <p:cNvPr id="166" name="CustomShape 8"/>
          <p:cNvSpPr/>
          <p:nvPr/>
        </p:nvSpPr>
        <p:spPr>
          <a:xfrm>
            <a:off x="7565400" y="1676520"/>
            <a:ext cx="1202400" cy="2901960"/>
          </a:xfrm>
          <a:prstGeom prst="rect">
            <a:avLst/>
          </a:prstGeom>
          <a:gradFill>
            <a:gsLst>
              <a:gs pos="0">
                <a:srgbClr val="ffe0d7"/>
              </a:gs>
              <a:gs pos="100000">
                <a:srgbClr val="ffa17b"/>
              </a:gs>
            </a:gsLst>
            <a:lin ang="5400000"/>
          </a:gradFill>
          <a:ln>
            <a:noFill/>
          </a:ln>
        </p:spPr>
        <p:txBody>
          <a:bodyPr anchor="ctr" bIns="60840" lIns="60840" rIns="60840" tIns="60840"/>
          <a:p>
            <a:pPr algn="ctr">
              <a:lnSpc>
                <a:spcPct val="90000"/>
              </a:lnSpc>
            </a:pPr>
            <a:r>
              <a:rPr lang="ru-RU" sz="1600">
                <a:solidFill>
                  <a:srgbClr val="000000"/>
                </a:solidFill>
                <a:latin typeface="Garamond"/>
              </a:rPr>
              <a:t>Hipchat для  приватного онлайн-чату Безкоштовно лише для 3 користувачів </a:t>
            </a:r>
            <a:r>
              <a:rPr lang="ru-RU" sz="1600" u="sng">
                <a:solidFill>
                  <a:srgbClr val="56c7aa"/>
                </a:solidFill>
                <a:latin typeface="Garamond"/>
                <a:hlinkClick r:id="rId7"/>
              </a:rPr>
              <a:t>https://www.stride.com/</a:t>
            </a:r>
            <a:endParaRPr/>
          </a:p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67" name="CustomShape 9"/>
          <p:cNvSpPr/>
          <p:nvPr/>
        </p:nvSpPr>
        <p:spPr>
          <a:xfrm>
            <a:off x="342720" y="4552560"/>
            <a:ext cx="8425800" cy="315360"/>
          </a:xfrm>
          <a:prstGeom prst="rect">
            <a:avLst/>
          </a:prstGeom>
          <a:solidFill>
            <a:srgbClr val="58c4a7"/>
          </a:solidFill>
          <a:ln>
            <a:noFill/>
          </a:ln>
        </p:spPr>
      </p:sp>
      <p:sp>
        <p:nvSpPr>
          <p:cNvPr id="168" name="CustomShape 10"/>
          <p:cNvSpPr/>
          <p:nvPr/>
        </p:nvSpPr>
        <p:spPr>
          <a:xfrm>
            <a:off x="972000" y="-83160"/>
            <a:ext cx="7200000" cy="13028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69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5940000" y="5157360"/>
            <a:ext cx="1961640" cy="165744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64000" y="69120"/>
            <a:ext cx="3458160" cy="345816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982080" y="3359520"/>
            <a:ext cx="7441200" cy="297576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6f8d7"/>
              </a:gs>
              <a:gs pos="100000">
                <a:srgbClr val="baed89"/>
              </a:gs>
            </a:gsLst>
            <a:lin ang="5400000"/>
          </a:gradFill>
          <a:ln>
            <a:noFill/>
          </a:ln>
        </p:spPr>
      </p:sp>
      <p:sp>
        <p:nvSpPr>
          <p:cNvPr id="174" name="CustomShape 4"/>
          <p:cNvSpPr/>
          <p:nvPr/>
        </p:nvSpPr>
        <p:spPr>
          <a:xfrm>
            <a:off x="1080000" y="4320000"/>
            <a:ext cx="6767280" cy="1087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90000"/>
              </a:lnSpc>
            </a:pPr>
            <a:r>
              <a:rPr b="1" lang="ru-RU" sz="2500">
                <a:solidFill>
                  <a:srgbClr val="000000"/>
                </a:solidFill>
                <a:latin typeface="Garamond"/>
              </a:rPr>
              <a:t>Завдання під час дистанційного навчання</a:t>
            </a:r>
            <a:endParaRPr/>
          </a:p>
          <a:p>
            <a:pPr algn="ctr">
              <a:lnSpc>
                <a:spcPct val="90000"/>
              </a:lnSpc>
            </a:pPr>
            <a:r>
              <a:rPr b="1" lang="ru-RU" sz="2500">
                <a:solidFill>
                  <a:srgbClr val="000000"/>
                </a:solidFill>
                <a:latin typeface="Garamond"/>
              </a:rPr>
              <a:t> </a:t>
            </a:r>
            <a:r>
              <a:rPr b="1" lang="ru-RU" sz="2500">
                <a:solidFill>
                  <a:srgbClr val="000000"/>
                </a:solidFill>
                <a:latin typeface="Garamond"/>
              </a:rPr>
              <a:t>мають бути вдвічі легші</a:t>
            </a:r>
            <a:r>
              <a:rPr lang="ru-RU" sz="2500">
                <a:solidFill>
                  <a:srgbClr val="000000"/>
                </a:solidFill>
                <a:latin typeface="Garamond"/>
              </a:rPr>
              <a:t> за ті, які даються в</a:t>
            </a:r>
            <a:endParaRPr/>
          </a:p>
          <a:p>
            <a:pPr algn="ctr">
              <a:lnSpc>
                <a:spcPct val="90000"/>
              </a:lnSpc>
            </a:pPr>
            <a:r>
              <a:rPr lang="ru-RU" sz="2500">
                <a:solidFill>
                  <a:srgbClr val="000000"/>
                </a:solidFill>
                <a:latin typeface="Garamond"/>
              </a:rPr>
              <a:t> </a:t>
            </a:r>
            <a:r>
              <a:rPr lang="ru-RU" sz="2500">
                <a:solidFill>
                  <a:srgbClr val="000000"/>
                </a:solidFill>
                <a:latin typeface="Garamond"/>
              </a:rPr>
              <a:t>навчанні очному</a:t>
            </a:r>
            <a:endParaRPr/>
          </a:p>
        </p:txBody>
      </p:sp>
      <p:pic>
        <p:nvPicPr>
          <p:cNvPr descr="" id="17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53200" y="544680"/>
            <a:ext cx="3682080" cy="226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3" nodeType="tmRoot" restart="never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0" y="576000"/>
            <a:ext cx="7343280" cy="554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5" nodeType="tmRoot" restart="never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432000"/>
            <a:ext cx="8639280" cy="550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08000" y="432000"/>
            <a:ext cx="7198920" cy="26967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b="1" lang="ru-RU" sz="2000">
                <a:solidFill>
                  <a:srgbClr val="c00000"/>
                </a:solidFill>
                <a:latin typeface="Calibri"/>
              </a:rPr>
              <a:t>Такі задачі дозволяють учням прослідкувати міжпредметний зв’язок, сприяють розвитку креативного мислення і аналізу важливості набутих знань до життя і адаптації в сучасному суспільстві, розвитку фінансової грамотності.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86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864000" y="3129840"/>
            <a:ext cx="7214040" cy="291708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864000" y="161640"/>
            <a:ext cx="7302960" cy="1205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173a8d"/>
                </a:solidFill>
                <a:latin typeface="Calibri"/>
              </a:rPr>
              <a:t>Формування життєвих компетентностей: 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90" name="Table 3"/>
          <p:cNvGraphicFramePr/>
          <p:nvPr/>
        </p:nvGraphicFramePr>
        <p:xfrm>
          <a:off x="936000" y="720000"/>
          <a:ext cx="7270920" cy="5470560"/>
        </p:xfrm>
        <a:graphic>
          <a:graphicData uri="http://schemas.openxmlformats.org/drawingml/2006/table">
            <a:tbl>
              <a:tblPr/>
              <a:tblGrid>
                <a:gridCol w="3513960"/>
                <a:gridCol w="3756960"/>
              </a:tblGrid>
              <a:tr h="64188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>
                          <a:latin typeface="Century"/>
                        </a:rPr>
                        <a:t>ПЕРЕВАГИ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>
                          <a:latin typeface="Century"/>
                        </a:rPr>
                        <a:t>НЕДОЛІКИ</a:t>
                      </a:r>
                      <a:endParaRPr/>
                    </a:p>
                  </a:txBody>
                  <a:tcPr/>
                </a:tc>
              </a:tr>
              <a:tr h="491508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Можливість навчатися у будь-який час.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Можливість навчатися у будь-якому місці.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Можливість навчатися у своєму темпі.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Мобільність. 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Навчання в спокійній обстановці. 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Індивідуальний підхід.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Необхідна сильна мотивація. 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Нестача практичних вмінь та навиків. 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Дистанційна освіта не підходить для розвитку комунікабельності.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Проблема ідентифікації учня.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  <a:buSzPct val="25000"/>
                        <a:buFont typeface="StarSymbol"/>
                        <a:buChar char="l"/>
                      </a:pPr>
                      <a:r>
                        <a:rPr b="1" lang="ru-RU" sz="2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Учневі потрібні навички роботи з ПК, а також певне технічне оснащення у вигляді обладнання для зв'язку з викладачем.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1" name="CustomShape 4"/>
          <p:cNvSpPr/>
          <p:nvPr/>
        </p:nvSpPr>
        <p:spPr>
          <a:xfrm>
            <a:off x="1296000" y="72000"/>
            <a:ext cx="6191280" cy="5788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i="1" lang="ru-RU" sz="3200">
                <a:solidFill>
                  <a:srgbClr val="c5000b"/>
                </a:solidFill>
                <a:latin typeface="Century"/>
              </a:rPr>
              <a:t>Дистанційне навчання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152000" y="1296000"/>
            <a:ext cx="7304760" cy="5038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ru-RU" sz="1700" u="sng">
                <a:solidFill>
                  <a:srgbClr val="8dc765"/>
                </a:solidFill>
                <a:latin typeface="Gill Sans MT"/>
                <a:hlinkClick r:id="rId1"/>
              </a:rPr>
              <a:t>https://www.mentimeter.com/https://get.plickers.com/https://www.quizalize.com/</a:t>
            </a:r>
            <a:r>
              <a:rPr lang="ru-RU" sz="1700">
                <a:solidFill>
                  <a:srgbClr val="000000"/>
                </a:solidFill>
                <a:latin typeface="Gill Sans MT"/>
              </a:rPr>
              <a:t> (опитування та залучення групи до роботи);</a:t>
            </a:r>
            <a:endParaRPr/>
          </a:p>
          <a:p>
            <a:r>
              <a:rPr lang="ru-RU" sz="1700" u="sng">
                <a:solidFill>
                  <a:srgbClr val="8dc765"/>
                </a:solidFill>
                <a:latin typeface="Gill Sans MT"/>
                <a:hlinkClick r:id="rId2"/>
              </a:rPr>
              <a:t>https://nearpod.com/https://kahoot.com/</a:t>
            </a:r>
            <a:r>
              <a:rPr lang="ru-RU" sz="1700">
                <a:solidFill>
                  <a:srgbClr val="000000"/>
                </a:solidFill>
                <a:latin typeface="Gill Sans MT"/>
              </a:rPr>
              <a:t> (проведення контрольних робіт, зрізів знань, тестів й оцінювання в ігровій формі);</a:t>
            </a:r>
            <a:endParaRPr/>
          </a:p>
          <a:p>
            <a:r>
              <a:rPr lang="ru-RU" sz="1700" u="sng">
                <a:solidFill>
                  <a:srgbClr val="8dc765"/>
                </a:solidFill>
                <a:latin typeface="Gill Sans MT"/>
                <a:hlinkClick r:id="rId3"/>
              </a:rPr>
              <a:t>https://.com/ua</a:t>
            </a:r>
            <a:r>
              <a:rPr lang="ru-RU" sz="1700">
                <a:solidFill>
                  <a:srgbClr val="000000"/>
                </a:solidFill>
                <a:latin typeface="Gill Sans MT"/>
              </a:rPr>
              <a:t> (конструктор тестів, опитувань, кросвордів, ігор та комплексних завдань);</a:t>
            </a:r>
            <a:endParaRPr/>
          </a:p>
          <a:p>
            <a:r>
              <a:rPr lang="ru-RU" sz="1700" u="sng">
                <a:solidFill>
                  <a:srgbClr val="8dc765"/>
                </a:solidFill>
                <a:latin typeface="Gill Sans MT"/>
                <a:hlinkClick r:id="rId4"/>
              </a:rPr>
              <a:t>https://learningapps./</a:t>
            </a:r>
            <a:r>
              <a:rPr lang="ru-RU" sz="1700">
                <a:solidFill>
                  <a:srgbClr val="000000"/>
                </a:solidFill>
                <a:latin typeface="Gill Sans MT"/>
              </a:rPr>
              <a:t> (готові навчальні вправи та інструменти для створення тестів, завдань);</a:t>
            </a:r>
            <a:endParaRPr/>
          </a:p>
          <a:p>
            <a:r>
              <a:rPr lang="ru-RU" sz="1700" u="sng">
                <a:solidFill>
                  <a:srgbClr val="8dc765"/>
                </a:solidFill>
                <a:latin typeface="Gill Sans MT"/>
                <a:hlinkClick r:id="rId5"/>
              </a:rPr>
              <a:t>https://www.classdojo.com/uk-ua/</a:t>
            </a:r>
            <a:r>
              <a:rPr lang="ru-RU" sz="1700">
                <a:solidFill>
                  <a:srgbClr val="000000"/>
                </a:solidFill>
                <a:latin typeface="Gill Sans MT"/>
              </a:rPr>
              <a:t> (організація класу в працюючу спільноту з елементами гейміфікації);</a:t>
            </a:r>
            <a:endParaRPr/>
          </a:p>
          <a:p>
            <a:r>
              <a:rPr lang="ru-RU" sz="1700" u="sng">
                <a:solidFill>
                  <a:srgbClr val="8dc765"/>
                </a:solidFill>
                <a:latin typeface="Gill Sans MT"/>
                <a:hlinkClick r:id="rId6"/>
              </a:rPr>
              <a:t>https://www.edmodo.com/</a:t>
            </a:r>
            <a:r>
              <a:rPr lang="ru-RU" sz="1700">
                <a:solidFill>
                  <a:srgbClr val="000000"/>
                </a:solidFill>
                <a:latin typeface="Gill Sans MT"/>
              </a:rPr>
              <a:t> (освітній сайт, який являє собою усічену соціальну мережу за типом Facebook, яка дозволяє спілкуватися вчителям та учням, об’єднавшись навколо процесу навчання у школі);</a:t>
            </a:r>
            <a:endParaRPr/>
          </a:p>
          <a:p>
            <a:r>
              <a:rPr lang="ru-RU" sz="1700" u="sng">
                <a:solidFill>
                  <a:srgbClr val="8dc765"/>
                </a:solidFill>
                <a:latin typeface="Gill Sans MT"/>
                <a:hlinkClick r:id="rId7"/>
              </a:rPr>
              <a:t>Google</a:t>
            </a:r>
            <a:r>
              <a:rPr lang="ru-RU" sz="1700" u="sng">
                <a:solidFill>
                  <a:srgbClr val="8dc765"/>
                </a:solidFill>
                <a:latin typeface="Gill Sans MT"/>
                <a:hlinkClick r:id="rId8"/>
              </a:rPr>
              <a:t> </a:t>
            </a:r>
            <a:r>
              <a:rPr lang="ru-RU" sz="1700" u="sng">
                <a:solidFill>
                  <a:srgbClr val="8dc765"/>
                </a:solidFill>
                <a:latin typeface="Gill Sans MT"/>
                <a:hlinkClick r:id="rId9"/>
              </a:rPr>
              <a:t>Classroom</a:t>
            </a:r>
            <a:endParaRPr/>
          </a:p>
          <a:p>
            <a:r>
              <a:rPr lang="ru-RU" sz="1700">
                <a:solidFill>
                  <a:srgbClr val="000000"/>
                </a:solidFill>
                <a:latin typeface="Gill Sans MT"/>
              </a:rPr>
              <a:t>дошка </a:t>
            </a:r>
            <a:r>
              <a:rPr lang="ru-RU" sz="1700" u="sng">
                <a:solidFill>
                  <a:srgbClr val="8dc765"/>
                </a:solidFill>
                <a:latin typeface="Gill Sans MT"/>
                <a:hlinkClick r:id="rId10"/>
              </a:rPr>
              <a:t>Padlet</a:t>
            </a:r>
            <a:endParaRPr/>
          </a:p>
          <a:p>
            <a:r>
              <a:rPr lang="ru-RU" sz="1700">
                <a:solidFill>
                  <a:srgbClr val="000000"/>
                </a:solidFill>
                <a:latin typeface="Gill Sans MT"/>
              </a:rPr>
              <a:t>такі соціальні пабліки, як Телеграм, Viber, месседжер Facebook</a:t>
            </a:r>
            <a:endParaRPr/>
          </a:p>
          <a:p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1015560" y="47880"/>
            <a:ext cx="6399360" cy="1751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3200">
                <a:solidFill>
                  <a:srgbClr val="572314"/>
                </a:solidFill>
                <a:latin typeface="Gill Sans MT"/>
              </a:rPr>
              <a:t>Інструменти для спільної роботи  у дистанційному форматі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936000" y="360000"/>
            <a:ext cx="7198920" cy="568692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CustomShape 2"/>
          <p:cNvSpPr/>
          <p:nvPr/>
        </p:nvSpPr>
        <p:spPr>
          <a:xfrm>
            <a:off x="1944000" y="144000"/>
            <a:ext cx="6190920" cy="5999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r>
              <a:rPr lang="ru-RU" sz="1600">
                <a:latin typeface="Cambria"/>
              </a:rPr>
              <a:t>Також можна використовувати додаткові вебпортали та сервіси </a:t>
            </a:r>
            <a:endParaRPr/>
          </a:p>
          <a:p>
            <a:r>
              <a:rPr lang="ru-RU" sz="1600">
                <a:latin typeface="Cambria"/>
              </a:rPr>
              <a:t>для створення навчального е-контенту:</a:t>
            </a:r>
            <a:endParaRPr/>
          </a:p>
          <a:p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>
                <a:latin typeface="Cambria"/>
              </a:rPr>
              <a:t>http://e-school-ippo.blogspot.com/ – консультаційний пункт для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>
                <a:latin typeface="Cambria"/>
              </a:rPr>
              <a:t> </a:t>
            </a:r>
            <a:r>
              <a:rPr lang="ru-RU" sz="1600">
                <a:latin typeface="Cambria"/>
              </a:rPr>
              <a:t>педагогічних працівників, які опікуються дистанційною освітою.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1"/>
              </a:rPr>
              <a:t>https://learningapps.org/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Learningapps, різноманітні інтерактивні вправи.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2"/>
              </a:rPr>
              <a:t>http://www.10minclass.com/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відеоуроки з підготовки до ЗНО.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3"/>
              </a:rPr>
              <a:t>https://pidruchnyk.com.ua/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електронні версії підручників.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4"/>
              </a:rPr>
              <a:t>https://imzo.gov.ua/pidruchniki/elektronni-versiyi-pidruchnikiv/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>
                <a:solidFill>
                  <a:srgbClr val="0000ff"/>
                </a:solidFill>
                <a:latin typeface="Cambria"/>
              </a:rPr>
              <a:t>електронні версії підручників.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5"/>
              </a:rPr>
              <a:t>https://disted.edu.vn.ua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– репозитарій начальних ресурсів.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6"/>
              </a:rPr>
              <a:t>http://www.osvitaua.com/youpub/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сайт видавництва, містить навчальні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>
                <a:solidFill>
                  <a:srgbClr val="0000ff"/>
                </a:solidFill>
                <a:latin typeface="Cambria"/>
              </a:rPr>
              <a:t> 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ресурси.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7"/>
              </a:rPr>
              <a:t>https://www.youtube.com/channel/UCMIVE71tHEUDkuw8tPxtzSQ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>
                <a:solidFill>
                  <a:srgbClr val="0000ff"/>
                </a:solidFill>
                <a:latin typeface="Cambria"/>
              </a:rPr>
              <a:t>«Цікава наука».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8"/>
              </a:rPr>
              <a:t>https://phet.colorado.edu/uk/simulations/category/physics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– досліди з фізики.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9"/>
              </a:rPr>
              <a:t>https://naurok.com.ua/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для вчителів та учнів.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10"/>
              </a:rPr>
              <a:t>https://besmart.study/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онлайн-платформа підготовки до ЗНО.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11"/>
              </a:rPr>
              <a:t>https://prometheus.org.ua/zno/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за посиланням курси підготовки до ЗНО.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12"/>
              </a:rPr>
              <a:t>https://www.ed-era.com/zno/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дуже багато цікавої інформації про дистанційнує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>
                <a:solidFill>
                  <a:srgbClr val="0000ff"/>
                </a:solidFill>
                <a:latin typeface="Cambria"/>
              </a:rPr>
              <a:t> 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освіту.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 u="sng">
                <a:solidFill>
                  <a:srgbClr val="0000ff"/>
                </a:solidFill>
                <a:latin typeface="Cambria"/>
                <a:hlinkClick r:id="rId13"/>
              </a:rPr>
              <a:t>https://eschool.dn.ua/local/staticpage/view.php?page=resources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 – репозитарій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l"/>
            </a:pPr>
            <a:r>
              <a:rPr lang="ru-RU" sz="1600">
                <a:solidFill>
                  <a:srgbClr val="0000ff"/>
                </a:solidFill>
                <a:latin typeface="Cambria"/>
              </a:rPr>
              <a:t> </a:t>
            </a:r>
            <a:r>
              <a:rPr lang="ru-RU" sz="1600">
                <a:solidFill>
                  <a:srgbClr val="0000ff"/>
                </a:solidFill>
                <a:latin typeface="Cambria"/>
              </a:rPr>
              <a:t>корисних освітніх ресурсів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64000" y="72000"/>
            <a:ext cx="7592760" cy="2158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ru-RU" sz="2000">
                <a:solidFill>
                  <a:srgbClr val="020202"/>
                </a:solidFill>
                <a:latin typeface="Times New Roman"/>
              </a:rPr>
              <a:t>    </a:t>
            </a:r>
            <a:r>
              <a:rPr lang="ru-RU" sz="2400">
                <a:solidFill>
                  <a:srgbClr val="020202"/>
                </a:solidFill>
                <a:latin typeface="Times New Roman"/>
              </a:rPr>
              <a:t>Google - </a:t>
            </a:r>
            <a:endParaRPr/>
          </a:p>
          <a:p>
            <a:r>
              <a:rPr lang="ru-RU" sz="2400">
                <a:solidFill>
                  <a:srgbClr val="020202"/>
                </a:solidFill>
                <a:latin typeface="Times New Roman"/>
              </a:rPr>
              <a:t>платформа 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3600000" y="2808000"/>
            <a:ext cx="446292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98" name="Рисунок 10"/>
          <p:cNvPicPr/>
          <p:nvPr/>
        </p:nvPicPr>
        <p:blipFill>
          <a:blip r:embed="rId1"/>
          <a:stretch>
            <a:fillRect/>
          </a:stretch>
        </p:blipFill>
        <p:spPr>
          <a:xfrm>
            <a:off x="2962440" y="144000"/>
            <a:ext cx="5100840" cy="3311280"/>
          </a:xfrm>
          <a:prstGeom prst="rect">
            <a:avLst/>
          </a:prstGeom>
          <a:ln>
            <a:noFill/>
          </a:ln>
        </p:spPr>
      </p:pic>
      <p:pic>
        <p:nvPicPr>
          <p:cNvPr descr="" id="99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032000" y="4032000"/>
            <a:ext cx="4175280" cy="2015280"/>
          </a:xfrm>
          <a:prstGeom prst="rect">
            <a:avLst/>
          </a:prstGeom>
          <a:ln>
            <a:noFill/>
          </a:ln>
        </p:spPr>
      </p:pic>
      <p:pic>
        <p:nvPicPr>
          <p:cNvPr descr="" id="100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0000" y="3528000"/>
            <a:ext cx="3235680" cy="259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936000" y="72000"/>
            <a:ext cx="7520760" cy="2447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ru-RU" sz="2000">
                <a:solidFill>
                  <a:srgbClr val="020202"/>
                </a:solidFill>
                <a:latin typeface="Times New Roman"/>
              </a:rPr>
              <a:t>    </a:t>
            </a:r>
            <a:r>
              <a:rPr lang="ru-RU" sz="2400">
                <a:solidFill>
                  <a:srgbClr val="020202"/>
                </a:solidFill>
                <a:latin typeface="Times New Roman"/>
              </a:rPr>
              <a:t>Google Classroom — безкоштовний веб-сервіс створений Google для навчальних</a:t>
            </a:r>
            <a:r>
              <a:rPr lang="ru-RU" sz="2400" u="sng">
                <a:solidFill>
                  <a:srgbClr val="020202"/>
                </a:solidFill>
                <a:latin typeface="Times New Roman"/>
                <a:hlinkClick r:id="rId1"/>
              </a:rPr>
              <a:t> </a:t>
            </a:r>
            <a:r>
              <a:rPr lang="ru-RU" sz="2400">
                <a:solidFill>
                  <a:srgbClr val="020202"/>
                </a:solidFill>
                <a:latin typeface="Times New Roman"/>
              </a:rPr>
              <a:t>закладів з метою спрощення створення, поширення і класифікації завдань безпаперовим шляхом. Основна мета сервісу прискорити процес поширення файлів між вчителями і учнями. </a:t>
            </a:r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600000" y="2808000"/>
            <a:ext cx="4462920" cy="17510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ru-RU" sz="2000" u="sng">
                <a:solidFill>
                  <a:srgbClr val="4d4d4d"/>
                </a:solidFill>
                <a:latin typeface="Arial"/>
                <a:hlinkClick r:id="rId2"/>
              </a:rPr>
              <a:t>https://osvita.diia.gov.ua/courses/serial-iz-tsyfrovoi-hramotnosti-dlia-vchyteliv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103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4000" y="2577960"/>
            <a:ext cx="2545560" cy="2460960"/>
          </a:xfrm>
          <a:prstGeom prst="rect">
            <a:avLst/>
          </a:prstGeom>
          <a:ln>
            <a:noFill/>
          </a:ln>
        </p:spPr>
      </p:pic>
      <p:pic>
        <p:nvPicPr>
          <p:cNvPr descr="" id="104" name="Рисунок 1"/>
          <p:cNvPicPr/>
          <p:nvPr/>
        </p:nvPicPr>
        <p:blipFill>
          <a:blip r:embed="rId4"/>
          <a:stretch>
            <a:fillRect/>
          </a:stretch>
        </p:blipFill>
        <p:spPr>
          <a:xfrm>
            <a:off x="2592000" y="4176000"/>
            <a:ext cx="3626640" cy="189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0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00" y="300600"/>
            <a:ext cx="3959280" cy="1354680"/>
          </a:xfrm>
          <a:prstGeom prst="rect">
            <a:avLst/>
          </a:prstGeom>
          <a:ln>
            <a:noFill/>
          </a:ln>
        </p:spPr>
      </p:pic>
      <p:pic>
        <p:nvPicPr>
          <p:cNvPr descr="" id="10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64000" y="0"/>
            <a:ext cx="2860200" cy="1954440"/>
          </a:xfrm>
          <a:prstGeom prst="rect">
            <a:avLst/>
          </a:prstGeom>
          <a:ln>
            <a:noFill/>
          </a:ln>
        </p:spPr>
      </p:pic>
      <p:sp>
        <p:nvSpPr>
          <p:cNvPr id="109" name="CustomShape 3"/>
          <p:cNvSpPr/>
          <p:nvPr/>
        </p:nvSpPr>
        <p:spPr>
          <a:xfrm>
            <a:off x="792000" y="1844640"/>
            <a:ext cx="7657200" cy="17024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6f8d7"/>
              </a:gs>
              <a:gs pos="100000">
                <a:srgbClr val="baed89"/>
              </a:gs>
            </a:gsLst>
            <a:lin ang="5400000"/>
          </a:gradFill>
          <a:ln>
            <a:noFill/>
          </a:ln>
        </p:spPr>
        <p:txBody>
          <a:bodyPr anchor="ctr" bIns="99000" lIns="182160" rIns="99000" tIns="182160"/>
          <a:p>
            <a:pPr>
              <a:lnSpc>
                <a:spcPct val="90000"/>
              </a:lnSpc>
            </a:pPr>
            <a:r>
              <a:rPr lang="ru-RU" sz="2600">
                <a:solidFill>
                  <a:srgbClr val="000000"/>
                </a:solidFill>
                <a:latin typeface="Garamond"/>
              </a:rPr>
              <a:t>За допомогою сервісу Wizer.me ви створюєте неймовірно красиві по дизайну цифрові робочі листи, які містять інтерактивні завдання та дозволяють вчителю швидко надавати учням зворотний зв'язок. </a:t>
            </a:r>
            <a:endParaRPr/>
          </a:p>
        </p:txBody>
      </p:sp>
      <p:sp>
        <p:nvSpPr>
          <p:cNvPr id="110" name="CustomShape 4"/>
          <p:cNvSpPr/>
          <p:nvPr/>
        </p:nvSpPr>
        <p:spPr>
          <a:xfrm>
            <a:off x="792000" y="3623040"/>
            <a:ext cx="7657200" cy="170244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5f4d6"/>
              </a:gs>
              <a:gs pos="100000">
                <a:srgbClr val="8be390"/>
              </a:gs>
            </a:gsLst>
            <a:lin ang="5400000"/>
          </a:gradFill>
          <a:ln>
            <a:noFill/>
          </a:ln>
        </p:spPr>
        <p:txBody>
          <a:bodyPr anchor="ctr" bIns="99000" lIns="182160" rIns="99000" tIns="182160"/>
          <a:p>
            <a:pPr>
              <a:lnSpc>
                <a:spcPct val="90000"/>
              </a:lnSpc>
            </a:pPr>
            <a:r>
              <a:rPr lang="ru-RU" sz="2600">
                <a:solidFill>
                  <a:srgbClr val="000000"/>
                </a:solidFill>
                <a:latin typeface="Garamond"/>
              </a:rPr>
              <a:t>У навчальній роботі можна використовувати цей інструмент як для формуючого, так і для підсумкового оцінювання.</a:t>
            </a:r>
            <a:endParaRPr/>
          </a:p>
        </p:txBody>
      </p:sp>
      <p:sp>
        <p:nvSpPr>
          <p:cNvPr id="111" name="CustomShape 5"/>
          <p:cNvSpPr/>
          <p:nvPr/>
        </p:nvSpPr>
        <p:spPr>
          <a:xfrm>
            <a:off x="864000" y="5401440"/>
            <a:ext cx="7585200" cy="718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3eee5"/>
              </a:gs>
              <a:gs pos="100000">
                <a:srgbClr val="8ed7c0"/>
              </a:gs>
            </a:gsLst>
            <a:lin ang="5400000"/>
          </a:gradFill>
          <a:ln>
            <a:noFill/>
          </a:ln>
        </p:spPr>
        <p:txBody>
          <a:bodyPr anchor="ctr" bIns="99000" lIns="134280" rIns="99000" tIns="134280"/>
          <a:p>
            <a:pPr>
              <a:lnSpc>
                <a:spcPct val="90000"/>
              </a:lnSpc>
            </a:pPr>
            <a:r>
              <a:rPr lang="ru-RU" sz="2600" u="sng">
                <a:solidFill>
                  <a:srgbClr val="56c7aa"/>
                </a:solidFill>
                <a:latin typeface="Garamond"/>
                <a:hlinkClick r:id="rId3"/>
              </a:rPr>
              <a:t>https://wizer.me/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