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jpe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116" r:id="rId1"/>
  </p:sldMasterIdLst>
  <p:notesMasterIdLst>
    <p:notesMasterId r:id="rId22"/>
  </p:notesMasterIdLst>
  <p:sldIdLst>
    <p:sldId id="256" r:id="rId2"/>
    <p:sldId id="272" r:id="rId3"/>
    <p:sldId id="261" r:id="rId4"/>
    <p:sldId id="271" r:id="rId5"/>
    <p:sldId id="257" r:id="rId6"/>
    <p:sldId id="258" r:id="rId7"/>
    <p:sldId id="274" r:id="rId8"/>
    <p:sldId id="259" r:id="rId9"/>
    <p:sldId id="260" r:id="rId10"/>
    <p:sldId id="262" r:id="rId11"/>
    <p:sldId id="269" r:id="rId12"/>
    <p:sldId id="273" r:id="rId13"/>
    <p:sldId id="275" r:id="rId14"/>
    <p:sldId id="263" r:id="rId15"/>
    <p:sldId id="276" r:id="rId16"/>
    <p:sldId id="264" r:id="rId17"/>
    <p:sldId id="265" r:id="rId18"/>
    <p:sldId id="266" r:id="rId19"/>
    <p:sldId id="270" r:id="rId20"/>
    <p:sldId id="27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C5E1"/>
    <a:srgbClr val="8EB7DD"/>
    <a:srgbClr val="006FB3"/>
    <a:srgbClr val="A6C0DB"/>
    <a:srgbClr val="9CBE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 autoAdjust="0"/>
  </p:normalViewPr>
  <p:slideViewPr>
    <p:cSldViewPr snapToGrid="0">
      <p:cViewPr varScale="1">
        <p:scale>
          <a:sx n="85" d="100"/>
          <a:sy n="85" d="100"/>
        </p:scale>
        <p:origin x="-108" y="-2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0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C3FF6-0D3D-4528-9149-B0B8FB9D000B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F9DC3-5BAD-4001-BC92-ECEF200CB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00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F9DC3-5BAD-4001-BC92-ECEF200CB8C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191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613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279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75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726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010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444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3/21/2018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548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3/21/2018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924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3/21/2018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365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046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079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C5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3/21/2018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955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9745" y="1618938"/>
            <a:ext cx="11677337" cy="2173574"/>
          </a:xfrm>
        </p:spPr>
        <p:txBody>
          <a:bodyPr>
            <a:noAutofit/>
          </a:bodyPr>
          <a:lstStyle/>
          <a:p>
            <a:r>
              <a:rPr lang="en-US" sz="9600" dirty="0" err="1" smtClean="0">
                <a:latin typeface="Forte" panose="03060902040502070203" pitchFamily="66" charset="0"/>
              </a:rPr>
              <a:t>Nano!Nano!Nano</a:t>
            </a:r>
            <a:r>
              <a:rPr lang="en-US" sz="9600" dirty="0">
                <a:latin typeface="Forte" panose="03060902040502070203" pitchFamily="66" charset="0"/>
              </a:rPr>
              <a:t>!</a:t>
            </a:r>
            <a:endParaRPr lang="ru-RU" sz="9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22166" y="4289646"/>
            <a:ext cx="304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Виконала</a:t>
            </a:r>
            <a:r>
              <a:rPr lang="ru-RU" b="1" dirty="0"/>
              <a:t>: </a:t>
            </a:r>
            <a:r>
              <a:rPr lang="ru-RU" b="1" dirty="0" err="1"/>
              <a:t>Ялі</a:t>
            </a:r>
            <a:r>
              <a:rPr lang="ru-RU" b="1" dirty="0"/>
              <a:t> </a:t>
            </a:r>
            <a:r>
              <a:rPr lang="ru-RU" b="1" dirty="0" err="1"/>
              <a:t>Анастасія</a:t>
            </a:r>
            <a:endParaRPr lang="ru-RU" b="1" dirty="0"/>
          </a:p>
          <a:p>
            <a:r>
              <a:rPr lang="ru-RU" b="1" dirty="0" err="1"/>
              <a:t>учениця</a:t>
            </a:r>
            <a:r>
              <a:rPr lang="ru-RU" b="1" dirty="0"/>
              <a:t> 9 </a:t>
            </a:r>
            <a:r>
              <a:rPr lang="ru-RU" b="1" dirty="0" err="1"/>
              <a:t>класу</a:t>
            </a:r>
            <a:endParaRPr lang="ru-RU" b="1" dirty="0"/>
          </a:p>
          <a:p>
            <a:r>
              <a:rPr lang="ru-RU" b="1" dirty="0" err="1"/>
              <a:t>Керівник</a:t>
            </a:r>
            <a:r>
              <a:rPr lang="ru-RU" b="1" dirty="0"/>
              <a:t>: </a:t>
            </a:r>
            <a:r>
              <a:rPr lang="ru-RU" b="1" dirty="0" err="1"/>
              <a:t>Муцко</a:t>
            </a:r>
            <a:endParaRPr lang="ru-RU" b="1" dirty="0"/>
          </a:p>
          <a:p>
            <a:r>
              <a:rPr lang="ru-RU" b="1" dirty="0" err="1"/>
              <a:t>Олена</a:t>
            </a:r>
            <a:r>
              <a:rPr lang="ru-RU" b="1" dirty="0"/>
              <a:t> </a:t>
            </a:r>
            <a:r>
              <a:rPr lang="ru-RU" b="1" dirty="0" err="1"/>
              <a:t>Василівна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1703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latin typeface="Arial Black" panose="020B0A04020102020204" pitchFamily="34" charset="0"/>
              </a:rPr>
              <a:t>Застосування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нанотехнологій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13613"/>
            <a:ext cx="5257800" cy="403097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13613"/>
            <a:ext cx="4845270" cy="40309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9342" y="6044592"/>
            <a:ext cx="4335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Жорсткі диски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427076" y="6044592"/>
            <a:ext cx="4514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Каталітичні конвертори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42448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Arial Black" panose="020B0A04020102020204" pitchFamily="34" charset="0"/>
              </a:rPr>
              <a:t>Водовідштовхувальна</a:t>
            </a:r>
            <a:r>
              <a:rPr lang="ru-RU" dirty="0" smtClean="0">
                <a:latin typeface="Arial Black" panose="020B0A04020102020204" pitchFamily="34" charset="0"/>
              </a:rPr>
              <a:t> тканина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552" y="1690688"/>
            <a:ext cx="7485993" cy="4990662"/>
          </a:xfrm>
        </p:spPr>
      </p:pic>
    </p:spTree>
    <p:extLst>
      <p:ext uri="{BB962C8B-B14F-4D97-AF65-F5344CB8AC3E}">
        <p14:creationId xmlns:p14="http://schemas.microsoft.com/office/powerpoint/2010/main" val="190033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5327" y="378004"/>
            <a:ext cx="9464899" cy="1325563"/>
          </a:xfrm>
        </p:spPr>
        <p:txBody>
          <a:bodyPr/>
          <a:lstStyle/>
          <a:p>
            <a:r>
              <a:rPr lang="ru-RU" dirty="0" err="1">
                <a:latin typeface="Arial Black" panose="020B0A04020102020204" pitchFamily="34" charset="0"/>
              </a:rPr>
              <a:t>Створення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нанопристроїв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623" y="1592210"/>
            <a:ext cx="6980349" cy="4990026"/>
          </a:xfrm>
        </p:spPr>
      </p:pic>
    </p:spTree>
    <p:extLst>
      <p:ext uri="{BB962C8B-B14F-4D97-AF65-F5344CB8AC3E}">
        <p14:creationId xmlns:p14="http://schemas.microsoft.com/office/powerpoint/2010/main" val="199465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003" y="365125"/>
            <a:ext cx="11766997" cy="1325563"/>
          </a:xfrm>
        </p:spPr>
        <p:txBody>
          <a:bodyPr>
            <a:normAutofit/>
          </a:bodyPr>
          <a:lstStyle/>
          <a:p>
            <a:r>
              <a:rPr lang="uk-UA" sz="4000" dirty="0" smtClean="0">
                <a:latin typeface="Arial Black" panose="020B0A04020102020204" pitchFamily="34" charset="0"/>
              </a:rPr>
              <a:t>Галузі використання нанотехнологій</a:t>
            </a:r>
            <a:endParaRPr lang="ru-RU" sz="40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2008" y="1690688"/>
            <a:ext cx="6425485" cy="45107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uk-UA" sz="4400" dirty="0" smtClean="0">
                <a:cs typeface="Amiri Quran" panose="00000500000000000000" pitchFamily="2" charset="-78"/>
              </a:rPr>
              <a:t>Медицина</a:t>
            </a:r>
            <a:endParaRPr lang="ru-RU" sz="4400" dirty="0" smtClean="0">
              <a:cs typeface="Amiri Quran" panose="00000500000000000000" pitchFamily="2" charset="-78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k-UA" sz="4400" dirty="0" smtClean="0">
                <a:cs typeface="Amiri Quran" panose="00000500000000000000" pitchFamily="2" charset="-78"/>
              </a:rPr>
              <a:t>Будівництво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4400" dirty="0" smtClean="0">
                <a:cs typeface="Amiri Quran" panose="00000500000000000000" pitchFamily="2" charset="-78"/>
              </a:rPr>
              <a:t>Енергетика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4400" dirty="0" err="1" smtClean="0">
                <a:cs typeface="Amiri Quran" panose="00000500000000000000" pitchFamily="2" charset="-78"/>
              </a:rPr>
              <a:t>Машинобудівництво</a:t>
            </a:r>
            <a:endParaRPr lang="uk-UA" sz="4400" dirty="0" smtClean="0">
              <a:cs typeface="Amiri Quran" panose="000005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972" y="4687910"/>
            <a:ext cx="1097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latin typeface="Arial Black" panose="020B0A04020102020204" pitchFamily="34" charset="0"/>
              </a:rPr>
              <a:t>Це</a:t>
            </a:r>
            <a:r>
              <a:rPr lang="ru-RU" sz="2400" dirty="0">
                <a:latin typeface="Arial Black" panose="020B0A04020102020204" pitchFamily="34" charset="0"/>
              </a:rPr>
              <a:t> далеко не </a:t>
            </a:r>
            <a:r>
              <a:rPr lang="ru-RU" sz="2400" dirty="0" err="1">
                <a:latin typeface="Arial Black" panose="020B0A04020102020204" pitchFamily="34" charset="0"/>
              </a:rPr>
              <a:t>всі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сфери</a:t>
            </a:r>
            <a:r>
              <a:rPr lang="ru-RU" sz="2400" dirty="0">
                <a:latin typeface="Arial Black" panose="020B0A04020102020204" pitchFamily="34" charset="0"/>
              </a:rPr>
              <a:t>, в </a:t>
            </a:r>
            <a:r>
              <a:rPr lang="ru-RU" sz="2400" dirty="0" err="1">
                <a:latin typeface="Arial Black" panose="020B0A04020102020204" pitchFamily="34" charset="0"/>
              </a:rPr>
              <a:t>яких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можуть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застосовуватися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нанотехнології</a:t>
            </a:r>
            <a:r>
              <a:rPr lang="ru-RU" sz="2400" dirty="0">
                <a:latin typeface="Arial Black" panose="020B0A04020102020204" pitchFamily="34" charset="0"/>
              </a:rPr>
              <a:t>. </a:t>
            </a:r>
            <a:r>
              <a:rPr lang="ru-RU" sz="2400" dirty="0" err="1">
                <a:latin typeface="Arial Black" panose="020B0A04020102020204" pitchFamily="34" charset="0"/>
              </a:rPr>
              <a:t>Вчені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вважають</a:t>
            </a:r>
            <a:r>
              <a:rPr lang="ru-RU" sz="2400" dirty="0">
                <a:latin typeface="Arial Black" panose="020B0A04020102020204" pitchFamily="34" charset="0"/>
              </a:rPr>
              <a:t>, </a:t>
            </a:r>
            <a:r>
              <a:rPr lang="ru-RU" sz="2400" dirty="0" err="1">
                <a:latin typeface="Arial Black" panose="020B0A04020102020204" pitchFamily="34" charset="0"/>
              </a:rPr>
              <a:t>що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поява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нанотехнологій</a:t>
            </a:r>
            <a:r>
              <a:rPr lang="ru-RU" sz="2400" dirty="0">
                <a:latin typeface="Arial Black" panose="020B0A04020102020204" pitchFamily="34" charset="0"/>
              </a:rPr>
              <a:t> - початок </a:t>
            </a:r>
            <a:r>
              <a:rPr lang="ru-RU" sz="2400" dirty="0" err="1">
                <a:latin typeface="Arial Black" panose="020B0A04020102020204" pitchFamily="34" charset="0"/>
              </a:rPr>
              <a:t>нової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Науково-технічної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революції</a:t>
            </a:r>
            <a:r>
              <a:rPr lang="ru-RU" sz="2400" dirty="0">
                <a:latin typeface="Arial Black" panose="020B0A04020102020204" pitchFamily="34" charset="0"/>
              </a:rPr>
              <a:t>, яка сильно </a:t>
            </a:r>
            <a:r>
              <a:rPr lang="ru-RU" sz="2400" dirty="0" err="1">
                <a:latin typeface="Arial Black" panose="020B0A04020102020204" pitchFamily="34" charset="0"/>
              </a:rPr>
              <a:t>змінить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світ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вже</a:t>
            </a:r>
            <a:r>
              <a:rPr lang="ru-RU" sz="2400" dirty="0">
                <a:latin typeface="Arial Black" panose="020B0A04020102020204" pitchFamily="34" charset="0"/>
              </a:rPr>
              <a:t> в ХХI </a:t>
            </a:r>
            <a:r>
              <a:rPr lang="ru-RU" sz="2400" dirty="0" err="1" smtClean="0">
                <a:latin typeface="Arial Black" panose="020B0A04020102020204" pitchFamily="34" charset="0"/>
              </a:rPr>
              <a:t>столітті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8137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24" y="365125"/>
            <a:ext cx="12065876" cy="1325563"/>
          </a:xfrm>
        </p:spPr>
        <p:txBody>
          <a:bodyPr>
            <a:normAutofit/>
          </a:bodyPr>
          <a:lstStyle/>
          <a:p>
            <a:r>
              <a:rPr lang="uk-UA" sz="3600" dirty="0" smtClean="0">
                <a:latin typeface="Arial Black" panose="020B0A04020102020204" pitchFamily="34" charset="0"/>
              </a:rPr>
              <a:t>Вуглецеві </a:t>
            </a:r>
            <a:r>
              <a:rPr lang="uk-UA" sz="3600" dirty="0" err="1" smtClean="0">
                <a:latin typeface="Arial Black" panose="020B0A04020102020204" pitchFamily="34" charset="0"/>
              </a:rPr>
              <a:t>нанотрубки</a:t>
            </a:r>
            <a:r>
              <a:rPr lang="uk-UA" sz="3600" dirty="0" smtClean="0">
                <a:latin typeface="Arial Black" panose="020B0A04020102020204" pitchFamily="34" charset="0"/>
              </a:rPr>
              <a:t>-</a:t>
            </a:r>
            <a:r>
              <a:rPr lang="ru-RU" sz="3600" dirty="0" err="1" smtClean="0">
                <a:latin typeface="Arial Black" panose="020B0A04020102020204" pitchFamily="34" charset="0"/>
              </a:rPr>
              <a:t>різновид</a:t>
            </a:r>
            <a:r>
              <a:rPr lang="ru-RU" sz="3600" dirty="0" smtClean="0">
                <a:latin typeface="Arial Black" panose="020B0A04020102020204" pitchFamily="34" charset="0"/>
              </a:rPr>
              <a:t> </a:t>
            </a:r>
            <a:r>
              <a:rPr lang="ru-RU" sz="3600" dirty="0" err="1" smtClean="0">
                <a:latin typeface="Arial Black" panose="020B0A04020102020204" pitchFamily="34" charset="0"/>
              </a:rPr>
              <a:t>наноматеріалів</a:t>
            </a:r>
            <a:endParaRPr lang="ru-RU" sz="3600" dirty="0"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4" y="2165943"/>
            <a:ext cx="7378262" cy="4456907"/>
          </a:xfrm>
        </p:spPr>
      </p:pic>
      <p:sp>
        <p:nvSpPr>
          <p:cNvPr id="3" name="TextBox 2"/>
          <p:cNvSpPr txBox="1"/>
          <p:nvPr/>
        </p:nvSpPr>
        <p:spPr>
          <a:xfrm>
            <a:off x="7212170" y="2501570"/>
            <a:ext cx="47265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latin typeface="Arial Black" panose="020B0A04020102020204" pitchFamily="34" charset="0"/>
              </a:rPr>
              <a:t>Це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своєрідні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циліндричні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полімерні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молекули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діаметром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приблизно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від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половини</a:t>
            </a:r>
            <a:r>
              <a:rPr lang="ru-RU" sz="2400" dirty="0">
                <a:latin typeface="Arial Black" panose="020B0A04020102020204" pitchFamily="34" charset="0"/>
              </a:rPr>
              <a:t> нанометра і </a:t>
            </a:r>
            <a:r>
              <a:rPr lang="ru-RU" sz="2400" dirty="0" err="1">
                <a:latin typeface="Arial Black" panose="020B0A04020102020204" pitchFamily="34" charset="0"/>
              </a:rPr>
              <a:t>довжиною</a:t>
            </a:r>
            <a:r>
              <a:rPr lang="ru-RU" sz="2400" dirty="0">
                <a:latin typeface="Arial Black" panose="020B0A04020102020204" pitchFamily="34" charset="0"/>
              </a:rPr>
              <a:t> до </a:t>
            </a:r>
            <a:r>
              <a:rPr lang="ru-RU" sz="2400" dirty="0" err="1">
                <a:latin typeface="Arial Black" panose="020B0A04020102020204" pitchFamily="34" charset="0"/>
              </a:rPr>
              <a:t>декількох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latin typeface="Arial Black" panose="020B0A04020102020204" pitchFamily="34" charset="0"/>
              </a:rPr>
              <a:t>мікрометрів</a:t>
            </a:r>
            <a:r>
              <a:rPr lang="ru-RU" sz="2400" dirty="0" smtClean="0">
                <a:latin typeface="Arial Black" panose="020B0A04020102020204" pitchFamily="34" charset="0"/>
              </a:rPr>
              <a:t>. Зараз на </a:t>
            </a:r>
            <a:r>
              <a:rPr lang="ru-RU" sz="2400" dirty="0" err="1">
                <a:latin typeface="Arial Black" panose="020B0A04020102020204" pitchFamily="34" charset="0"/>
              </a:rPr>
              <a:t>основі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вуглецевих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нанотрубок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створюються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електронні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пристрої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нанометрових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latin typeface="Arial Black" panose="020B0A04020102020204" pitchFamily="34" charset="0"/>
              </a:rPr>
              <a:t>розмірів</a:t>
            </a:r>
            <a:endParaRPr lang="ru-RU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94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55" y="1027134"/>
            <a:ext cx="6183831" cy="4939581"/>
          </a:xfrm>
        </p:spPr>
      </p:pic>
      <p:sp>
        <p:nvSpPr>
          <p:cNvPr id="7" name="TextBox 6"/>
          <p:cNvSpPr txBox="1"/>
          <p:nvPr/>
        </p:nvSpPr>
        <p:spPr>
          <a:xfrm>
            <a:off x="7868992" y="1146220"/>
            <a:ext cx="397957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>
                <a:latin typeface="Arial Black" panose="020B0A04020102020204" pitchFamily="34" charset="0"/>
              </a:rPr>
              <a:t>Очікується</a:t>
            </a:r>
            <a:r>
              <a:rPr lang="ru-RU" sz="2800" dirty="0">
                <a:latin typeface="Arial Black" panose="020B0A04020102020204" pitchFamily="34" charset="0"/>
              </a:rPr>
              <a:t>, </a:t>
            </a:r>
            <a:r>
              <a:rPr lang="ru-RU" sz="2800" dirty="0" err="1">
                <a:latin typeface="Arial Black" panose="020B0A04020102020204" pitchFamily="34" charset="0"/>
              </a:rPr>
              <a:t>що</a:t>
            </a:r>
            <a:r>
              <a:rPr lang="ru-RU" sz="2800" dirty="0">
                <a:latin typeface="Arial Black" panose="020B0A04020102020204" pitchFamily="34" charset="0"/>
              </a:rPr>
              <a:t> в доступному для </a:t>
            </a:r>
            <a:r>
              <a:rPr lang="ru-RU" sz="2800" dirty="0" err="1">
                <a:latin typeface="Arial Black" panose="020B0A04020102020204" pitchFamily="34" charset="0"/>
              </a:rPr>
              <a:t>огляду</a:t>
            </a:r>
            <a:r>
              <a:rPr lang="ru-RU" sz="2800" dirty="0"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</a:rPr>
              <a:t>майбутньому</a:t>
            </a:r>
            <a:r>
              <a:rPr lang="ru-RU" sz="2800" dirty="0">
                <a:latin typeface="Arial Black" panose="020B0A04020102020204" pitchFamily="34" charset="0"/>
              </a:rPr>
              <a:t> вони </a:t>
            </a:r>
            <a:r>
              <a:rPr lang="ru-RU" sz="2800" dirty="0" err="1">
                <a:latin typeface="Arial Black" panose="020B0A04020102020204" pitchFamily="34" charset="0"/>
              </a:rPr>
              <a:t>замінять</a:t>
            </a:r>
            <a:r>
              <a:rPr lang="ru-RU" sz="2800" dirty="0">
                <a:latin typeface="Arial Black" panose="020B0A04020102020204" pitchFamily="34" charset="0"/>
              </a:rPr>
              <a:t> </a:t>
            </a:r>
            <a:r>
              <a:rPr lang="ru-RU" sz="2800" dirty="0" err="1" smtClean="0">
                <a:latin typeface="Arial Black" panose="020B0A04020102020204" pitchFamily="34" charset="0"/>
              </a:rPr>
              <a:t>багато</a:t>
            </a:r>
            <a:r>
              <a:rPr lang="ru-RU" sz="2800" dirty="0" smtClean="0"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</a:rPr>
              <a:t>елементів</a:t>
            </a:r>
            <a:r>
              <a:rPr lang="ru-RU" sz="2800" dirty="0">
                <a:latin typeface="Arial Black" panose="020B0A04020102020204" pitchFamily="34" charset="0"/>
              </a:rPr>
              <a:t> в </a:t>
            </a:r>
            <a:r>
              <a:rPr lang="ru-RU" sz="2800" dirty="0" err="1">
                <a:latin typeface="Arial Black" panose="020B0A04020102020204" pitchFamily="34" charset="0"/>
              </a:rPr>
              <a:t>електронних</a:t>
            </a:r>
            <a:r>
              <a:rPr lang="ru-RU" sz="2800" dirty="0">
                <a:latin typeface="Arial Black" panose="020B0A04020102020204" pitchFamily="34" charset="0"/>
              </a:rPr>
              <a:t> схемах </a:t>
            </a:r>
            <a:r>
              <a:rPr lang="ru-RU" sz="2800" dirty="0" err="1">
                <a:latin typeface="Arial Black" panose="020B0A04020102020204" pitchFamily="34" charset="0"/>
              </a:rPr>
              <a:t>різних</a:t>
            </a:r>
            <a:r>
              <a:rPr lang="ru-RU" sz="2800" dirty="0"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</a:rPr>
              <a:t>приладів</a:t>
            </a:r>
            <a:r>
              <a:rPr lang="ru-RU" sz="2800" dirty="0">
                <a:latin typeface="Arial Black" panose="020B0A04020102020204" pitchFamily="34" charset="0"/>
              </a:rPr>
              <a:t>, в тому </a:t>
            </a:r>
            <a:r>
              <a:rPr lang="ru-RU" sz="2800" dirty="0" err="1">
                <a:latin typeface="Arial Black" panose="020B0A04020102020204" pitchFamily="34" charset="0"/>
              </a:rPr>
              <a:t>числі</a:t>
            </a:r>
            <a:r>
              <a:rPr lang="ru-RU" sz="2800" dirty="0"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</a:rPr>
              <a:t>сучасних</a:t>
            </a:r>
            <a:r>
              <a:rPr lang="ru-RU" sz="2800" dirty="0">
                <a:latin typeface="Arial Black" panose="020B0A04020102020204" pitchFamily="34" charset="0"/>
              </a:rPr>
              <a:t> </a:t>
            </a:r>
            <a:r>
              <a:rPr lang="ru-RU" sz="2800" dirty="0" err="1" smtClean="0">
                <a:latin typeface="Arial Black" panose="020B0A04020102020204" pitchFamily="34" charset="0"/>
              </a:rPr>
              <a:t>комп'ютерів</a:t>
            </a:r>
            <a:endParaRPr lang="ru-RU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1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Arial Black" panose="020B0A04020102020204" pitchFamily="34" charset="0"/>
              </a:rPr>
              <a:t>Молекула С</a:t>
            </a:r>
            <a:r>
              <a:rPr lang="uk-UA" sz="1600" dirty="0" smtClean="0">
                <a:latin typeface="Arial Black" panose="020B0A04020102020204" pitchFamily="34" charset="0"/>
              </a:rPr>
              <a:t>60         </a:t>
            </a:r>
            <a:r>
              <a:rPr lang="uk-UA" dirty="0" smtClean="0">
                <a:latin typeface="Arial Black" panose="020B0A04020102020204" pitchFamily="34" charset="0"/>
              </a:rPr>
              <a:t>(</a:t>
            </a:r>
            <a:r>
              <a:rPr lang="uk-UA" dirty="0" err="1" smtClean="0">
                <a:latin typeface="Arial Black" panose="020B0A04020102020204" pitchFamily="34" charset="0"/>
              </a:rPr>
              <a:t>Фулерен</a:t>
            </a:r>
            <a:r>
              <a:rPr lang="uk-UA" dirty="0" smtClean="0">
                <a:latin typeface="Arial Black" panose="020B0A04020102020204" pitchFamily="34" charset="0"/>
              </a:rPr>
              <a:t>)</a:t>
            </a:r>
            <a:endParaRPr lang="ru-RU" sz="4800" dirty="0"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976" y="1605583"/>
            <a:ext cx="4827770" cy="4728801"/>
          </a:xfrm>
        </p:spPr>
      </p:pic>
      <p:sp>
        <p:nvSpPr>
          <p:cNvPr id="3" name="TextBox 2"/>
          <p:cNvSpPr txBox="1"/>
          <p:nvPr/>
        </p:nvSpPr>
        <p:spPr>
          <a:xfrm>
            <a:off x="838200" y="2261823"/>
            <a:ext cx="54735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Arial Black" panose="020B0A04020102020204" pitchFamily="34" charset="0"/>
              </a:rPr>
              <a:t>Може</a:t>
            </a: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викликати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серйозні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захворювання</a:t>
            </a:r>
            <a:r>
              <a:rPr lang="ru-RU" sz="2400" dirty="0">
                <a:latin typeface="Arial Black" panose="020B0A04020102020204" pitchFamily="34" charset="0"/>
              </a:rPr>
              <a:t> і </a:t>
            </a:r>
            <a:r>
              <a:rPr lang="ru-RU" sz="2400" dirty="0" err="1">
                <a:latin typeface="Arial Black" panose="020B0A04020102020204" pitchFamily="34" charset="0"/>
              </a:rPr>
              <a:t>шкодити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навколишньому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latin typeface="Arial Black" panose="020B0A04020102020204" pitchFamily="34" charset="0"/>
              </a:rPr>
              <a:t>середовищу</a:t>
            </a:r>
            <a:r>
              <a:rPr lang="ru-RU" sz="2400" dirty="0">
                <a:latin typeface="Arial Black" panose="020B0A04020102020204" pitchFamily="34" charset="0"/>
              </a:rPr>
              <a:t>. </a:t>
            </a:r>
            <a:r>
              <a:rPr lang="ru-RU" sz="2400" dirty="0" err="1">
                <a:latin typeface="Arial Black" panose="020B0A04020102020204" pitchFamily="34" charset="0"/>
              </a:rPr>
              <a:t>Токсичність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водорозчинних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фулеренів</a:t>
            </a:r>
            <a:r>
              <a:rPr lang="ru-RU" sz="2400" dirty="0">
                <a:latin typeface="Arial Black" panose="020B0A04020102020204" pitchFamily="34" charset="0"/>
              </a:rPr>
              <a:t> при </a:t>
            </a:r>
            <a:r>
              <a:rPr lang="ru-RU" sz="2400" dirty="0" err="1">
                <a:latin typeface="Arial Black" panose="020B0A04020102020204" pitchFamily="34" charset="0"/>
              </a:rPr>
              <a:t>їх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впливі</a:t>
            </a:r>
            <a:r>
              <a:rPr lang="ru-RU" sz="2400" dirty="0">
                <a:latin typeface="Arial Black" panose="020B0A04020102020204" pitchFamily="34" charset="0"/>
              </a:rPr>
              <a:t> на </a:t>
            </a:r>
            <a:r>
              <a:rPr lang="ru-RU" sz="2400" dirty="0" err="1">
                <a:latin typeface="Arial Black" panose="020B0A04020102020204" pitchFamily="34" charset="0"/>
              </a:rPr>
              <a:t>людські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клітини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двох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різних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типів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було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встановлено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дослідниками</a:t>
            </a:r>
            <a:r>
              <a:rPr lang="ru-RU" sz="2400" dirty="0">
                <a:latin typeface="Arial Black" panose="020B0A04020102020204" pitchFamily="34" charset="0"/>
              </a:rPr>
              <a:t> з </a:t>
            </a:r>
            <a:r>
              <a:rPr lang="ru-RU" sz="2400" dirty="0" err="1">
                <a:latin typeface="Arial Black" panose="020B0A04020102020204" pitchFamily="34" charset="0"/>
              </a:rPr>
              <a:t>університетів</a:t>
            </a:r>
            <a:r>
              <a:rPr lang="ru-RU" sz="2400" dirty="0">
                <a:latin typeface="Arial Black" panose="020B0A04020102020204" pitchFamily="34" charset="0"/>
              </a:rPr>
              <a:t> Райса і </a:t>
            </a:r>
            <a:r>
              <a:rPr lang="ru-RU" sz="2400" dirty="0" err="1">
                <a:latin typeface="Arial Black" panose="020B0A04020102020204" pitchFamily="34" charset="0"/>
              </a:rPr>
              <a:t>Джорджії</a:t>
            </a:r>
            <a:r>
              <a:rPr lang="ru-RU" sz="2400" dirty="0">
                <a:latin typeface="Arial Black" panose="020B0A04020102020204" pitchFamily="34" charset="0"/>
              </a:rPr>
              <a:t> (США</a:t>
            </a:r>
            <a:r>
              <a:rPr lang="ru-RU" sz="2400" dirty="0" smtClean="0">
                <a:latin typeface="Arial Black" panose="020B0A04020102020204" pitchFamily="34" charset="0"/>
              </a:rPr>
              <a:t>)</a:t>
            </a:r>
            <a:endParaRPr lang="ru-RU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27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5835" y="365125"/>
            <a:ext cx="10297510" cy="1325563"/>
          </a:xfrm>
        </p:spPr>
        <p:txBody>
          <a:bodyPr>
            <a:normAutofit/>
          </a:bodyPr>
          <a:lstStyle/>
          <a:p>
            <a:r>
              <a:rPr lang="uk-UA" sz="6000" dirty="0" smtClean="0">
                <a:latin typeface="Arial Black" panose="020B0A04020102020204" pitchFamily="34" charset="0"/>
              </a:rPr>
              <a:t>Еластичний сенсор</a:t>
            </a:r>
            <a:endParaRPr lang="ru-RU" sz="6000" dirty="0"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68" y="1690688"/>
            <a:ext cx="7549055" cy="4780495"/>
          </a:xfrm>
        </p:spPr>
      </p:pic>
      <p:sp>
        <p:nvSpPr>
          <p:cNvPr id="3" name="TextBox 2"/>
          <p:cNvSpPr txBox="1"/>
          <p:nvPr/>
        </p:nvSpPr>
        <p:spPr>
          <a:xfrm>
            <a:off x="8731876" y="2003443"/>
            <a:ext cx="279471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 Black" panose="020B0A04020102020204" pitchFamily="34" charset="0"/>
              </a:rPr>
              <a:t>За </a:t>
            </a:r>
            <a:r>
              <a:rPr lang="ru-RU" sz="2400" dirty="0" err="1">
                <a:latin typeface="Arial Black" panose="020B0A04020102020204" pitchFamily="34" charset="0"/>
              </a:rPr>
              <a:t>допомогою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нових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сенсорів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роботи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навчаться</a:t>
            </a:r>
            <a:r>
              <a:rPr lang="ru-RU" sz="2400" dirty="0">
                <a:latin typeface="Arial Black" panose="020B0A04020102020204" pitchFamily="34" charset="0"/>
              </a:rPr>
              <a:t> в </a:t>
            </a:r>
            <a:r>
              <a:rPr lang="ru-RU" sz="2400" dirty="0" err="1">
                <a:latin typeface="Arial Black" panose="020B0A04020102020204" pitchFamily="34" charset="0"/>
              </a:rPr>
              <a:t>майбутньому</a:t>
            </a:r>
            <a:r>
              <a:rPr lang="ru-RU" sz="2400" dirty="0">
                <a:latin typeface="Arial Black" panose="020B0A04020102020204" pitchFamily="34" charset="0"/>
              </a:rPr>
              <a:t> не </a:t>
            </a:r>
            <a:r>
              <a:rPr lang="ru-RU" sz="2400" dirty="0" err="1">
                <a:latin typeface="Arial Black" panose="020B0A04020102020204" pitchFamily="34" charset="0"/>
              </a:rPr>
              <a:t>тільки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бачити</a:t>
            </a:r>
            <a:r>
              <a:rPr lang="ru-RU" sz="2400" dirty="0">
                <a:latin typeface="Arial Black" panose="020B0A04020102020204" pitchFamily="34" charset="0"/>
              </a:rPr>
              <a:t>, а й «</a:t>
            </a:r>
            <a:r>
              <a:rPr lang="ru-RU" sz="2400" dirty="0" err="1">
                <a:latin typeface="Arial Black" panose="020B0A04020102020204" pitchFamily="34" charset="0"/>
              </a:rPr>
              <a:t>відчувати</a:t>
            </a:r>
            <a:r>
              <a:rPr lang="ru-RU" sz="2400" dirty="0">
                <a:latin typeface="Arial Black" panose="020B0A04020102020204" pitchFamily="34" charset="0"/>
              </a:rPr>
              <a:t>» </a:t>
            </a:r>
            <a:r>
              <a:rPr lang="ru-RU" sz="2400" dirty="0" err="1">
                <a:latin typeface="Arial Black" panose="020B0A04020102020204" pitchFamily="34" charset="0"/>
              </a:rPr>
              <a:t>навколишній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їхній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latin typeface="Arial Black" panose="020B0A04020102020204" pitchFamily="34" charset="0"/>
              </a:rPr>
              <a:t>простір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92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6215" y="5707117"/>
            <a:ext cx="10515600" cy="1325563"/>
          </a:xfrm>
        </p:spPr>
        <p:txBody>
          <a:bodyPr/>
          <a:lstStyle/>
          <a:p>
            <a:r>
              <a:rPr lang="ru-RU" dirty="0" err="1">
                <a:latin typeface="Arial Black" panose="020B0A04020102020204" pitchFamily="34" charset="0"/>
              </a:rPr>
              <a:t>Об'єкт</a:t>
            </a:r>
            <a:r>
              <a:rPr lang="ru-RU" dirty="0">
                <a:latin typeface="Arial Black" panose="020B0A04020102020204" pitchFamily="34" charset="0"/>
              </a:rPr>
              <a:t>, схожий на </a:t>
            </a:r>
            <a:r>
              <a:rPr lang="ru-RU" dirty="0" err="1">
                <a:latin typeface="Arial Black" panose="020B0A04020102020204" pitchFamily="34" charset="0"/>
              </a:rPr>
              <a:t>чорну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діру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45" y="167425"/>
            <a:ext cx="7388274" cy="5707117"/>
          </a:xfrm>
        </p:spPr>
      </p:pic>
      <p:sp>
        <p:nvSpPr>
          <p:cNvPr id="3" name="TextBox 2"/>
          <p:cNvSpPr txBox="1"/>
          <p:nvPr/>
        </p:nvSpPr>
        <p:spPr>
          <a:xfrm>
            <a:off x="7959144" y="412124"/>
            <a:ext cx="401820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>
                <a:latin typeface="Arial Black" panose="020B0A04020102020204" pitchFamily="34" charset="0"/>
              </a:rPr>
              <a:t>Теплопровідність</a:t>
            </a:r>
            <a:r>
              <a:rPr lang="ru-RU" sz="2800" dirty="0">
                <a:latin typeface="Arial Black" panose="020B0A04020102020204" pitchFamily="34" charset="0"/>
              </a:rPr>
              <a:t> </a:t>
            </a:r>
            <a:r>
              <a:rPr lang="en-US" sz="2800" dirty="0" err="1">
                <a:latin typeface="Arial Black" panose="020B0A04020102020204" pitchFamily="34" charset="0"/>
              </a:rPr>
              <a:t>Vantablack</a:t>
            </a:r>
            <a:r>
              <a:rPr lang="en-US" sz="2800" dirty="0">
                <a:latin typeface="Arial Black" panose="020B0A04020102020204" pitchFamily="34" charset="0"/>
              </a:rPr>
              <a:t> </a:t>
            </a:r>
            <a:r>
              <a:rPr lang="ru-RU" sz="2800" dirty="0">
                <a:latin typeface="Arial Black" panose="020B0A04020102020204" pitchFamily="34" charset="0"/>
              </a:rPr>
              <a:t>в 7,5 </a:t>
            </a:r>
            <a:r>
              <a:rPr lang="ru-RU" sz="2800" dirty="0" err="1">
                <a:latin typeface="Arial Black" panose="020B0A04020102020204" pitchFamily="34" charset="0"/>
              </a:rPr>
              <a:t>разів</a:t>
            </a:r>
            <a:r>
              <a:rPr lang="ru-RU" sz="2800" dirty="0"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</a:rPr>
              <a:t>перевищує</a:t>
            </a:r>
            <a:r>
              <a:rPr lang="ru-RU" sz="2800" dirty="0"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</a:rPr>
              <a:t>теплопровідність</a:t>
            </a:r>
            <a:r>
              <a:rPr lang="ru-RU" sz="2800" dirty="0"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</a:rPr>
              <a:t>міді</a:t>
            </a:r>
            <a:r>
              <a:rPr lang="ru-RU" sz="2800" dirty="0">
                <a:latin typeface="Arial Black" panose="020B0A04020102020204" pitchFamily="34" charset="0"/>
              </a:rPr>
              <a:t>, а </a:t>
            </a:r>
            <a:r>
              <a:rPr lang="ru-RU" sz="2800" dirty="0" err="1">
                <a:latin typeface="Arial Black" panose="020B0A04020102020204" pitchFamily="34" charset="0"/>
              </a:rPr>
              <a:t>міцність</a:t>
            </a:r>
            <a:r>
              <a:rPr lang="ru-RU" sz="2800" dirty="0">
                <a:latin typeface="Arial Black" panose="020B0A04020102020204" pitchFamily="34" charset="0"/>
              </a:rPr>
              <a:t> в 10 </a:t>
            </a:r>
            <a:r>
              <a:rPr lang="ru-RU" sz="2800" dirty="0" err="1">
                <a:latin typeface="Arial Black" panose="020B0A04020102020204" pitchFamily="34" charset="0"/>
              </a:rPr>
              <a:t>разів</a:t>
            </a:r>
            <a:r>
              <a:rPr lang="ru-RU" sz="2800" dirty="0"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</a:rPr>
              <a:t>вище</a:t>
            </a:r>
            <a:r>
              <a:rPr lang="ru-RU" sz="2800" dirty="0">
                <a:latin typeface="Arial Black" panose="020B0A04020102020204" pitchFamily="34" charset="0"/>
              </a:rPr>
              <a:t>, </a:t>
            </a:r>
            <a:r>
              <a:rPr lang="ru-RU" sz="2800" dirty="0" err="1">
                <a:latin typeface="Arial Black" panose="020B0A04020102020204" pitchFamily="34" charset="0"/>
              </a:rPr>
              <a:t>ніж</a:t>
            </a:r>
            <a:r>
              <a:rPr lang="ru-RU" sz="2800" dirty="0">
                <a:latin typeface="Arial Black" panose="020B0A04020102020204" pitchFamily="34" charset="0"/>
              </a:rPr>
              <a:t> у </a:t>
            </a:r>
            <a:r>
              <a:rPr lang="ru-RU" sz="2800" dirty="0" err="1" smtClean="0">
                <a:latin typeface="Arial Black" panose="020B0A04020102020204" pitchFamily="34" charset="0"/>
              </a:rPr>
              <a:t>сталі</a:t>
            </a:r>
            <a:endParaRPr lang="ru-RU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29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394" y="552563"/>
            <a:ext cx="5153787" cy="4508938"/>
          </a:xfrm>
        </p:spPr>
        <p:txBody>
          <a:bodyPr>
            <a:normAutofit/>
          </a:bodyPr>
          <a:lstStyle/>
          <a:p>
            <a:r>
              <a:rPr lang="ru-RU" sz="2800" b="1" dirty="0" err="1">
                <a:latin typeface="+mn-lt"/>
              </a:rPr>
              <a:t>Нанотехнології</a:t>
            </a:r>
            <a:r>
              <a:rPr lang="ru-RU" sz="2800" b="1" dirty="0">
                <a:latin typeface="+mn-lt"/>
              </a:rPr>
              <a:t> - </a:t>
            </a:r>
            <a:r>
              <a:rPr lang="ru-RU" sz="2800" b="1" dirty="0" err="1">
                <a:latin typeface="+mn-lt"/>
              </a:rPr>
              <a:t>це</a:t>
            </a:r>
            <a:r>
              <a:rPr lang="ru-RU" sz="2800" b="1" dirty="0">
                <a:latin typeface="+mn-lt"/>
              </a:rPr>
              <a:t> молода наука, </a:t>
            </a:r>
            <a:r>
              <a:rPr lang="ru-RU" sz="2800" b="1" dirty="0" err="1">
                <a:latin typeface="+mn-lt"/>
              </a:rPr>
              <a:t>результати</a:t>
            </a:r>
            <a:r>
              <a:rPr lang="ru-RU" sz="2800" b="1" dirty="0">
                <a:latin typeface="+mn-lt"/>
              </a:rPr>
              <a:t> </a:t>
            </a:r>
            <a:r>
              <a:rPr lang="ru-RU" sz="2800" b="1" dirty="0" err="1">
                <a:latin typeface="+mn-lt"/>
              </a:rPr>
              <a:t>розвитку</a:t>
            </a:r>
            <a:r>
              <a:rPr lang="ru-RU" sz="2800" b="1" dirty="0">
                <a:latin typeface="+mn-lt"/>
              </a:rPr>
              <a:t> </a:t>
            </a:r>
            <a:r>
              <a:rPr lang="ru-RU" sz="2800" b="1" dirty="0" err="1">
                <a:latin typeface="+mn-lt"/>
              </a:rPr>
              <a:t>якої</a:t>
            </a:r>
            <a:r>
              <a:rPr lang="ru-RU" sz="2800" b="1" dirty="0">
                <a:latin typeface="+mn-lt"/>
              </a:rPr>
              <a:t> </a:t>
            </a:r>
            <a:r>
              <a:rPr lang="ru-RU" sz="2800" b="1" dirty="0" err="1">
                <a:latin typeface="+mn-lt"/>
              </a:rPr>
              <a:t>можуть</a:t>
            </a:r>
            <a:r>
              <a:rPr lang="ru-RU" sz="2800" b="1" dirty="0">
                <a:latin typeface="+mn-lt"/>
              </a:rPr>
              <a:t> до </a:t>
            </a:r>
            <a:r>
              <a:rPr lang="ru-RU" sz="2800" b="1" dirty="0" err="1">
                <a:latin typeface="+mn-lt"/>
              </a:rPr>
              <a:t>невпізнанності</a:t>
            </a:r>
            <a:r>
              <a:rPr lang="ru-RU" sz="2800" b="1" dirty="0">
                <a:latin typeface="+mn-lt"/>
              </a:rPr>
              <a:t> </a:t>
            </a:r>
            <a:r>
              <a:rPr lang="ru-RU" sz="2800" b="1" dirty="0" err="1">
                <a:latin typeface="+mn-lt"/>
              </a:rPr>
              <a:t>змінити</a:t>
            </a:r>
            <a:r>
              <a:rPr lang="ru-RU" sz="2800" b="1" dirty="0">
                <a:latin typeface="+mn-lt"/>
              </a:rPr>
              <a:t> </a:t>
            </a:r>
            <a:r>
              <a:rPr lang="ru-RU" sz="2800" b="1" dirty="0" err="1">
                <a:latin typeface="+mn-lt"/>
              </a:rPr>
              <a:t>навколишній</a:t>
            </a:r>
            <a:r>
              <a:rPr lang="ru-RU" sz="2800" b="1" dirty="0">
                <a:latin typeface="+mn-lt"/>
              </a:rPr>
              <a:t> </a:t>
            </a:r>
            <a:r>
              <a:rPr lang="ru-RU" sz="2800" b="1" dirty="0" err="1" smtClean="0">
                <a:latin typeface="+mn-lt"/>
              </a:rPr>
              <a:t>світ</a:t>
            </a:r>
            <a:r>
              <a:rPr lang="ru-RU" i="1" dirty="0" smtClean="0">
                <a:latin typeface="Arial Black" panose="020B0A04020102020204" pitchFamily="34" charset="0"/>
              </a:rPr>
              <a:t/>
            </a:r>
            <a:br>
              <a:rPr lang="ru-RU" i="1" dirty="0" smtClean="0">
                <a:latin typeface="Arial Black" panose="020B0A04020102020204" pitchFamily="34" charset="0"/>
              </a:rPr>
            </a:br>
            <a:r>
              <a:rPr lang="ru-RU" dirty="0">
                <a:latin typeface="Arial Black" panose="020B0A04020102020204" pitchFamily="34" charset="0"/>
              </a:rPr>
              <a:t/>
            </a:r>
            <a:br>
              <a:rPr lang="ru-RU" dirty="0">
                <a:latin typeface="Arial Black" panose="020B0A04020102020204" pitchFamily="34" charset="0"/>
              </a:rPr>
            </a:br>
            <a:r>
              <a:rPr lang="ru-RU" dirty="0" smtClean="0">
                <a:latin typeface="Arial Black" panose="020B0A04020102020204" pitchFamily="34" charset="0"/>
              </a:rPr>
              <a:t/>
            </a:r>
            <a:br>
              <a:rPr lang="ru-RU" dirty="0" smtClean="0">
                <a:latin typeface="Arial Black" panose="020B0A04020102020204" pitchFamily="34" charset="0"/>
              </a:rPr>
            </a:br>
            <a:r>
              <a:rPr lang="ru-RU" sz="2800" b="1" dirty="0" smtClean="0">
                <a:latin typeface="+mn-lt"/>
              </a:rPr>
              <a:t>І </a:t>
            </a:r>
            <a:r>
              <a:rPr lang="ru-RU" sz="2800" b="1" dirty="0" err="1" smtClean="0">
                <a:latin typeface="+mn-lt"/>
              </a:rPr>
              <a:t>якими</a:t>
            </a:r>
            <a:r>
              <a:rPr lang="ru-RU" sz="2800" b="1" dirty="0" smtClean="0">
                <a:latin typeface="+mn-lt"/>
              </a:rPr>
              <a:t> </a:t>
            </a:r>
            <a:r>
              <a:rPr lang="ru-RU" sz="2800" b="1" dirty="0" err="1">
                <a:latin typeface="+mn-lt"/>
              </a:rPr>
              <a:t>будуть</a:t>
            </a:r>
            <a:r>
              <a:rPr lang="ru-RU" sz="2800" b="1" dirty="0">
                <a:latin typeface="+mn-lt"/>
              </a:rPr>
              <a:t> </a:t>
            </a:r>
            <a:r>
              <a:rPr lang="ru-RU" sz="2800" b="1" dirty="0" err="1">
                <a:latin typeface="+mn-lt"/>
              </a:rPr>
              <a:t>ці</a:t>
            </a:r>
            <a:r>
              <a:rPr lang="ru-RU" sz="2800" b="1" dirty="0">
                <a:latin typeface="+mn-lt"/>
              </a:rPr>
              <a:t> </a:t>
            </a:r>
            <a:r>
              <a:rPr lang="ru-RU" sz="2800" b="1" dirty="0" err="1">
                <a:latin typeface="+mn-lt"/>
              </a:rPr>
              <a:t>зміни</a:t>
            </a:r>
            <a:r>
              <a:rPr lang="ru-RU" sz="2800" b="1" dirty="0">
                <a:latin typeface="+mn-lt"/>
              </a:rPr>
              <a:t> - </a:t>
            </a:r>
            <a:r>
              <a:rPr lang="ru-RU" sz="2800" b="1" dirty="0" err="1" smtClean="0">
                <a:latin typeface="+mn-lt"/>
              </a:rPr>
              <a:t>корисними</a:t>
            </a:r>
            <a:r>
              <a:rPr lang="ru-RU" sz="2800" b="1" dirty="0" smtClean="0">
                <a:latin typeface="+mn-lt"/>
              </a:rPr>
              <a:t> </a:t>
            </a:r>
            <a:r>
              <a:rPr lang="ru-RU" sz="2800" b="1" dirty="0" err="1">
                <a:latin typeface="+mn-lt"/>
              </a:rPr>
              <a:t>або</a:t>
            </a:r>
            <a:r>
              <a:rPr lang="ru-RU" sz="2800" b="1" dirty="0">
                <a:latin typeface="+mn-lt"/>
              </a:rPr>
              <a:t> </a:t>
            </a:r>
            <a:r>
              <a:rPr lang="ru-RU" sz="2800" b="1" dirty="0" err="1" smtClean="0">
                <a:latin typeface="+mn-lt"/>
              </a:rPr>
              <a:t>шкідливими</a:t>
            </a:r>
            <a:r>
              <a:rPr lang="ru-RU" sz="2800" b="1" dirty="0" smtClean="0">
                <a:latin typeface="+mn-lt"/>
              </a:rPr>
              <a:t> </a:t>
            </a:r>
            <a:r>
              <a:rPr lang="ru-RU" sz="2800" b="1" dirty="0">
                <a:latin typeface="+mn-lt"/>
              </a:rPr>
              <a:t>- </a:t>
            </a:r>
            <a:r>
              <a:rPr lang="ru-RU" sz="2800" b="1" dirty="0" err="1">
                <a:latin typeface="+mn-lt"/>
              </a:rPr>
              <a:t>залежить</a:t>
            </a:r>
            <a:r>
              <a:rPr lang="ru-RU" sz="2800" b="1" dirty="0">
                <a:latin typeface="+mn-lt"/>
              </a:rPr>
              <a:t> </a:t>
            </a:r>
            <a:r>
              <a:rPr lang="ru-RU" sz="2800" b="1" dirty="0" err="1" smtClean="0">
                <a:latin typeface="+mn-lt"/>
              </a:rPr>
              <a:t>від</a:t>
            </a:r>
            <a:r>
              <a:rPr lang="en-US" sz="2800" b="1" dirty="0" smtClean="0">
                <a:latin typeface="+mn-lt"/>
              </a:rPr>
              <a:t> </a:t>
            </a:r>
            <a:r>
              <a:rPr lang="uk-UA" sz="2800" b="1" dirty="0" smtClean="0">
                <a:latin typeface="+mn-lt"/>
              </a:rPr>
              <a:t>самих людей</a:t>
            </a:r>
            <a:endParaRPr lang="ru-RU" sz="2800" b="1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679" y="877537"/>
            <a:ext cx="6244220" cy="416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537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276" y="1068945"/>
            <a:ext cx="10851524" cy="5108017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>
                <a:latin typeface="Arial Black" panose="020B0A04020102020204" pitchFamily="34" charset="0"/>
              </a:rPr>
              <a:t>Головна </a:t>
            </a:r>
            <a:r>
              <a:rPr lang="ru-RU" sz="3600" dirty="0">
                <a:latin typeface="Arial Black" panose="020B0A04020102020204" pitchFamily="34" charset="0"/>
              </a:rPr>
              <a:t>мета </a:t>
            </a:r>
            <a:r>
              <a:rPr lang="ru-RU" sz="3600" dirty="0" err="1">
                <a:latin typeface="Arial Black" panose="020B0A04020102020204" pitchFamily="34" charset="0"/>
              </a:rPr>
              <a:t>роботи</a:t>
            </a:r>
            <a:r>
              <a:rPr lang="ru-RU" sz="3600" dirty="0">
                <a:latin typeface="Arial Black" panose="020B0A04020102020204" pitchFamily="34" charset="0"/>
              </a:rPr>
              <a:t>:  </a:t>
            </a:r>
            <a:r>
              <a:rPr lang="ru-RU" sz="3600" dirty="0" err="1"/>
              <a:t>ознайомлення</a:t>
            </a:r>
            <a:r>
              <a:rPr lang="ru-RU" sz="3600" dirty="0"/>
              <a:t> з </a:t>
            </a:r>
            <a:r>
              <a:rPr lang="ru-RU" sz="3600" dirty="0" err="1" smtClean="0"/>
              <a:t>нанотехнологіями</a:t>
            </a:r>
            <a:r>
              <a:rPr lang="ru-RU" sz="3600" dirty="0" smtClean="0"/>
              <a:t>, </a:t>
            </a:r>
            <a:r>
              <a:rPr lang="ru-RU" sz="3600" dirty="0" err="1" smtClean="0"/>
              <a:t>підвищення</a:t>
            </a:r>
            <a:r>
              <a:rPr lang="ru-RU" sz="3600" dirty="0" smtClean="0"/>
              <a:t> </a:t>
            </a:r>
            <a:r>
              <a:rPr lang="ru-RU" sz="3600" dirty="0" err="1"/>
              <a:t>інформованості</a:t>
            </a:r>
            <a:r>
              <a:rPr lang="ru-RU" sz="3600" dirty="0"/>
              <a:t> </a:t>
            </a:r>
            <a:r>
              <a:rPr lang="ru-RU" sz="3600" dirty="0" err="1" smtClean="0"/>
              <a:t>учнів</a:t>
            </a:r>
            <a:endParaRPr lang="ru-RU" sz="3600" dirty="0"/>
          </a:p>
          <a:p>
            <a:pPr marL="0" indent="0">
              <a:buNone/>
            </a:pPr>
            <a:endParaRPr lang="ru-RU" sz="3600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sz="3600" dirty="0" err="1" smtClean="0">
                <a:latin typeface="Arial Black" panose="020B0A04020102020204" pitchFamily="34" charset="0"/>
              </a:rPr>
              <a:t>Основна</a:t>
            </a:r>
            <a:r>
              <a:rPr lang="ru-RU" sz="3600" dirty="0" smtClean="0">
                <a:latin typeface="Arial Black" panose="020B0A04020102020204" pitchFamily="34" charset="0"/>
              </a:rPr>
              <a:t> </a:t>
            </a:r>
            <a:r>
              <a:rPr lang="ru-RU" sz="3600" dirty="0">
                <a:latin typeface="Arial Black" panose="020B0A04020102020204" pitchFamily="34" charset="0"/>
              </a:rPr>
              <a:t>задача: </a:t>
            </a:r>
            <a:r>
              <a:rPr lang="ru-RU" sz="3600" dirty="0" err="1"/>
              <a:t>з'ясування</a:t>
            </a:r>
            <a:r>
              <a:rPr lang="ru-RU" sz="3600" dirty="0"/>
              <a:t> </a:t>
            </a:r>
            <a:r>
              <a:rPr lang="ru-RU" sz="3600" dirty="0" err="1"/>
              <a:t>застосування</a:t>
            </a:r>
            <a:r>
              <a:rPr lang="ru-RU" sz="3600" dirty="0"/>
              <a:t> </a:t>
            </a:r>
            <a:r>
              <a:rPr lang="ru-RU" sz="3600" dirty="0" err="1"/>
              <a:t>нанотехнологій</a:t>
            </a:r>
            <a:r>
              <a:rPr lang="ru-RU" sz="3600" dirty="0"/>
              <a:t> в </a:t>
            </a:r>
            <a:r>
              <a:rPr lang="ru-RU" sz="3600" dirty="0" err="1"/>
              <a:t>різних</a:t>
            </a:r>
            <a:r>
              <a:rPr lang="ru-RU" sz="3600" dirty="0"/>
              <a:t> </a:t>
            </a:r>
            <a:r>
              <a:rPr lang="ru-RU" sz="3600" dirty="0" err="1" smtClean="0"/>
              <a:t>галузях</a:t>
            </a:r>
            <a:r>
              <a:rPr lang="ru-RU" sz="3600" dirty="0" smtClean="0"/>
              <a:t> </a:t>
            </a:r>
            <a:r>
              <a:rPr lang="ru-RU" sz="3600" dirty="0"/>
              <a:t>і </a:t>
            </a:r>
            <a:r>
              <a:rPr lang="ru-RU" sz="3600" dirty="0" err="1"/>
              <a:t>розповідь</a:t>
            </a:r>
            <a:r>
              <a:rPr lang="ru-RU" sz="3600" dirty="0"/>
              <a:t> про те, </a:t>
            </a:r>
            <a:r>
              <a:rPr lang="ru-RU" sz="3600" dirty="0" err="1"/>
              <a:t>чи</a:t>
            </a:r>
            <a:r>
              <a:rPr lang="ru-RU" sz="3600" dirty="0"/>
              <a:t> </a:t>
            </a:r>
            <a:r>
              <a:rPr lang="ru-RU" sz="3600" dirty="0" err="1"/>
              <a:t>можуть</a:t>
            </a:r>
            <a:r>
              <a:rPr lang="ru-RU" sz="3600" dirty="0"/>
              <a:t> </a:t>
            </a:r>
            <a:r>
              <a:rPr lang="ru-RU" sz="3600" dirty="0" err="1"/>
              <a:t>нанотехнології</a:t>
            </a:r>
            <a:r>
              <a:rPr lang="ru-RU" sz="3600" dirty="0"/>
              <a:t> бути </a:t>
            </a:r>
            <a:r>
              <a:rPr lang="ru-RU" sz="3600" dirty="0" err="1"/>
              <a:t>небезпечними</a:t>
            </a:r>
            <a:r>
              <a:rPr lang="ru-RU" sz="3600" dirty="0"/>
              <a:t> для </a:t>
            </a:r>
            <a:r>
              <a:rPr lang="ru-RU" sz="3600" dirty="0" err="1" smtClean="0"/>
              <a:t>людини</a:t>
            </a:r>
            <a:endParaRPr lang="ru-RU" sz="3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668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4391" y="2287111"/>
            <a:ext cx="898322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Дякуємо за увагу!!!</a:t>
            </a:r>
            <a:endParaRPr lang="uk-UA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0106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8180" y="457199"/>
            <a:ext cx="9522372" cy="1693889"/>
          </a:xfrm>
        </p:spPr>
        <p:txBody>
          <a:bodyPr>
            <a:noAutofit/>
          </a:bodyPr>
          <a:lstStyle/>
          <a:p>
            <a:r>
              <a:rPr lang="ru-RU" sz="4000" dirty="0" err="1" smtClean="0">
                <a:latin typeface="Arial Black" panose="020B0A04020102020204" pitchFamily="34" charset="0"/>
              </a:rPr>
              <a:t>Нанотехнології</a:t>
            </a:r>
            <a:r>
              <a:rPr lang="ru-RU" sz="4000" dirty="0" smtClean="0">
                <a:latin typeface="Arial Black" panose="020B0A04020102020204" pitchFamily="34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</a:rPr>
              <a:t>- </a:t>
            </a:r>
            <a:r>
              <a:rPr lang="ru-RU" sz="4000" dirty="0" err="1">
                <a:latin typeface="Arial Black" panose="020B0A04020102020204" pitchFamily="34" charset="0"/>
              </a:rPr>
              <a:t>це</a:t>
            </a:r>
            <a:r>
              <a:rPr lang="ru-RU" sz="4000" dirty="0">
                <a:latin typeface="Arial Black" panose="020B0A04020102020204" pitchFamily="34" charset="0"/>
              </a:rPr>
              <a:t> </a:t>
            </a:r>
            <a:r>
              <a:rPr lang="ru-RU" sz="4000" dirty="0" err="1">
                <a:latin typeface="Arial Black" panose="020B0A04020102020204" pitchFamily="34" charset="0"/>
              </a:rPr>
              <a:t>технології</a:t>
            </a:r>
            <a:r>
              <a:rPr lang="ru-RU" sz="4000" dirty="0">
                <a:latin typeface="Arial Black" panose="020B0A04020102020204" pitchFamily="34" charset="0"/>
              </a:rPr>
              <a:t>, </a:t>
            </a:r>
            <a:r>
              <a:rPr lang="ru-RU" sz="4000" dirty="0" err="1" smtClean="0">
                <a:latin typeface="Arial Black" panose="020B0A04020102020204" pitchFamily="34" charset="0"/>
              </a:rPr>
              <a:t>які</a:t>
            </a:r>
            <a:r>
              <a:rPr lang="ru-RU" sz="4000" dirty="0" smtClean="0">
                <a:latin typeface="Arial Black" panose="020B0A04020102020204" pitchFamily="34" charset="0"/>
              </a:rPr>
              <a:t> </a:t>
            </a:r>
            <a:r>
              <a:rPr lang="ru-RU" sz="4000" dirty="0" err="1">
                <a:latin typeface="Arial Black" panose="020B0A04020102020204" pitchFamily="34" charset="0"/>
              </a:rPr>
              <a:t>маніпулюють</a:t>
            </a:r>
            <a:r>
              <a:rPr lang="ru-RU" sz="4000" dirty="0">
                <a:latin typeface="Arial Black" panose="020B0A04020102020204" pitchFamily="34" charset="0"/>
              </a:rPr>
              <a:t> </a:t>
            </a:r>
            <a:r>
              <a:rPr lang="ru-RU" sz="4000" dirty="0" err="1">
                <a:latin typeface="Arial Black" panose="020B0A04020102020204" pitchFamily="34" charset="0"/>
              </a:rPr>
              <a:t>речовиною</a:t>
            </a:r>
            <a:r>
              <a:rPr lang="ru-RU" sz="4000" dirty="0">
                <a:latin typeface="Arial Black" panose="020B0A04020102020204" pitchFamily="34" charset="0"/>
              </a:rPr>
              <a:t> на </a:t>
            </a:r>
            <a:r>
              <a:rPr lang="ru-RU" sz="4000" dirty="0" err="1">
                <a:latin typeface="Arial Black" panose="020B0A04020102020204" pitchFamily="34" charset="0"/>
              </a:rPr>
              <a:t>рівні</a:t>
            </a:r>
            <a:r>
              <a:rPr lang="ru-RU" sz="4000" dirty="0">
                <a:latin typeface="Arial Black" panose="020B0A04020102020204" pitchFamily="34" charset="0"/>
              </a:rPr>
              <a:t> </a:t>
            </a:r>
            <a:r>
              <a:rPr lang="ru-RU" sz="4000" dirty="0" err="1">
                <a:latin typeface="Arial Black" panose="020B0A04020102020204" pitchFamily="34" charset="0"/>
              </a:rPr>
              <a:t>атомів</a:t>
            </a:r>
            <a:r>
              <a:rPr lang="ru-RU" sz="4000" dirty="0">
                <a:latin typeface="Arial Black" panose="020B0A04020102020204" pitchFamily="34" charset="0"/>
              </a:rPr>
              <a:t> і молекул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179" y="2151089"/>
            <a:ext cx="9522373" cy="4343400"/>
          </a:xfrm>
        </p:spPr>
      </p:pic>
    </p:spTree>
    <p:extLst>
      <p:ext uri="{BB962C8B-B14F-4D97-AF65-F5344CB8AC3E}">
        <p14:creationId xmlns:p14="http://schemas.microsoft.com/office/powerpoint/2010/main" val="203700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421" y="630621"/>
            <a:ext cx="12018579" cy="1060067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latin typeface="Arial Black" panose="020B0A04020102020204" pitchFamily="34" charset="0"/>
              </a:rPr>
              <a:t>Нанотехнології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>
                <a:latin typeface="Arial Black" panose="020B0A04020102020204" pitchFamily="34" charset="0"/>
              </a:rPr>
              <a:t>- </a:t>
            </a:r>
            <a:r>
              <a:rPr lang="ru-RU" dirty="0" err="1">
                <a:latin typeface="Arial Black" panose="020B0A04020102020204" pitchFamily="34" charset="0"/>
              </a:rPr>
              <a:t>це</a:t>
            </a:r>
            <a:r>
              <a:rPr lang="ru-RU" dirty="0">
                <a:latin typeface="Arial Black" panose="020B0A04020102020204" pitchFamily="34" charset="0"/>
              </a:rPr>
              <a:t> не просто </a:t>
            </a:r>
            <a:r>
              <a:rPr lang="ru-RU" dirty="0" err="1">
                <a:latin typeface="Arial Black" panose="020B0A04020102020204" pitchFamily="34" charset="0"/>
              </a:rPr>
              <a:t>окрема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частина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знань</a:t>
            </a:r>
            <a:r>
              <a:rPr lang="ru-RU" dirty="0">
                <a:latin typeface="Arial Black" panose="020B0A04020102020204" pitchFamily="34" charset="0"/>
              </a:rPr>
              <a:t>, </a:t>
            </a:r>
            <a:r>
              <a:rPr lang="ru-RU" dirty="0" err="1">
                <a:latin typeface="Arial Black" panose="020B0A04020102020204" pitchFamily="34" charset="0"/>
              </a:rPr>
              <a:t>це</a:t>
            </a:r>
            <a:r>
              <a:rPr lang="ru-RU" dirty="0">
                <a:latin typeface="Arial Black" panose="020B0A04020102020204" pitchFamily="34" charset="0"/>
              </a:rPr>
              <a:t> масштабна, </a:t>
            </a:r>
            <a:r>
              <a:rPr lang="ru-RU" dirty="0" err="1">
                <a:latin typeface="Arial Black" panose="020B0A04020102020204" pitchFamily="34" charset="0"/>
              </a:rPr>
              <a:t>всебічна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галузь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досліджень</a:t>
            </a:r>
            <a:r>
              <a:rPr lang="ru-RU" dirty="0">
                <a:latin typeface="Arial Black" panose="020B0A04020102020204" pitchFamily="34" charset="0"/>
              </a:rPr>
              <a:t>, </a:t>
            </a:r>
            <a:r>
              <a:rPr lang="ru-RU" dirty="0" err="1">
                <a:latin typeface="Arial Black" panose="020B0A04020102020204" pitchFamily="34" charset="0"/>
              </a:rPr>
              <a:t>пов'язаних</a:t>
            </a:r>
            <a:r>
              <a:rPr lang="ru-RU" dirty="0">
                <a:latin typeface="Arial Black" panose="020B0A04020102020204" pitchFamily="34" charset="0"/>
              </a:rPr>
              <a:t> з </a:t>
            </a:r>
            <a:r>
              <a:rPr lang="ru-RU" dirty="0" err="1">
                <a:latin typeface="Arial Black" panose="020B0A04020102020204" pitchFamily="34" charset="0"/>
              </a:rPr>
              <a:t>фундаментальними</a:t>
            </a:r>
            <a:r>
              <a:rPr lang="ru-RU" dirty="0">
                <a:latin typeface="Arial Black" panose="020B0A04020102020204" pitchFamily="34" charset="0"/>
              </a:rPr>
              <a:t> науками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827" y="2222416"/>
            <a:ext cx="8986345" cy="4493173"/>
          </a:xfrm>
        </p:spPr>
      </p:pic>
    </p:spTree>
    <p:extLst>
      <p:ext uri="{BB962C8B-B14F-4D97-AF65-F5344CB8AC3E}">
        <p14:creationId xmlns:p14="http://schemas.microsoft.com/office/powerpoint/2010/main" val="283768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uk-UA" sz="4800" dirty="0" smtClean="0">
                <a:latin typeface="Arial Black" panose="020B0A04020102020204" pitchFamily="34" charset="0"/>
                <a:ea typeface="Noto Mono" panose="020B0609030804020204" pitchFamily="49" charset="0"/>
                <a:cs typeface="Noto Mono" panose="020B0609030804020204" pitchFamily="49" charset="0"/>
              </a:rPr>
              <a:t>Вчені, які зробили внесок в розвиток нанотехнологій</a:t>
            </a:r>
            <a:endParaRPr lang="ru-RU" sz="4800" dirty="0">
              <a:latin typeface="Arial Black" panose="020B0A04020102020204" pitchFamily="34" charset="0"/>
              <a:ea typeface="Noto Mono" panose="020B0609030804020204" pitchFamily="49" charset="0"/>
              <a:cs typeface="Noto Mono" panose="020B0609030804020204" pitchFamily="49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52" y="2088931"/>
            <a:ext cx="3231931" cy="40340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174" y="2049028"/>
            <a:ext cx="2827651" cy="40739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884" y="2088931"/>
            <a:ext cx="2866275" cy="40340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2152" y="6202753"/>
            <a:ext cx="3389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Альберт Ейнштейн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39829" y="6122947"/>
            <a:ext cx="3326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Ернст</a:t>
            </a:r>
            <a:r>
              <a:rPr lang="uk-UA" sz="3200" b="1" dirty="0" smtClean="0"/>
              <a:t> </a:t>
            </a:r>
            <a:r>
              <a:rPr lang="uk-UA" sz="2800" b="1" dirty="0" smtClean="0"/>
              <a:t>Русака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526884" y="6129852"/>
            <a:ext cx="2635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Макс </a:t>
            </a:r>
            <a:r>
              <a:rPr lang="uk-UA" sz="2800" b="1" dirty="0" err="1" smtClean="0"/>
              <a:t>Кнолл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31324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49" y="524203"/>
            <a:ext cx="3152775" cy="4000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7749" y="4817844"/>
            <a:ext cx="3268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Річард </a:t>
            </a:r>
            <a:r>
              <a:rPr lang="uk-UA" sz="2800" b="1" dirty="0" err="1" smtClean="0"/>
              <a:t>Фейнман</a:t>
            </a:r>
            <a:endParaRPr lang="ru-RU" sz="2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823" y="555734"/>
            <a:ext cx="3015484" cy="4000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15823" y="4817844"/>
            <a:ext cx="3279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Герд </a:t>
            </a:r>
            <a:r>
              <a:rPr lang="uk-UA" sz="2800" b="1" dirty="0" err="1" smtClean="0"/>
              <a:t>Бінніг</a:t>
            </a:r>
            <a:endParaRPr lang="ru-RU" sz="28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999" y="555734"/>
            <a:ext cx="2789345" cy="39689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82999" y="4773505"/>
            <a:ext cx="3404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Генріх </a:t>
            </a:r>
            <a:r>
              <a:rPr lang="uk-UA" sz="2800" b="1" dirty="0" err="1" smtClean="0"/>
              <a:t>Рорер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35477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12168" y="365125"/>
            <a:ext cx="4141631" cy="5520520"/>
          </a:xfrm>
        </p:spPr>
        <p:txBody>
          <a:bodyPr/>
          <a:lstStyle/>
          <a:p>
            <a:r>
              <a:rPr lang="ru-RU" dirty="0">
                <a:latin typeface="Arial Black" panose="020B0A04020102020204" pitchFamily="34" charset="0"/>
              </a:rPr>
              <a:t>Схема </a:t>
            </a:r>
            <a:r>
              <a:rPr lang="ru-RU" dirty="0" err="1">
                <a:latin typeface="Arial Black" panose="020B0A04020102020204" pitchFamily="34" charset="0"/>
              </a:rPr>
              <a:t>роботи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скануючого</a:t>
            </a:r>
            <a:r>
              <a:rPr lang="ru-RU" dirty="0">
                <a:latin typeface="Arial Black" panose="020B0A04020102020204" pitchFamily="34" charset="0"/>
              </a:rPr>
              <a:t> зондового </a:t>
            </a:r>
            <a:r>
              <a:rPr lang="ru-RU" dirty="0" err="1">
                <a:latin typeface="Arial Black" panose="020B0A04020102020204" pitchFamily="34" charset="0"/>
              </a:rPr>
              <a:t>мікроскопу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80" y="365126"/>
            <a:ext cx="6078955" cy="6279912"/>
          </a:xfrm>
        </p:spPr>
      </p:pic>
    </p:spTree>
    <p:extLst>
      <p:ext uri="{BB962C8B-B14F-4D97-AF65-F5344CB8AC3E}">
        <p14:creationId xmlns:p14="http://schemas.microsoft.com/office/powerpoint/2010/main" val="88764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Arial Black" panose="020B0A04020102020204" pitchFamily="34" charset="0"/>
              </a:rPr>
              <a:t>Дональд </a:t>
            </a:r>
            <a:r>
              <a:rPr lang="ru-RU" sz="3200" dirty="0" err="1">
                <a:latin typeface="Arial Black" panose="020B0A04020102020204" pitchFamily="34" charset="0"/>
              </a:rPr>
              <a:t>Ейглер</a:t>
            </a:r>
            <a:r>
              <a:rPr lang="ru-RU" sz="3200" dirty="0">
                <a:latin typeface="Arial Black" panose="020B0A04020102020204" pitchFamily="34" charset="0"/>
              </a:rPr>
              <a:t>, </a:t>
            </a:r>
            <a:r>
              <a:rPr lang="ru-RU" sz="3200" dirty="0" err="1">
                <a:latin typeface="Arial Black" panose="020B0A04020102020204" pitchFamily="34" charset="0"/>
              </a:rPr>
              <a:t>співробітник</a:t>
            </a:r>
            <a:r>
              <a:rPr lang="ru-RU" sz="3200" dirty="0"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</a:rPr>
              <a:t>компанії</a:t>
            </a:r>
            <a:r>
              <a:rPr lang="ru-RU" sz="3200" dirty="0">
                <a:latin typeface="Arial Black" panose="020B0A04020102020204" pitchFamily="34" charset="0"/>
              </a:rPr>
              <a:t> ІВМ, </a:t>
            </a:r>
            <a:r>
              <a:rPr lang="ru-RU" sz="3200" dirty="0" err="1">
                <a:latin typeface="Arial Black" panose="020B0A04020102020204" pitchFamily="34" charset="0"/>
              </a:rPr>
              <a:t>виклав</a:t>
            </a:r>
            <a:r>
              <a:rPr lang="ru-RU" sz="3200" dirty="0"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</a:rPr>
              <a:t>назву</a:t>
            </a:r>
            <a:r>
              <a:rPr lang="ru-RU" sz="3200" dirty="0"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</a:rPr>
              <a:t>своєї</a:t>
            </a:r>
            <a:r>
              <a:rPr lang="ru-RU" sz="3200" dirty="0"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</a:rPr>
              <a:t>фірми</a:t>
            </a:r>
            <a:r>
              <a:rPr lang="ru-RU" sz="3200" dirty="0">
                <a:latin typeface="Arial Black" panose="020B0A04020102020204" pitchFamily="34" charset="0"/>
              </a:rPr>
              <a:t> атомами ксенону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504" y="1690688"/>
            <a:ext cx="8939048" cy="5025422"/>
          </a:xfrm>
        </p:spPr>
      </p:pic>
    </p:spTree>
    <p:extLst>
      <p:ext uri="{BB962C8B-B14F-4D97-AF65-F5344CB8AC3E}">
        <p14:creationId xmlns:p14="http://schemas.microsoft.com/office/powerpoint/2010/main" val="336070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317" y="2250197"/>
            <a:ext cx="8207991" cy="4388862"/>
          </a:xfrm>
        </p:spPr>
      </p:pic>
      <p:sp>
        <p:nvSpPr>
          <p:cNvPr id="7" name="TextBox 6"/>
          <p:cNvSpPr txBox="1"/>
          <p:nvPr/>
        </p:nvSpPr>
        <p:spPr>
          <a:xfrm>
            <a:off x="1541317" y="218872"/>
            <a:ext cx="80428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err="1" smtClean="0">
                <a:latin typeface="Arial Black" panose="020B0A04020102020204" pitchFamily="34" charset="0"/>
              </a:rPr>
              <a:t>Нанороботи</a:t>
            </a:r>
            <a:endParaRPr lang="uk-UA" sz="5400" dirty="0" smtClean="0">
              <a:latin typeface="Arial Black" panose="020B0A04020102020204" pitchFamily="34" charset="0"/>
            </a:endParaRPr>
          </a:p>
          <a:p>
            <a:r>
              <a:rPr lang="uk-UA" sz="2400" dirty="0" smtClean="0">
                <a:latin typeface="Arial Black" panose="020B0A04020102020204" pitchFamily="34" charset="0"/>
              </a:rPr>
              <a:t>Ці крихітні пристрої здатні ремонтувати людський організм з середини, роблячи людей віртуально безсмертними</a:t>
            </a:r>
            <a:endParaRPr lang="uk-UA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24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8691</TotalTime>
  <Words>338</Words>
  <Application>Microsoft Office PowerPoint</Application>
  <PresentationFormat>Произвольный</PresentationFormat>
  <Paragraphs>44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Nano!Nano!Nano!</vt:lpstr>
      <vt:lpstr>Презентация PowerPoint</vt:lpstr>
      <vt:lpstr>Нанотехнології - це технології, які маніпулюють речовиною на рівні атомів і молекул </vt:lpstr>
      <vt:lpstr>Нанотехнології - це не просто окрема частина знань, це масштабна, всебічна галузь досліджень, пов'язаних з фундаментальними науками</vt:lpstr>
      <vt:lpstr>Вчені, які зробили внесок в розвиток нанотехнологій</vt:lpstr>
      <vt:lpstr>Презентация PowerPoint</vt:lpstr>
      <vt:lpstr>Схема роботи скануючого зондового мікроскопу</vt:lpstr>
      <vt:lpstr>Дональд Ейглер, співробітник компанії ІВМ, виклав назву своєї фірми атомами ксенону </vt:lpstr>
      <vt:lpstr>Презентация PowerPoint</vt:lpstr>
      <vt:lpstr>Застосування нанотехнологій</vt:lpstr>
      <vt:lpstr>Водовідштовхувальна тканина</vt:lpstr>
      <vt:lpstr>Створення нанопристроїв</vt:lpstr>
      <vt:lpstr>Галузі використання нанотехнологій</vt:lpstr>
      <vt:lpstr>Вуглецеві нанотрубки-різновид наноматеріалів</vt:lpstr>
      <vt:lpstr>Презентация PowerPoint</vt:lpstr>
      <vt:lpstr>Молекула С60         (Фулерен)</vt:lpstr>
      <vt:lpstr>Еластичний сенсор</vt:lpstr>
      <vt:lpstr>Об'єкт, схожий на чорну діру</vt:lpstr>
      <vt:lpstr>Нанотехнології - це молода наука, результати розвитку якої можуть до невпізнанності змінити навколишній світ   І якими будуть ці зміни - корисними або шкідливими - залежить від самих людей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Nano! Nano! Nano!</dc:title>
  <dc:creator>sanastazis Anastasiia</dc:creator>
  <cp:lastModifiedBy>Учитель</cp:lastModifiedBy>
  <cp:revision>21</cp:revision>
  <dcterms:created xsi:type="dcterms:W3CDTF">2018-03-06T18:02:41Z</dcterms:created>
  <dcterms:modified xsi:type="dcterms:W3CDTF">2018-03-21T14:35:31Z</dcterms:modified>
</cp:coreProperties>
</file>