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87" r:id="rId10"/>
    <p:sldId id="288" r:id="rId11"/>
    <p:sldId id="289" r:id="rId12"/>
    <p:sldId id="290" r:id="rId13"/>
    <p:sldId id="264" r:id="rId14"/>
    <p:sldId id="265" r:id="rId15"/>
    <p:sldId id="266" r:id="rId16"/>
    <p:sldId id="267" r:id="rId17"/>
    <p:sldId id="268" r:id="rId18"/>
    <p:sldId id="270" r:id="rId19"/>
    <p:sldId id="271" r:id="rId20"/>
    <p:sldId id="272" r:id="rId21"/>
    <p:sldId id="291" r:id="rId22"/>
    <p:sldId id="273" r:id="rId23"/>
    <p:sldId id="274" r:id="rId24"/>
    <p:sldId id="277" r:id="rId25"/>
    <p:sldId id="278" r:id="rId26"/>
    <p:sldId id="279" r:id="rId27"/>
    <p:sldId id="292" r:id="rId28"/>
    <p:sldId id="293" r:id="rId29"/>
    <p:sldId id="294" r:id="rId30"/>
    <p:sldId id="295" r:id="rId31"/>
    <p:sldId id="296" r:id="rId32"/>
    <p:sldId id="297" r:id="rId33"/>
    <p:sldId id="298" r:id="rId34"/>
    <p:sldId id="301" r:id="rId35"/>
    <p:sldId id="299" r:id="rId36"/>
    <p:sldId id="300" r:id="rId37"/>
    <p:sldId id="302" r:id="rId38"/>
    <p:sldId id="284" r:id="rId39"/>
    <p:sldId id="285" r:id="rId40"/>
    <p:sldId id="303" r:id="rId41"/>
    <p:sldId id="304" r:id="rId42"/>
    <p:sldId id="286" r:id="rId43"/>
    <p:sldId id="305"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276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170" y="2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BBA2D31-28FA-4787-AE9D-6AC16B4F95BC}" type="datetimeFigureOut">
              <a:rPr lang="ru-RU"/>
              <a:pPr>
                <a:defRPr/>
              </a:pPr>
              <a:t>29.03.2019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97F9CD0-0AD5-4DD5-947E-305F6022D3A0}" type="slidenum">
              <a:rPr lang="ru-RU"/>
              <a:pPr>
                <a:defRPr/>
              </a:pPr>
              <a:t>‹#›</a:t>
            </a:fld>
            <a:endParaRPr lang="ru-RU"/>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0FE4BF6-0E3F-4B29-B750-B5164BFF06BA}" type="datetimeFigureOut">
              <a:rPr lang="ru-RU"/>
              <a:pPr>
                <a:defRPr/>
              </a:pPr>
              <a:t>29.03.2019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19C327D-FF90-4DB4-8576-79DE047BB007}" type="slidenum">
              <a:rPr lang="ru-RU"/>
              <a:pPr>
                <a:defRPr/>
              </a:pPr>
              <a:t>‹#›</a:t>
            </a:fld>
            <a:endParaRPr lang="ru-RU"/>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22B82A8-B622-4E0D-A226-2462BA1D09B1}" type="datetimeFigureOut">
              <a:rPr lang="ru-RU"/>
              <a:pPr>
                <a:defRPr/>
              </a:pPr>
              <a:t>29.03.2019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60B7F31-0DC9-4D81-BC14-DA8BB2FFD2CD}" type="slidenum">
              <a:rPr lang="ru-RU"/>
              <a:pPr>
                <a:defRPr/>
              </a:pPr>
              <a:t>‹#›</a:t>
            </a:fld>
            <a:endParaRPr lang="ru-RU"/>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31637B1-8B7D-4DC3-A1CA-5B06CCD0BBFE}" type="datetimeFigureOut">
              <a:rPr lang="ru-RU"/>
              <a:pPr>
                <a:defRPr/>
              </a:pPr>
              <a:t>29.03.2019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57C49A6-423E-4C02-96C3-2D36354818EB}" type="slidenum">
              <a:rPr lang="ru-RU"/>
              <a:pPr>
                <a:defRPr/>
              </a:pPr>
              <a:t>‹#›</a:t>
            </a:fld>
            <a:endParaRPr lang="ru-RU"/>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3E3BCB8-1FD5-44F0-940F-958A1FF69F45}" type="datetimeFigureOut">
              <a:rPr lang="ru-RU"/>
              <a:pPr>
                <a:defRPr/>
              </a:pPr>
              <a:t>29.03.2019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70B33B2-DD18-4C87-AC59-CB1FBA61DB66}" type="slidenum">
              <a:rPr lang="ru-RU"/>
              <a:pPr>
                <a:defRPr/>
              </a:pPr>
              <a:t>‹#›</a:t>
            </a:fld>
            <a:endParaRPr lang="ru-RU"/>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86CF8BCC-C1E1-435E-B290-8D746FC9BE9A}" type="datetimeFigureOut">
              <a:rPr lang="ru-RU"/>
              <a:pPr>
                <a:defRPr/>
              </a:pPr>
              <a:t>29.03.2019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79D3E9A-B608-45F0-85CE-D545CD203877}" type="slidenum">
              <a:rPr lang="ru-RU"/>
              <a:pPr>
                <a:defRPr/>
              </a:pPr>
              <a:t>‹#›</a:t>
            </a:fld>
            <a:endParaRPr lang="ru-RU"/>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63C3A4A-0C6A-4D52-9D53-8BF40EC785A3}" type="datetimeFigureOut">
              <a:rPr lang="ru-RU"/>
              <a:pPr>
                <a:defRPr/>
              </a:pPr>
              <a:t>29.03.2019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3C9FF88-8044-464E-8799-B2ECB9F64926}" type="slidenum">
              <a:rPr lang="ru-RU"/>
              <a:pPr>
                <a:defRPr/>
              </a:pPr>
              <a:t>‹#›</a:t>
            </a:fld>
            <a:endParaRPr lang="ru-RU"/>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668B8A7-6889-4D2D-8597-1BE48B5CD326}" type="datetimeFigureOut">
              <a:rPr lang="ru-RU"/>
              <a:pPr>
                <a:defRPr/>
              </a:pPr>
              <a:t>29.03.2019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C96678D-0B84-4A77-AA28-585FE039A0E1}" type="slidenum">
              <a:rPr lang="ru-RU"/>
              <a:pPr>
                <a:defRPr/>
              </a:pPr>
              <a:t>‹#›</a:t>
            </a:fld>
            <a:endParaRPr lang="ru-RU"/>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F69F991-6251-41EE-83AA-E43F4BCE8125}" type="datetimeFigureOut">
              <a:rPr lang="ru-RU"/>
              <a:pPr>
                <a:defRPr/>
              </a:pPr>
              <a:t>29.03.2019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ADEB083-1B50-44CD-BB6E-2C04715A7BB4}" type="slidenum">
              <a:rPr lang="ru-RU"/>
              <a:pPr>
                <a:defRPr/>
              </a:pPr>
              <a:t>‹#›</a:t>
            </a:fld>
            <a:endParaRPr lang="ru-RU"/>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E21BFAC-E8FA-47FD-9B0D-3EC0E723BAAD}" type="datetimeFigureOut">
              <a:rPr lang="ru-RU"/>
              <a:pPr>
                <a:defRPr/>
              </a:pPr>
              <a:t>29.03.2019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F3C7FC0-B417-4D9B-8DDC-678AC2D819AE}" type="slidenum">
              <a:rPr lang="ru-RU"/>
              <a:pPr>
                <a:defRPr/>
              </a:pPr>
              <a:t>‹#›</a:t>
            </a:fld>
            <a:endParaRPr lang="ru-RU"/>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718F799-DB94-4134-B13C-CA16EC0A2868}" type="datetimeFigureOut">
              <a:rPr lang="ru-RU"/>
              <a:pPr>
                <a:defRPr/>
              </a:pPr>
              <a:t>29.03.2019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4F0E459-DC38-4FD6-AA9D-02CCBD5D63CC}" type="slidenum">
              <a:rPr lang="ru-RU"/>
              <a:pPr>
                <a:defRPr/>
              </a:pPr>
              <a:t>‹#›</a:t>
            </a:fld>
            <a:endParaRPr lang="ru-RU"/>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2A7719-1938-4DB4-9B04-824E82ACE245}" type="datetimeFigureOut">
              <a:rPr lang="ru-RU"/>
              <a:pPr>
                <a:defRPr/>
              </a:pPr>
              <a:t>29.03.2019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3BD24AD-DF78-4C17-939E-263C93E7D12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lobex\Шаблоны для PowerPoint\#0040\Components\SC_01.jpg"/>
          <p:cNvPicPr>
            <a:picLocks noChangeAspect="1" noChangeArrowheads="1"/>
          </p:cNvPicPr>
          <p:nvPr/>
        </p:nvPicPr>
        <p:blipFill>
          <a:blip r:embed="rId2" cstate="print"/>
          <a:srcRect/>
          <a:stretch>
            <a:fillRect/>
          </a:stretch>
        </p:blipFill>
        <p:spPr bwMode="auto">
          <a:xfrm>
            <a:off x="-1588" y="0"/>
            <a:ext cx="9145588" cy="6858000"/>
          </a:xfrm>
          <a:prstGeom prst="rect">
            <a:avLst/>
          </a:prstGeom>
          <a:noFill/>
          <a:ln w="9525">
            <a:noFill/>
            <a:miter lim="800000"/>
            <a:headEnd/>
            <a:tailEnd/>
          </a:ln>
        </p:spPr>
      </p:pic>
      <p:sp>
        <p:nvSpPr>
          <p:cNvPr id="2051" name="TextBox 5"/>
          <p:cNvSpPr txBox="1">
            <a:spLocks noChangeArrowheads="1"/>
          </p:cNvSpPr>
          <p:nvPr/>
        </p:nvSpPr>
        <p:spPr bwMode="auto">
          <a:xfrm>
            <a:off x="539552" y="269875"/>
            <a:ext cx="8143875" cy="954107"/>
          </a:xfrm>
          <a:prstGeom prst="rect">
            <a:avLst/>
          </a:prstGeom>
          <a:noFill/>
          <a:ln w="9525">
            <a:noFill/>
            <a:miter lim="800000"/>
            <a:headEnd/>
            <a:tailEnd/>
          </a:ln>
        </p:spPr>
        <p:txBody>
          <a:bodyPr>
            <a:spAutoFit/>
          </a:bodyPr>
          <a:lstStyle/>
          <a:p>
            <a:pPr algn="ctr"/>
            <a:r>
              <a:rPr lang="en-US" sz="2800" b="1" dirty="0" smtClean="0">
                <a:latin typeface="Times New Roman" panose="02020603050405020304" pitchFamily="18" charset="0"/>
                <a:cs typeface="Times New Roman" panose="02020603050405020304" pitchFamily="18" charset="0"/>
              </a:rPr>
              <a:t>STEAM-</a:t>
            </a:r>
            <a:r>
              <a:rPr lang="uk-UA" sz="2800" b="1" dirty="0" smtClean="0">
                <a:latin typeface="Times New Roman" panose="02020603050405020304" pitchFamily="18" charset="0"/>
                <a:cs typeface="Times New Roman" panose="02020603050405020304" pitchFamily="18" charset="0"/>
              </a:rPr>
              <a:t> проект  учнів  4 – А класу</a:t>
            </a:r>
          </a:p>
          <a:p>
            <a:pPr algn="ctr"/>
            <a:r>
              <a:rPr lang="uk-UA" sz="2800" b="1" dirty="0" smtClean="0">
                <a:solidFill>
                  <a:srgbClr val="C00000"/>
                </a:solidFill>
                <a:latin typeface="Calibri" pitchFamily="34" charset="0"/>
              </a:rPr>
              <a:t>  </a:t>
            </a:r>
            <a:endParaRPr lang="en-US" sz="2800" b="1" dirty="0">
              <a:solidFill>
                <a:srgbClr val="27697B"/>
              </a:solidFill>
              <a:latin typeface="Calibri" pitchFamily="34" charset="0"/>
            </a:endParaRPr>
          </a:p>
        </p:txBody>
      </p:sp>
      <p:sp>
        <p:nvSpPr>
          <p:cNvPr id="6" name="TextBox 5"/>
          <p:cNvSpPr txBox="1">
            <a:spLocks noChangeArrowheads="1"/>
          </p:cNvSpPr>
          <p:nvPr/>
        </p:nvSpPr>
        <p:spPr bwMode="auto">
          <a:xfrm>
            <a:off x="1698576" y="830850"/>
            <a:ext cx="5024438" cy="769441"/>
          </a:xfrm>
          <a:prstGeom prst="rect">
            <a:avLst/>
          </a:prstGeom>
          <a:noFill/>
          <a:ln w="9525">
            <a:noFill/>
            <a:miter lim="800000"/>
            <a:headEnd/>
            <a:tailEnd/>
          </a:ln>
        </p:spPr>
        <p:txBody>
          <a:bodyPr>
            <a:spAutoFit/>
          </a:bodyPr>
          <a:lstStyle/>
          <a:p>
            <a:pPr algn="ctr" fontAlgn="auto">
              <a:spcBef>
                <a:spcPts val="0"/>
              </a:spcBef>
              <a:spcAft>
                <a:spcPts val="0"/>
              </a:spcAft>
              <a:defRPr/>
            </a:pPr>
            <a:r>
              <a:rPr lang="uk-UA" sz="4400" b="1" dirty="0" smtClean="0">
                <a:solidFill>
                  <a:srgbClr val="00B050"/>
                </a:solidFill>
                <a:effectLst>
                  <a:outerShdw blurRad="38100" dist="38100" dir="2700000" algn="tl">
                    <a:srgbClr val="000000">
                      <a:alpha val="43137"/>
                    </a:srgbClr>
                  </a:outerShdw>
                </a:effectLst>
                <a:latin typeface="Calibri" pitchFamily="34" charset="0"/>
                <a:cs typeface="+mn-cs"/>
              </a:rPr>
              <a:t>«</a:t>
            </a:r>
            <a:r>
              <a:rPr lang="uk-UA" sz="4400"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Повернений   ліс»</a:t>
            </a:r>
            <a:endParaRPr lang="ru-RU" sz="4400" dirty="0">
              <a:solidFill>
                <a:srgbClr val="00B050"/>
              </a:solidFill>
              <a:effectLst>
                <a:outerShdw blurRad="38100" dist="38100" dir="2700000" algn="tl">
                  <a:srgbClr val="000000">
                    <a:alpha val="43137"/>
                  </a:srgbClr>
                </a:outerShdw>
              </a:effectLst>
              <a:latin typeface="Calibri" pitchFamily="34" charset="0"/>
              <a:cs typeface="+mn-cs"/>
            </a:endParaRPr>
          </a:p>
        </p:txBody>
      </p:sp>
      <p:sp>
        <p:nvSpPr>
          <p:cNvPr id="2" name="Прямоугольник 1"/>
          <p:cNvSpPr/>
          <p:nvPr/>
        </p:nvSpPr>
        <p:spPr>
          <a:xfrm>
            <a:off x="971600" y="5301208"/>
            <a:ext cx="7272808" cy="1189256"/>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latin typeface="Times New Roman" panose="02020603050405020304" pitchFamily="18" charset="0"/>
                <a:cs typeface="Times New Roman" panose="02020603050405020304" pitchFamily="18" charset="0"/>
              </a:rPr>
              <a:t>КЗ «</a:t>
            </a:r>
            <a:r>
              <a:rPr lang="uk-UA" sz="2000" b="1" dirty="0" err="1" smtClean="0">
                <a:solidFill>
                  <a:schemeClr val="tx1"/>
                </a:solidFill>
                <a:latin typeface="Times New Roman" panose="02020603050405020304" pitchFamily="18" charset="0"/>
                <a:cs typeface="Times New Roman" panose="02020603050405020304" pitchFamily="18" charset="0"/>
              </a:rPr>
              <a:t>Нікольська</a:t>
            </a:r>
            <a:r>
              <a:rPr lang="uk-UA" sz="2000" b="1" dirty="0" smtClean="0">
                <a:solidFill>
                  <a:schemeClr val="tx1"/>
                </a:solidFill>
                <a:latin typeface="Times New Roman" panose="02020603050405020304" pitchFamily="18" charset="0"/>
                <a:cs typeface="Times New Roman" panose="02020603050405020304" pitchFamily="18" charset="0"/>
              </a:rPr>
              <a:t> ЗОШ </a:t>
            </a:r>
            <a:r>
              <a:rPr lang="en-US" sz="2000" b="1" dirty="0" smtClean="0">
                <a:solidFill>
                  <a:schemeClr val="tx1"/>
                </a:solidFill>
                <a:latin typeface="Times New Roman" panose="02020603050405020304" pitchFamily="18" charset="0"/>
                <a:cs typeface="Times New Roman" panose="02020603050405020304" pitchFamily="18" charset="0"/>
              </a:rPr>
              <a:t>I- III </a:t>
            </a:r>
            <a:r>
              <a:rPr lang="uk-UA" sz="2000" b="1" dirty="0" smtClean="0">
                <a:solidFill>
                  <a:schemeClr val="tx1"/>
                </a:solidFill>
                <a:latin typeface="Times New Roman" panose="02020603050405020304" pitchFamily="18" charset="0"/>
                <a:cs typeface="Times New Roman" panose="02020603050405020304" pitchFamily="18" charset="0"/>
              </a:rPr>
              <a:t>ступенів №1 імені Якименка А.Д. </a:t>
            </a:r>
            <a:r>
              <a:rPr lang="uk-UA" sz="2000" b="1" dirty="0" err="1" smtClean="0">
                <a:solidFill>
                  <a:schemeClr val="tx1"/>
                </a:solidFill>
                <a:latin typeface="Times New Roman" panose="02020603050405020304" pitchFamily="18" charset="0"/>
                <a:cs typeface="Times New Roman" panose="02020603050405020304" pitchFamily="18" charset="0"/>
              </a:rPr>
              <a:t>Нікольської</a:t>
            </a:r>
            <a:r>
              <a:rPr lang="uk-UA" sz="2000" b="1" dirty="0" smtClean="0">
                <a:solidFill>
                  <a:schemeClr val="tx1"/>
                </a:solidFill>
                <a:latin typeface="Times New Roman" panose="02020603050405020304" pitchFamily="18" charset="0"/>
                <a:cs typeface="Times New Roman" panose="02020603050405020304" pitchFamily="18" charset="0"/>
              </a:rPr>
              <a:t> районної ради Донецької області» опорна   школа. </a:t>
            </a:r>
            <a:endParaRPr lang="ru-RU"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1619672" y="404664"/>
            <a:ext cx="6264696" cy="13681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chemeClr val="accent6">
                    <a:lumMod val="75000"/>
                  </a:schemeClr>
                </a:solidFill>
                <a:latin typeface="Times New Roman" panose="02020603050405020304" pitchFamily="18" charset="0"/>
                <a:cs typeface="Times New Roman" panose="02020603050405020304" pitchFamily="18" charset="0"/>
              </a:rPr>
              <a:t>ПЕРГАМЕНТ</a:t>
            </a:r>
            <a:endParaRPr lang="ru-RU"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403648" y="1916832"/>
            <a:ext cx="3096344" cy="40324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r>
              <a:rPr lang="uk-UA" sz="2800" b="1" dirty="0" smtClean="0">
                <a:solidFill>
                  <a:schemeClr val="accent6">
                    <a:lumMod val="75000"/>
                  </a:schemeClr>
                </a:solidFill>
                <a:latin typeface="Times New Roman" panose="02020603050405020304" pitchFamily="18" charset="0"/>
                <a:cs typeface="Times New Roman" panose="02020603050405020304" pitchFamily="18" charset="0"/>
              </a:rPr>
              <a:t>Папірус  ,  у свою чергу, був витіснений більш міцним та довговічним матеріалом для письма – пергаментом.</a:t>
            </a:r>
            <a:endParaRPr lang="uk-UA" dirty="0" smtClean="0"/>
          </a:p>
          <a:p>
            <a:pPr algn="ctr"/>
            <a:endParaRPr lang="uk-UA" dirty="0"/>
          </a:p>
          <a:p>
            <a:pPr algn="ctr"/>
            <a:endParaRPr lang="ru-RU" dirty="0"/>
          </a:p>
        </p:txBody>
      </p:sp>
    </p:spTree>
    <p:extLst>
      <p:ext uri="{BB962C8B-B14F-4D97-AF65-F5344CB8AC3E}">
        <p14:creationId xmlns:p14="http://schemas.microsoft.com/office/powerpoint/2010/main" val="3150876470"/>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95739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10706747"/>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95739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899592" y="764704"/>
            <a:ext cx="4320480" cy="4104456"/>
          </a:xfrm>
          <a:prstGeom prst="round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p>
          <a:p>
            <a:pPr algn="ctr"/>
            <a:endParaRPr lang="ru-RU" sz="2000" dirty="0"/>
          </a:p>
          <a:p>
            <a:r>
              <a:rPr lang="uk-UA" sz="2000" b="1" dirty="0" smtClean="0">
                <a:solidFill>
                  <a:schemeClr val="accent6">
                    <a:lumMod val="50000"/>
                  </a:schemeClr>
                </a:solidFill>
                <a:latin typeface="Times New Roman" panose="02020603050405020304" pitchFamily="18" charset="0"/>
                <a:cs typeface="Times New Roman" panose="02020603050405020304" pitchFamily="18" charset="0"/>
              </a:rPr>
              <a:t>Папір придумали </a:t>
            </a:r>
            <a:r>
              <a:rPr lang="uk-UA" sz="2000" b="1" dirty="0" err="1" smtClean="0">
                <a:solidFill>
                  <a:schemeClr val="accent6">
                    <a:lumMod val="50000"/>
                  </a:schemeClr>
                </a:solidFill>
                <a:latin typeface="Times New Roman" panose="02020603050405020304" pitchFamily="18" charset="0"/>
                <a:cs typeface="Times New Roman" panose="02020603050405020304" pitchFamily="18" charset="0"/>
              </a:rPr>
              <a:t>китайці.Вірніше</a:t>
            </a:r>
            <a:r>
              <a:rPr lang="uk-UA" sz="2000" b="1" dirty="0" smtClean="0">
                <a:solidFill>
                  <a:schemeClr val="accent6">
                    <a:lumMod val="50000"/>
                  </a:schemeClr>
                </a:solidFill>
                <a:latin typeface="Times New Roman" panose="02020603050405020304" pitchFamily="18" charset="0"/>
                <a:cs typeface="Times New Roman" panose="02020603050405020304" pitchFamily="18" charset="0"/>
              </a:rPr>
              <a:t>, цей великий винахід приписують конкретному китайцю – </a:t>
            </a:r>
            <a:r>
              <a:rPr lang="uk-UA" sz="2000" b="1" dirty="0" err="1" smtClean="0">
                <a:solidFill>
                  <a:schemeClr val="accent6">
                    <a:lumMod val="50000"/>
                  </a:schemeClr>
                </a:solidFill>
                <a:latin typeface="Times New Roman" panose="02020603050405020304" pitchFamily="18" charset="0"/>
                <a:cs typeface="Times New Roman" panose="02020603050405020304" pitchFamily="18" charset="0"/>
              </a:rPr>
              <a:t>Цай</a:t>
            </a:r>
            <a:r>
              <a:rPr lang="uk-UA" sz="2000" b="1" dirty="0" smtClean="0">
                <a:solidFill>
                  <a:schemeClr val="accent6">
                    <a:lumMod val="50000"/>
                  </a:schemeClr>
                </a:solidFill>
                <a:latin typeface="Times New Roman" panose="02020603050405020304" pitchFamily="18" charset="0"/>
                <a:cs typeface="Times New Roman" panose="02020603050405020304" pitchFamily="18" charset="0"/>
              </a:rPr>
              <a:t> Луню. Він придумав робити папір з кори дерев , ганчір’я , шматочків </a:t>
            </a:r>
            <a:r>
              <a:rPr lang="uk-UA" sz="2000" b="1" dirty="0" err="1" smtClean="0">
                <a:solidFill>
                  <a:schemeClr val="accent6">
                    <a:lumMod val="50000"/>
                  </a:schemeClr>
                </a:solidFill>
                <a:latin typeface="Times New Roman" panose="02020603050405020304" pitchFamily="18" charset="0"/>
                <a:cs typeface="Times New Roman" panose="02020603050405020304" pitchFamily="18" charset="0"/>
              </a:rPr>
              <a:t>шовка</a:t>
            </a:r>
            <a:r>
              <a:rPr lang="uk-UA" sz="2000" b="1" dirty="0" smtClean="0">
                <a:solidFill>
                  <a:schemeClr val="accent6">
                    <a:lumMod val="50000"/>
                  </a:schemeClr>
                </a:solidFill>
                <a:latin typeface="Times New Roman" panose="02020603050405020304" pitchFamily="18" charset="0"/>
                <a:cs typeface="Times New Roman" panose="02020603050405020304" pitchFamily="18" charset="0"/>
              </a:rPr>
              <a:t>, рибацьких сіток.  Все це він роздробив , змішав до однорідної  маси, розлив тонким шаром на сітку з бамбука. Вода збігла і на сітці залишився аркуш чистого білого паперу.</a:t>
            </a:r>
            <a:endParaRPr lang="ru-RU" dirty="0" smtClean="0"/>
          </a:p>
          <a:p>
            <a:pPr algn="ctr"/>
            <a:endParaRPr lang="ru-RU" dirty="0"/>
          </a:p>
          <a:p>
            <a:pPr algn="ctr"/>
            <a:endParaRPr lang="ru-RU" dirty="0"/>
          </a:p>
        </p:txBody>
      </p:sp>
    </p:spTree>
    <p:extLst>
      <p:ext uri="{BB962C8B-B14F-4D97-AF65-F5344CB8AC3E}">
        <p14:creationId xmlns:p14="http://schemas.microsoft.com/office/powerpoint/2010/main" val="2263221375"/>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лнце 2"/>
          <p:cNvSpPr/>
          <p:nvPr/>
        </p:nvSpPr>
        <p:spPr>
          <a:xfrm>
            <a:off x="323528" y="188640"/>
            <a:ext cx="8352928" cy="6552728"/>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latin typeface="Times New Roman" panose="02020603050405020304" pitchFamily="18" charset="0"/>
                <a:cs typeface="Times New Roman" panose="02020603050405020304" pitchFamily="18" charset="0"/>
              </a:rPr>
              <a:t>Творча група</a:t>
            </a:r>
          </a:p>
          <a:p>
            <a:pPr algn="ctr"/>
            <a:r>
              <a:rPr lang="uk-UA" sz="2400" b="1" dirty="0" smtClean="0">
                <a:solidFill>
                  <a:schemeClr val="tx1"/>
                </a:solidFill>
                <a:latin typeface="Times New Roman" panose="02020603050405020304" pitchFamily="18" charset="0"/>
                <a:cs typeface="Times New Roman" panose="02020603050405020304" pitchFamily="18" charset="0"/>
              </a:rPr>
              <a:t>«НАУКОВЦІ»</a:t>
            </a:r>
            <a:endParaRPr lang="uk-UA" sz="2400" b="1" dirty="0">
              <a:solidFill>
                <a:schemeClr val="tx1"/>
              </a:solidFill>
              <a:latin typeface="Times New Roman" panose="02020603050405020304" pitchFamily="18" charset="0"/>
              <a:cs typeface="Times New Roman" panose="02020603050405020304" pitchFamily="18" charset="0"/>
            </a:endParaRPr>
          </a:p>
          <a:p>
            <a:r>
              <a:rPr lang="uk-UA" u="sng" dirty="0" smtClean="0">
                <a:solidFill>
                  <a:schemeClr val="tx1"/>
                </a:solidFill>
                <a:latin typeface="Times New Roman" panose="02020603050405020304" pitchFamily="18" charset="0"/>
                <a:cs typeface="Times New Roman" panose="02020603050405020304" pitchFamily="18" charset="0"/>
              </a:rPr>
              <a:t>Завдання</a:t>
            </a:r>
            <a:r>
              <a:rPr lang="uk-UA" dirty="0" smtClean="0">
                <a:solidFill>
                  <a:schemeClr val="tx1"/>
                </a:solidFill>
                <a:latin typeface="Times New Roman" panose="02020603050405020304" pitchFamily="18" charset="0"/>
                <a:cs typeface="Times New Roman" panose="02020603050405020304" pitchFamily="18" charset="0"/>
              </a:rPr>
              <a:t>:зібрати </a:t>
            </a:r>
            <a:r>
              <a:rPr lang="uk-UA" dirty="0" err="1" smtClean="0">
                <a:solidFill>
                  <a:schemeClr val="tx1"/>
                </a:solidFill>
                <a:latin typeface="Times New Roman" panose="02020603050405020304" pitchFamily="18" charset="0"/>
                <a:cs typeface="Times New Roman" panose="02020603050405020304" pitchFamily="18" charset="0"/>
              </a:rPr>
              <a:t>інформа-</a:t>
            </a:r>
            <a:r>
              <a:rPr lang="uk-UA" dirty="0" smtClean="0">
                <a:solidFill>
                  <a:schemeClr val="tx1"/>
                </a:solidFill>
                <a:latin typeface="Times New Roman" panose="02020603050405020304" pitchFamily="18" charset="0"/>
                <a:cs typeface="Times New Roman" panose="02020603050405020304" pitchFamily="18" charset="0"/>
              </a:rPr>
              <a:t> </a:t>
            </a:r>
          </a:p>
          <a:p>
            <a:r>
              <a:rPr lang="uk-UA" dirty="0" err="1" smtClean="0">
                <a:solidFill>
                  <a:schemeClr val="tx1"/>
                </a:solidFill>
                <a:latin typeface="Times New Roman" panose="02020603050405020304" pitchFamily="18" charset="0"/>
                <a:cs typeface="Times New Roman" panose="02020603050405020304" pitchFamily="18" charset="0"/>
              </a:rPr>
              <a:t>цію</a:t>
            </a:r>
            <a:r>
              <a:rPr lang="uk-UA" dirty="0" smtClean="0">
                <a:solidFill>
                  <a:schemeClr val="tx1"/>
                </a:solidFill>
                <a:latin typeface="Times New Roman" panose="02020603050405020304" pitchFamily="18" charset="0"/>
                <a:cs typeface="Times New Roman" panose="02020603050405020304" pitchFamily="18" charset="0"/>
              </a:rPr>
              <a:t> і скласти розповідь про</a:t>
            </a:r>
            <a:endParaRPr lang="uk-UA" dirty="0">
              <a:solidFill>
                <a:schemeClr val="tx1"/>
              </a:solidFill>
              <a:latin typeface="Times New Roman" panose="02020603050405020304" pitchFamily="18" charset="0"/>
              <a:cs typeface="Times New Roman" panose="02020603050405020304" pitchFamily="18" charset="0"/>
            </a:endParaRPr>
          </a:p>
          <a:p>
            <a:pPr algn="ctr"/>
            <a:r>
              <a:rPr lang="uk-UA" dirty="0" smtClean="0">
                <a:solidFill>
                  <a:schemeClr val="tx1"/>
                </a:solidFill>
                <a:latin typeface="Times New Roman" panose="02020603050405020304" pitchFamily="18" charset="0"/>
                <a:cs typeface="Times New Roman" panose="02020603050405020304" pitchFamily="18" charset="0"/>
              </a:rPr>
              <a:t>використання та переробку  паперу.</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4" name="7-конечная звезда 3"/>
          <p:cNvSpPr/>
          <p:nvPr/>
        </p:nvSpPr>
        <p:spPr>
          <a:xfrm>
            <a:off x="179512" y="116632"/>
            <a:ext cx="3384376" cy="4032448"/>
          </a:xfrm>
          <a:prstGeom prst="star7">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70649155"/>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Огляд колекції Back to Basics Christmas від Dovecraft із прикладами робіт Зроби Сам(А) - тільки саморобне. Листівки, вишивки, ор"/>
          <p:cNvPicPr>
            <a:picLocks noChangeAspect="1" noChangeArrowheads="1"/>
          </p:cNvPicPr>
          <p:nvPr/>
        </p:nvPicPr>
        <p:blipFill>
          <a:blip r:embed="rId2" cstate="print"/>
          <a:srcRect/>
          <a:stretch>
            <a:fillRect/>
          </a:stretch>
        </p:blipFill>
        <p:spPr bwMode="auto">
          <a:xfrm>
            <a:off x="0" y="0"/>
            <a:ext cx="9144000" cy="4653136"/>
          </a:xfrm>
          <a:prstGeom prst="rect">
            <a:avLst/>
          </a:prstGeom>
          <a:noFill/>
        </p:spPr>
      </p:pic>
      <p:sp>
        <p:nvSpPr>
          <p:cNvPr id="4" name="Прямоугольник 3"/>
          <p:cNvSpPr/>
          <p:nvPr/>
        </p:nvSpPr>
        <p:spPr>
          <a:xfrm>
            <a:off x="0" y="4653136"/>
            <a:ext cx="9144000" cy="220486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Папір – один з найбільш знакових винаходів за всю історію  людства . Небагато що так вплинуло на людський побут , культуру , релігію , як його поява. Колись він був на вагу </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золота.Сьогодні</a:t>
            </a: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 картонно-паперова промисловість виробляє продукцію , в яку входять різні види паперу .За рік їх випускається по 50кг на кожного землянина</a:t>
            </a:r>
            <a:r>
              <a:rPr lang="uk-UA" sz="1400" dirty="0" smtClean="0">
                <a:solidFill>
                  <a:schemeClr val="tx1"/>
                </a:solidFill>
                <a:latin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val="2927233969"/>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6" descr="Важные характеристики офисной бумаги классическая офисная бумага белого цвета разнообразие канцтоваров для офиса ФК Львів"/>
          <p:cNvPicPr>
            <a:picLocks noChangeAspect="1" noChangeArrowheads="1"/>
          </p:cNvPicPr>
          <p:nvPr/>
        </p:nvPicPr>
        <p:blipFill>
          <a:blip r:embed="rId2" cstate="print"/>
          <a:srcRect/>
          <a:stretch>
            <a:fillRect/>
          </a:stretch>
        </p:blipFill>
        <p:spPr bwMode="auto">
          <a:xfrm>
            <a:off x="179512" y="1916832"/>
            <a:ext cx="2771800" cy="2160240"/>
          </a:xfrm>
          <a:prstGeom prst="rect">
            <a:avLst/>
          </a:prstGeom>
          <a:noFill/>
        </p:spPr>
      </p:pic>
      <p:pic>
        <p:nvPicPr>
          <p:cNvPr id="5" name="Picture 8" descr="Упаковочная Бумага - Главная страница"/>
          <p:cNvPicPr>
            <a:picLocks noChangeAspect="1" noChangeArrowheads="1"/>
          </p:cNvPicPr>
          <p:nvPr/>
        </p:nvPicPr>
        <p:blipFill>
          <a:blip r:embed="rId3" cstate="print"/>
          <a:srcRect/>
          <a:stretch>
            <a:fillRect/>
          </a:stretch>
        </p:blipFill>
        <p:spPr bwMode="auto">
          <a:xfrm>
            <a:off x="3053602" y="1916832"/>
            <a:ext cx="3024336" cy="2281366"/>
          </a:xfrm>
          <a:prstGeom prst="rect">
            <a:avLst/>
          </a:prstGeom>
          <a:noFill/>
        </p:spPr>
      </p:pic>
      <p:pic>
        <p:nvPicPr>
          <p:cNvPr id="6" name="Picture 10" descr="Где используют гофрокартон Мировые новости"/>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6097825" y="1832248"/>
            <a:ext cx="3014005" cy="2232248"/>
          </a:xfrm>
          <a:prstGeom prst="rect">
            <a:avLst/>
          </a:prstGeom>
          <a:noFill/>
        </p:spPr>
      </p:pic>
      <p:pic>
        <p:nvPicPr>
          <p:cNvPr id="7" name="Picture 12" descr="Гигиенические Товары Оптом Москва :: carriageguangzhou"/>
          <p:cNvPicPr>
            <a:picLocks noChangeAspect="1" noChangeArrowheads="1"/>
          </p:cNvPicPr>
          <p:nvPr/>
        </p:nvPicPr>
        <p:blipFill>
          <a:blip r:embed="rId5" cstate="print"/>
          <a:srcRect l="9450" t="12400" r="7864" b="12001"/>
          <a:stretch>
            <a:fillRect/>
          </a:stretch>
        </p:blipFill>
        <p:spPr bwMode="auto">
          <a:xfrm>
            <a:off x="467544" y="4198198"/>
            <a:ext cx="3635474" cy="2492896"/>
          </a:xfrm>
          <a:prstGeom prst="rect">
            <a:avLst/>
          </a:prstGeom>
          <a:noFill/>
        </p:spPr>
      </p:pic>
      <p:pic>
        <p:nvPicPr>
          <p:cNvPr id="8" name="Picture 14" descr="Техническая бумага :.: Полиграфия :.: Товары :.: InfoCompany…"/>
          <p:cNvPicPr>
            <a:picLocks noChangeAspect="1" noChangeArrowheads="1"/>
          </p:cNvPicPr>
          <p:nvPr/>
        </p:nvPicPr>
        <p:blipFill>
          <a:blip r:embed="rId6" cstate="print"/>
          <a:srcRect r="3554" b="4419"/>
          <a:stretch>
            <a:fillRect/>
          </a:stretch>
        </p:blipFill>
        <p:spPr bwMode="auto">
          <a:xfrm>
            <a:off x="4599734" y="4270206"/>
            <a:ext cx="3698579" cy="2420888"/>
          </a:xfrm>
          <a:prstGeom prst="rect">
            <a:avLst/>
          </a:prstGeom>
          <a:noFill/>
        </p:spPr>
      </p:pic>
      <p:sp>
        <p:nvSpPr>
          <p:cNvPr id="9" name="Скругленный прямоугольник 8"/>
          <p:cNvSpPr/>
          <p:nvPr/>
        </p:nvSpPr>
        <p:spPr>
          <a:xfrm>
            <a:off x="323528" y="188640"/>
            <a:ext cx="8568952" cy="17281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smtClean="0">
                <a:solidFill>
                  <a:schemeClr val="accent2">
                    <a:lumMod val="75000"/>
                  </a:schemeClr>
                </a:solidFill>
                <a:latin typeface="Times New Roman" panose="02020603050405020304" pitchFamily="18" charset="0"/>
                <a:cs typeface="Times New Roman" panose="02020603050405020304" pitchFamily="18" charset="0"/>
              </a:rPr>
              <a:t>За призначенням паперова продукція має такий розподіл:</a:t>
            </a:r>
          </a:p>
          <a:p>
            <a:r>
              <a:rPr lang="uk-UA" b="1" dirty="0" smtClean="0">
                <a:solidFill>
                  <a:schemeClr val="accent2">
                    <a:lumMod val="75000"/>
                  </a:schemeClr>
                </a:solidFill>
                <a:latin typeface="Times New Roman" panose="02020603050405020304" pitchFamily="18" charset="0"/>
                <a:cs typeface="Times New Roman" panose="02020603050405020304" pitchFamily="18" charset="0"/>
              </a:rPr>
              <a:t>--для друку;</a:t>
            </a:r>
          </a:p>
          <a:p>
            <a:r>
              <a:rPr lang="uk-UA" b="1" dirty="0" smtClean="0">
                <a:solidFill>
                  <a:schemeClr val="accent2">
                    <a:lumMod val="75000"/>
                  </a:schemeClr>
                </a:solidFill>
                <a:latin typeface="Times New Roman" panose="02020603050405020304" pitchFamily="18" charset="0"/>
                <a:cs typeface="Times New Roman" panose="02020603050405020304" pitchFamily="18" charset="0"/>
              </a:rPr>
              <a:t>-- пакувальну;</a:t>
            </a:r>
          </a:p>
          <a:p>
            <a:r>
              <a:rPr lang="uk-UA" b="1" dirty="0" smtClean="0">
                <a:solidFill>
                  <a:schemeClr val="accent2">
                    <a:lumMod val="75000"/>
                  </a:schemeClr>
                </a:solidFill>
                <a:latin typeface="Times New Roman" panose="02020603050405020304" pitchFamily="18" charset="0"/>
                <a:cs typeface="Times New Roman" panose="02020603050405020304" pitchFamily="18" charset="0"/>
              </a:rPr>
              <a:t>-- картон;</a:t>
            </a:r>
          </a:p>
          <a:p>
            <a:r>
              <a:rPr lang="uk-UA" b="1" dirty="0" smtClean="0">
                <a:solidFill>
                  <a:schemeClr val="accent2">
                    <a:lumMod val="75000"/>
                  </a:schemeClr>
                </a:solidFill>
                <a:latin typeface="Times New Roman" panose="02020603050405020304" pitchFamily="18" charset="0"/>
                <a:cs typeface="Times New Roman" panose="02020603050405020304" pitchFamily="18" charset="0"/>
              </a:rPr>
              <a:t>-- санітарно-гігієнічного призначення;</a:t>
            </a:r>
          </a:p>
          <a:p>
            <a:r>
              <a:rPr lang="uk-UA" b="1" dirty="0" smtClean="0">
                <a:solidFill>
                  <a:schemeClr val="accent2">
                    <a:lumMod val="75000"/>
                  </a:schemeClr>
                </a:solidFill>
                <a:latin typeface="Times New Roman" panose="02020603050405020304" pitchFamily="18" charset="0"/>
                <a:cs typeface="Times New Roman" panose="02020603050405020304" pitchFamily="18" charset="0"/>
              </a:rPr>
              <a:t>-- технічну.</a:t>
            </a:r>
            <a:endParaRPr lang="ru-RU" dirty="0">
              <a:solidFill>
                <a:schemeClr val="accent2">
                  <a:lumMod val="75000"/>
                </a:schemeClr>
              </a:solidFill>
            </a:endParaRPr>
          </a:p>
        </p:txBody>
      </p:sp>
    </p:spTree>
    <p:extLst>
      <p:ext uri="{BB962C8B-B14F-4D97-AF65-F5344CB8AC3E}">
        <p14:creationId xmlns:p14="http://schemas.microsoft.com/office/powerpoint/2010/main" val="1802301725"/>
      </p:ext>
    </p:extLst>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520" y="0"/>
            <a:ext cx="9361040" cy="695739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3995936" y="260648"/>
            <a:ext cx="5040560" cy="144016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Як люди використовують папір?</a:t>
            </a:r>
          </a:p>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По-</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перше,як</a:t>
            </a:r>
            <a:endParaRPr lang="uk-UA" sz="2400" b="1" dirty="0" smtClean="0">
              <a:solidFill>
                <a:schemeClr val="accent2">
                  <a:lumMod val="75000"/>
                </a:schemeClr>
              </a:solidFill>
              <a:latin typeface="Times New Roman" panose="02020603050405020304" pitchFamily="18" charset="0"/>
              <a:cs typeface="Times New Roman" panose="02020603050405020304" pitchFamily="18" charset="0"/>
            </a:endParaRPr>
          </a:p>
          <a:p>
            <a:pPr algn="ct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НОСІЙ  ІНФОРМАЦІЇ</a:t>
            </a:r>
            <a:endParaRPr lang="uk-UA" dirty="0">
              <a:solidFill>
                <a:schemeClr val="accent2">
                  <a:lumMod val="75000"/>
                </a:schemeClr>
              </a:solidFill>
            </a:endParaRPr>
          </a:p>
          <a:p>
            <a:pPr algn="ctr"/>
            <a:endParaRPr lang="ru-RU" dirty="0"/>
          </a:p>
        </p:txBody>
      </p:sp>
      <p:sp>
        <p:nvSpPr>
          <p:cNvPr id="5" name="Скругленный прямоугольник 4"/>
          <p:cNvSpPr/>
          <p:nvPr/>
        </p:nvSpPr>
        <p:spPr>
          <a:xfrm>
            <a:off x="0" y="260648"/>
            <a:ext cx="3923928" cy="554461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Для довготривалого зберігання </a:t>
            </a:r>
          </a:p>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знань , передачі з покоління в покоління та розповсюдження їх в суспільстві потрібні носії інформації.</a:t>
            </a:r>
          </a:p>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До наших часів основним носієм інформації є папір . З нього виробляють книги , газети , кіноплівку.</a:t>
            </a:r>
            <a:endParaRPr lang="uk-UA" dirty="0">
              <a:solidFill>
                <a:schemeClr val="accent2">
                  <a:lumMod val="75000"/>
                </a:schemeClr>
              </a:solidFill>
            </a:endParaRPr>
          </a:p>
          <a:p>
            <a:pPr algn="ctr"/>
            <a:endParaRPr lang="ru-RU" dirty="0"/>
          </a:p>
        </p:txBody>
      </p:sp>
    </p:spTree>
    <p:extLst>
      <p:ext uri="{BB962C8B-B14F-4D97-AF65-F5344CB8AC3E}">
        <p14:creationId xmlns:p14="http://schemas.microsoft.com/office/powerpoint/2010/main" val="1249042990"/>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611560" y="332656"/>
            <a:ext cx="7848872" cy="86409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По-друге, целюлозу використовують</a:t>
            </a:r>
            <a:r>
              <a:rPr lang="uk-UA" sz="3200"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ru-RU"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370728"/>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2996952"/>
            <a:ext cx="4464496" cy="374441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860032" y="2996952"/>
            <a:ext cx="4104456" cy="374441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179512" y="332656"/>
            <a:ext cx="8784976" cy="252028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І , звичайно ж , папір використовуємо ми , школярі : зошити , підручники , альбоми – все це допомагає нам </a:t>
            </a:r>
            <a:r>
              <a:rPr lang="uk-UA" sz="3200" b="1" dirty="0" err="1" smtClean="0">
                <a:solidFill>
                  <a:schemeClr val="accent2">
                    <a:lumMod val="75000"/>
                  </a:schemeClr>
                </a:solidFill>
                <a:latin typeface="Times New Roman" panose="02020603050405020304" pitchFamily="18" charset="0"/>
                <a:cs typeface="Times New Roman" panose="02020603050405020304" pitchFamily="18" charset="0"/>
              </a:rPr>
              <a:t>вчитися.Подивіться</a:t>
            </a:r>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 на наші вироби з паперу на </a:t>
            </a:r>
            <a:r>
              <a:rPr lang="uk-UA" sz="3200" b="1" dirty="0" err="1" smtClean="0">
                <a:solidFill>
                  <a:schemeClr val="accent2">
                    <a:lumMod val="75000"/>
                  </a:schemeClr>
                </a:solidFill>
                <a:latin typeface="Times New Roman" panose="02020603050405020304" pitchFamily="18" charset="0"/>
                <a:cs typeface="Times New Roman" panose="02020603050405020304" pitchFamily="18" charset="0"/>
              </a:rPr>
              <a:t>уроках</a:t>
            </a:r>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 трудового навчання.</a:t>
            </a:r>
            <a:endParaRPr lang="ru-RU" dirty="0">
              <a:solidFill>
                <a:schemeClr val="accent2">
                  <a:lumMod val="75000"/>
                </a:schemeClr>
              </a:solidFill>
            </a:endParaRPr>
          </a:p>
        </p:txBody>
      </p:sp>
    </p:spTree>
    <p:extLst>
      <p:ext uri="{BB962C8B-B14F-4D97-AF65-F5344CB8AC3E}">
        <p14:creationId xmlns:p14="http://schemas.microsoft.com/office/powerpoint/2010/main" val="2506194969"/>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0" y="0"/>
            <a:ext cx="9144000" cy="33569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На жаль, достатньо високий відсоток паперу викидається. Упаковки </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круп,сухих</a:t>
            </a: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сніданків,квитки,паперові</a:t>
            </a: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 рушники – цей список можна продовжувати на декількох сторінках. Весь цей дріб’язок потрапляє у смітник. У 1 тонні побутового сміття міститься біля40% паперових </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відходів.Проблема</a:t>
            </a: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 в тому, що на відміну від скла, відокремити хоча б яку частину цієї паперової маси для переробки, після того, як вона змішалась з іншим сміттям – </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неможливо.Вкрай</a:t>
            </a: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 необхідно збирати макулатуру окремо.</a:t>
            </a:r>
            <a:endParaRPr lang="ru-RU" dirty="0"/>
          </a:p>
        </p:txBody>
      </p:sp>
      <p:sp>
        <p:nvSpPr>
          <p:cNvPr id="2" name="Прямоугольник 1"/>
          <p:cNvSpPr/>
          <p:nvPr/>
        </p:nvSpPr>
        <p:spPr>
          <a:xfrm>
            <a:off x="0" y="3356992"/>
            <a:ext cx="9144000" cy="350100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912496"/>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Globex\Шаблоны для PowerPoint\#0040\Components\SC_02.jpg"/>
          <p:cNvPicPr>
            <a:picLocks noChangeAspect="1" noChangeArrowheads="1"/>
          </p:cNvPicPr>
          <p:nvPr/>
        </p:nvPicPr>
        <p:blipFill>
          <a:blip r:embed="rId2" cstate="print"/>
          <a:srcRect/>
          <a:stretch>
            <a:fillRect/>
          </a:stretch>
        </p:blipFill>
        <p:spPr bwMode="auto">
          <a:xfrm>
            <a:off x="0" y="0"/>
            <a:ext cx="9145588" cy="6858000"/>
          </a:xfrm>
          <a:prstGeom prst="rect">
            <a:avLst/>
          </a:prstGeom>
          <a:noFill/>
          <a:ln w="9525">
            <a:noFill/>
            <a:miter lim="800000"/>
            <a:headEnd/>
            <a:tailEnd/>
          </a:ln>
        </p:spPr>
      </p:pic>
      <p:sp>
        <p:nvSpPr>
          <p:cNvPr id="5" name="TextBox 4"/>
          <p:cNvSpPr txBox="1"/>
          <p:nvPr/>
        </p:nvSpPr>
        <p:spPr>
          <a:xfrm>
            <a:off x="1094780" y="1484784"/>
            <a:ext cx="6956027" cy="4493538"/>
          </a:xfrm>
          <a:prstGeom prst="rect">
            <a:avLst/>
          </a:prstGeom>
          <a:noFill/>
        </p:spPr>
        <p:txBody>
          <a:bodyPr wrap="square">
            <a:spAutoFit/>
          </a:bodyPr>
          <a:lstStyle/>
          <a:p>
            <a:pPr fontAlgn="auto">
              <a:spcBef>
                <a:spcPts val="0"/>
              </a:spcBef>
              <a:spcAft>
                <a:spcPts val="0"/>
              </a:spcAft>
              <a:defRPr/>
            </a:pPr>
            <a:r>
              <a:rPr lang="uk-UA" sz="2200" u="sng" dirty="0" smtClean="0">
                <a:solidFill>
                  <a:schemeClr val="accent1">
                    <a:lumMod val="75000"/>
                  </a:schemeClr>
                </a:solidFill>
                <a:latin typeface="Times New Roman" panose="02020603050405020304" pitchFamily="18" charset="0"/>
                <a:cs typeface="Times New Roman" panose="02020603050405020304" pitchFamily="18" charset="0"/>
              </a:rPr>
              <a:t>Тип проекту</a:t>
            </a:r>
            <a:r>
              <a:rPr lang="uk-UA" sz="2200" dirty="0" smtClean="0">
                <a:solidFill>
                  <a:schemeClr val="accent1">
                    <a:lumMod val="75000"/>
                  </a:schemeClr>
                </a:solidFill>
                <a:latin typeface="Times New Roman" panose="02020603050405020304" pitchFamily="18" charset="0"/>
                <a:cs typeface="Times New Roman" panose="02020603050405020304" pitchFamily="18" charset="0"/>
              </a:rPr>
              <a:t>: інформаційний , дослідницький, колектив             ний  , довготривалий ,  інтегрований.</a:t>
            </a:r>
          </a:p>
          <a:p>
            <a:pPr fontAlgn="auto">
              <a:spcBef>
                <a:spcPts val="0"/>
              </a:spcBef>
              <a:spcAft>
                <a:spcPts val="0"/>
              </a:spcAft>
              <a:defRPr/>
            </a:pPr>
            <a:endParaRPr lang="uk-UA" sz="2200" dirty="0" smtClean="0">
              <a:solidFill>
                <a:schemeClr val="accent5">
                  <a:lumMod val="50000"/>
                </a:schemeClr>
              </a:solidFill>
              <a:latin typeface="+mn-lt"/>
              <a:cs typeface="+mn-cs"/>
            </a:endParaRPr>
          </a:p>
          <a:p>
            <a:pPr fontAlgn="auto">
              <a:spcBef>
                <a:spcPts val="0"/>
              </a:spcBef>
              <a:spcAft>
                <a:spcPts val="0"/>
              </a:spcAft>
              <a:defRPr/>
            </a:pPr>
            <a:endParaRPr lang="uk-UA" sz="2200" u="sng" dirty="0" smtClean="0">
              <a:solidFill>
                <a:schemeClr val="accent5">
                  <a:lumMod val="50000"/>
                </a:schemeClr>
              </a:solidFill>
              <a:latin typeface="+mn-lt"/>
              <a:cs typeface="+mn-cs"/>
            </a:endParaRPr>
          </a:p>
          <a:p>
            <a:pPr fontAlgn="auto">
              <a:spcBef>
                <a:spcPts val="0"/>
              </a:spcBef>
              <a:spcAft>
                <a:spcPts val="0"/>
              </a:spcAft>
              <a:defRPr/>
            </a:pPr>
            <a:r>
              <a:rPr lang="uk-UA" sz="2200" u="sng" dirty="0" smtClean="0">
                <a:solidFill>
                  <a:schemeClr val="accent1">
                    <a:lumMod val="75000"/>
                  </a:schemeClr>
                </a:solidFill>
                <a:latin typeface="Times New Roman" panose="02020603050405020304" pitchFamily="18" charset="0"/>
                <a:cs typeface="Times New Roman" panose="02020603050405020304" pitchFamily="18" charset="0"/>
              </a:rPr>
              <a:t>Предмети</a:t>
            </a:r>
            <a:r>
              <a:rPr lang="uk-UA" sz="2200" dirty="0" smtClean="0">
                <a:solidFill>
                  <a:schemeClr val="accent1">
                    <a:lumMod val="75000"/>
                  </a:schemeClr>
                </a:solidFill>
                <a:latin typeface="Times New Roman" panose="02020603050405020304" pitchFamily="18" charset="0"/>
                <a:cs typeface="Times New Roman" panose="02020603050405020304" pitchFamily="18" charset="0"/>
              </a:rPr>
              <a:t>:  літературне  читання , природознавство , я у  світі , трудове  навчання.                                                         </a:t>
            </a:r>
          </a:p>
          <a:p>
            <a:pPr fontAlgn="auto">
              <a:spcBef>
                <a:spcPts val="0"/>
              </a:spcBef>
              <a:spcAft>
                <a:spcPts val="0"/>
              </a:spcAft>
              <a:defRPr/>
            </a:pPr>
            <a:r>
              <a:rPr lang="uk-UA" sz="2200" dirty="0" smtClean="0">
                <a:solidFill>
                  <a:schemeClr val="accent5">
                    <a:lumMod val="50000"/>
                  </a:schemeClr>
                </a:solidFill>
                <a:latin typeface="+mn-lt"/>
                <a:cs typeface="+mn-cs"/>
              </a:rPr>
              <a:t>     </a:t>
            </a:r>
          </a:p>
          <a:p>
            <a:pPr fontAlgn="auto">
              <a:spcBef>
                <a:spcPts val="0"/>
              </a:spcBef>
              <a:spcAft>
                <a:spcPts val="0"/>
              </a:spcAft>
              <a:defRPr/>
            </a:pPr>
            <a:endParaRPr lang="uk-UA" sz="2200" dirty="0" smtClean="0">
              <a:solidFill>
                <a:schemeClr val="accent5">
                  <a:lumMod val="50000"/>
                </a:schemeClr>
              </a:solidFill>
              <a:latin typeface="+mn-lt"/>
              <a:cs typeface="+mn-cs"/>
            </a:endParaRPr>
          </a:p>
          <a:p>
            <a:pPr fontAlgn="auto">
              <a:spcBef>
                <a:spcPts val="0"/>
              </a:spcBef>
              <a:spcAft>
                <a:spcPts val="0"/>
              </a:spcAft>
              <a:defRPr/>
            </a:pPr>
            <a:r>
              <a:rPr lang="uk-UA" sz="2200" u="sng" dirty="0" smtClean="0">
                <a:solidFill>
                  <a:schemeClr val="accent1">
                    <a:lumMod val="75000"/>
                  </a:schemeClr>
                </a:solidFill>
                <a:latin typeface="Times New Roman" panose="02020603050405020304" pitchFamily="18" charset="0"/>
                <a:cs typeface="Times New Roman" panose="02020603050405020304" pitchFamily="18" charset="0"/>
              </a:rPr>
              <a:t>Учасники проекту</a:t>
            </a:r>
            <a:r>
              <a:rPr lang="uk-UA" sz="2200" dirty="0" smtClean="0">
                <a:solidFill>
                  <a:schemeClr val="accent1">
                    <a:lumMod val="75000"/>
                  </a:schemeClr>
                </a:solidFill>
                <a:latin typeface="Times New Roman" panose="02020603050405020304" pitchFamily="18" charset="0"/>
                <a:cs typeface="Times New Roman" panose="02020603050405020304" pitchFamily="18" charset="0"/>
              </a:rPr>
              <a:t>: учні 4-А класу , класовод, батьки.</a:t>
            </a:r>
          </a:p>
          <a:p>
            <a:pPr fontAlgn="auto">
              <a:spcBef>
                <a:spcPts val="0"/>
              </a:spcBef>
              <a:spcAft>
                <a:spcPts val="0"/>
              </a:spcAft>
              <a:defRPr/>
            </a:pPr>
            <a:endParaRPr lang="uk-UA" sz="2200" dirty="0" smtClean="0">
              <a:solidFill>
                <a:schemeClr val="accent5">
                  <a:lumMod val="50000"/>
                </a:schemeClr>
              </a:solidFill>
              <a:latin typeface="+mn-lt"/>
              <a:cs typeface="+mn-cs"/>
            </a:endParaRPr>
          </a:p>
          <a:p>
            <a:pPr fontAlgn="auto">
              <a:spcBef>
                <a:spcPts val="0"/>
              </a:spcBef>
              <a:spcAft>
                <a:spcPts val="0"/>
              </a:spcAft>
              <a:defRPr/>
            </a:pPr>
            <a:endParaRPr lang="uk-UA" sz="2200" dirty="0" smtClean="0">
              <a:solidFill>
                <a:schemeClr val="accent5">
                  <a:lumMod val="50000"/>
                </a:schemeClr>
              </a:solidFill>
              <a:latin typeface="+mn-lt"/>
              <a:cs typeface="+mn-cs"/>
            </a:endParaRPr>
          </a:p>
          <a:p>
            <a:pPr fontAlgn="auto">
              <a:spcBef>
                <a:spcPts val="0"/>
              </a:spcBef>
              <a:spcAft>
                <a:spcPts val="0"/>
              </a:spcAft>
              <a:defRPr/>
            </a:pPr>
            <a:r>
              <a:rPr lang="uk-UA" sz="2200" u="sng" dirty="0" smtClean="0">
                <a:solidFill>
                  <a:schemeClr val="accent1">
                    <a:lumMod val="75000"/>
                  </a:schemeClr>
                </a:solidFill>
                <a:latin typeface="Times New Roman" panose="02020603050405020304" pitchFamily="18" charset="0"/>
                <a:cs typeface="Times New Roman" panose="02020603050405020304" pitchFamily="18" charset="0"/>
              </a:rPr>
              <a:t>Керівник  проекту</a:t>
            </a:r>
            <a:r>
              <a:rPr lang="uk-UA"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uk-UA" sz="2200" dirty="0" err="1" smtClean="0">
                <a:solidFill>
                  <a:schemeClr val="accent1">
                    <a:lumMod val="75000"/>
                  </a:schemeClr>
                </a:solidFill>
                <a:latin typeface="Times New Roman" panose="02020603050405020304" pitchFamily="18" charset="0"/>
                <a:cs typeface="Times New Roman" panose="02020603050405020304" pitchFamily="18" charset="0"/>
              </a:rPr>
              <a:t>Чадукова</a:t>
            </a:r>
            <a:r>
              <a:rPr lang="uk-UA" sz="2200" dirty="0" smtClean="0">
                <a:solidFill>
                  <a:schemeClr val="accent1">
                    <a:lumMod val="75000"/>
                  </a:schemeClr>
                </a:solidFill>
                <a:latin typeface="Times New Roman" panose="02020603050405020304" pitchFamily="18" charset="0"/>
                <a:cs typeface="Times New Roman" panose="02020603050405020304" pitchFamily="18" charset="0"/>
              </a:rPr>
              <a:t>   Оксана  Вікторівна. </a:t>
            </a:r>
          </a:p>
          <a:p>
            <a:pPr fontAlgn="auto">
              <a:spcBef>
                <a:spcPts val="0"/>
              </a:spcBef>
              <a:spcAft>
                <a:spcPts val="0"/>
              </a:spcAft>
              <a:defRPr/>
            </a:pPr>
            <a:endParaRPr lang="ru-RU" sz="2200" dirty="0">
              <a:solidFill>
                <a:schemeClr val="accent5">
                  <a:lumMod val="50000"/>
                </a:schemeClr>
              </a:solidFill>
              <a:latin typeface="+mn-lt"/>
              <a:cs typeface="+mn-cs"/>
            </a:endParaRPr>
          </a:p>
        </p:txBody>
      </p:sp>
      <p:sp>
        <p:nvSpPr>
          <p:cNvPr id="3076" name="TextBox 5"/>
          <p:cNvSpPr txBox="1">
            <a:spLocks noChangeArrowheads="1"/>
          </p:cNvSpPr>
          <p:nvPr/>
        </p:nvSpPr>
        <p:spPr bwMode="auto">
          <a:xfrm>
            <a:off x="460573" y="168275"/>
            <a:ext cx="8143875" cy="769938"/>
          </a:xfrm>
          <a:prstGeom prst="rect">
            <a:avLst/>
          </a:prstGeom>
          <a:noFill/>
          <a:ln w="9525">
            <a:noFill/>
            <a:miter lim="800000"/>
            <a:headEnd/>
            <a:tailEnd/>
          </a:ln>
        </p:spPr>
        <p:txBody>
          <a:bodyPr>
            <a:spAutoFit/>
          </a:bodyPr>
          <a:lstStyle/>
          <a:p>
            <a:pPr algn="ctr"/>
            <a:r>
              <a:rPr lang="uk-UA" sz="4400" b="1" dirty="0" smtClean="0">
                <a:solidFill>
                  <a:srgbClr val="27697B"/>
                </a:solidFill>
                <a:latin typeface="Times New Roman" panose="02020603050405020304" pitchFamily="18" charset="0"/>
                <a:cs typeface="Times New Roman" panose="02020603050405020304" pitchFamily="18" charset="0"/>
              </a:rPr>
              <a:t>Паспорт  проекту</a:t>
            </a:r>
            <a:endParaRPr lang="en-US" sz="4400" b="1" dirty="0">
              <a:solidFill>
                <a:srgbClr val="27697B"/>
              </a:solidFill>
              <a:latin typeface="Times New Roman" panose="02020603050405020304"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539552" y="692696"/>
            <a:ext cx="8136904" cy="144016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chemeClr val="accent2">
                    <a:lumMod val="75000"/>
                  </a:schemeClr>
                </a:solidFill>
                <a:latin typeface="Times New Roman" panose="02020603050405020304" pitchFamily="18" charset="0"/>
                <a:cs typeface="Times New Roman" panose="02020603050405020304" pitchFamily="18" charset="0"/>
              </a:rPr>
              <a:t>ТОДІ СТАНЕ МОЖЛИВОЮ</a:t>
            </a:r>
          </a:p>
          <a:p>
            <a:pPr algn="ctr"/>
            <a:r>
              <a:rPr lang="uk-UA" sz="3600" b="1" dirty="0" smtClean="0">
                <a:solidFill>
                  <a:schemeClr val="accent2">
                    <a:lumMod val="75000"/>
                  </a:schemeClr>
                </a:solidFill>
                <a:latin typeface="Times New Roman" panose="02020603050405020304" pitchFamily="18" charset="0"/>
                <a:cs typeface="Times New Roman" panose="02020603050405020304" pitchFamily="18" charset="0"/>
              </a:rPr>
              <a:t>ВТОРИННА ПЕРЕРОБКА ПАПЕРУ!</a:t>
            </a:r>
            <a:endParaRPr lang="uk-UA" dirty="0" smtClean="0"/>
          </a:p>
          <a:p>
            <a:pPr algn="ctr"/>
            <a:endParaRPr lang="ru-RU" dirty="0"/>
          </a:p>
        </p:txBody>
      </p:sp>
    </p:spTree>
    <p:extLst>
      <p:ext uri="{BB962C8B-B14F-4D97-AF65-F5344CB8AC3E}">
        <p14:creationId xmlns:p14="http://schemas.microsoft.com/office/powerpoint/2010/main" val="1005235128"/>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92480" cy="1944216"/>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Тому наш клас звернувся до мешканців нашого селища з ініціативою : зробити щорічною акцію для всіх бажаючих --</a:t>
            </a:r>
            <a:endParaRPr lang="uk-UA" dirty="0"/>
          </a:p>
          <a:p>
            <a:pPr algn="ctr"/>
            <a:endParaRPr lang="ru-RU" dirty="0"/>
          </a:p>
        </p:txBody>
      </p:sp>
      <p:sp>
        <p:nvSpPr>
          <p:cNvPr id="3" name="Скругленный прямоугольник 2"/>
          <p:cNvSpPr/>
          <p:nvPr/>
        </p:nvSpPr>
        <p:spPr>
          <a:xfrm>
            <a:off x="539552" y="2348880"/>
            <a:ext cx="7632848" cy="4248472"/>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83706419"/>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ятиугольник 8"/>
          <p:cNvSpPr/>
          <p:nvPr/>
        </p:nvSpPr>
        <p:spPr>
          <a:xfrm>
            <a:off x="611560" y="4293096"/>
            <a:ext cx="5976664" cy="2304256"/>
          </a:xfrm>
          <a:prstGeom prst="homePlat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solidFill>
                  <a:schemeClr val="accent2">
                    <a:lumMod val="75000"/>
                  </a:schemeClr>
                </a:solidFill>
                <a:latin typeface="Times New Roman" panose="02020603050405020304" pitchFamily="18" charset="0"/>
                <a:cs typeface="Times New Roman" panose="02020603050405020304" pitchFamily="18" charset="0"/>
              </a:rPr>
              <a:t>ЗБЕРЕЖИ ДЕРЕВО – ЗДАЙ МАКУЛАТУРУ!</a:t>
            </a:r>
            <a:endParaRPr lang="uk-UA" dirty="0" smtClean="0"/>
          </a:p>
          <a:p>
            <a:pPr algn="ctr"/>
            <a:endParaRPr lang="ru-RU" dirty="0"/>
          </a:p>
        </p:txBody>
      </p:sp>
    </p:spTree>
    <p:extLst>
      <p:ext uri="{BB962C8B-B14F-4D97-AF65-F5344CB8AC3E}">
        <p14:creationId xmlns:p14="http://schemas.microsoft.com/office/powerpoint/2010/main" val="2780429811"/>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олнце 4"/>
          <p:cNvSpPr/>
          <p:nvPr/>
        </p:nvSpPr>
        <p:spPr>
          <a:xfrm>
            <a:off x="539552" y="234359"/>
            <a:ext cx="8280920" cy="6480719"/>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latin typeface="Times New Roman" panose="02020603050405020304" pitchFamily="18" charset="0"/>
                <a:cs typeface="Times New Roman" panose="02020603050405020304" pitchFamily="18" charset="0"/>
              </a:rPr>
              <a:t>Творча група</a:t>
            </a:r>
            <a:endParaRPr lang="uk-UA" sz="2400" b="1" dirty="0">
              <a:solidFill>
                <a:schemeClr val="tx1"/>
              </a:solidFill>
              <a:latin typeface="Times New Roman" panose="02020603050405020304" pitchFamily="18" charset="0"/>
              <a:cs typeface="Times New Roman" panose="02020603050405020304" pitchFamily="18" charset="0"/>
            </a:endParaRPr>
          </a:p>
          <a:p>
            <a:pPr algn="ctr"/>
            <a:r>
              <a:rPr lang="uk-UA" sz="2400" b="1" dirty="0" smtClean="0">
                <a:solidFill>
                  <a:schemeClr val="tx1"/>
                </a:solidFill>
                <a:latin typeface="Times New Roman" panose="02020603050405020304" pitchFamily="18" charset="0"/>
                <a:cs typeface="Times New Roman" panose="02020603050405020304" pitchFamily="18" charset="0"/>
              </a:rPr>
              <a:t>«ТЕХНОЛОГИ»</a:t>
            </a:r>
          </a:p>
          <a:p>
            <a:r>
              <a:rPr lang="uk-UA" u="sng" dirty="0" smtClean="0">
                <a:solidFill>
                  <a:schemeClr val="tx1"/>
                </a:solidFill>
                <a:latin typeface="Times New Roman" panose="02020603050405020304" pitchFamily="18" charset="0"/>
                <a:cs typeface="Times New Roman" panose="02020603050405020304" pitchFamily="18" charset="0"/>
              </a:rPr>
              <a:t>Завдання</a:t>
            </a:r>
            <a:r>
              <a:rPr lang="uk-UA" dirty="0" smtClean="0">
                <a:solidFill>
                  <a:schemeClr val="tx1"/>
                </a:solidFill>
                <a:latin typeface="Times New Roman" panose="02020603050405020304" pitchFamily="18" charset="0"/>
                <a:cs typeface="Times New Roman" panose="02020603050405020304" pitchFamily="18" charset="0"/>
              </a:rPr>
              <a:t>:</a:t>
            </a:r>
          </a:p>
          <a:p>
            <a:r>
              <a:rPr lang="uk-UA" sz="1400" dirty="0" smtClean="0">
                <a:solidFill>
                  <a:schemeClr val="tx1"/>
                </a:solidFill>
                <a:latin typeface="Times New Roman" panose="02020603050405020304" pitchFamily="18" charset="0"/>
                <a:cs typeface="Times New Roman" panose="02020603050405020304" pitchFamily="18" charset="0"/>
              </a:rPr>
              <a:t>ОСВОЇТИ  ТЕХНОЛОГІЮ ВИГОТОВЛЕННЯ   ПАПЕРУ  В ДОМАШНІХ   УМОВАХ.</a:t>
            </a:r>
            <a:endParaRPr lang="uk-UA" dirty="0" smtClean="0">
              <a:latin typeface="Times New Roman" panose="02020603050405020304" pitchFamily="18" charset="0"/>
              <a:cs typeface="Times New Roman" panose="02020603050405020304" pitchFamily="18" charset="0"/>
            </a:endParaRPr>
          </a:p>
          <a:p>
            <a:pPr algn="ctr"/>
            <a:endParaRPr lang="ru-RU" dirty="0"/>
          </a:p>
        </p:txBody>
      </p:sp>
      <p:sp>
        <p:nvSpPr>
          <p:cNvPr id="2" name="7-конечная звезда 1"/>
          <p:cNvSpPr/>
          <p:nvPr/>
        </p:nvSpPr>
        <p:spPr>
          <a:xfrm>
            <a:off x="107504" y="116632"/>
            <a:ext cx="3528392" cy="3358086"/>
          </a:xfrm>
          <a:prstGeom prst="star7">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28856027"/>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611560" y="260648"/>
            <a:ext cx="7920880" cy="1944216"/>
          </a:xfrm>
          <a:prstGeom prst="roundRect">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Наша група вивчила літературу про технологію виготовлення паперу в Древньому Китаї та в наш час. </a:t>
            </a:r>
            <a:endParaRPr lang="uk-UA" dirty="0" smtClean="0"/>
          </a:p>
          <a:p>
            <a:pPr algn="ctr"/>
            <a:endParaRPr lang="ru-RU" dirty="0"/>
          </a:p>
        </p:txBody>
      </p:sp>
    </p:spTree>
    <p:extLst>
      <p:ext uri="{BB962C8B-B14F-4D97-AF65-F5344CB8AC3E}">
        <p14:creationId xmlns:p14="http://schemas.microsoft.com/office/powerpoint/2010/main" val="3253422544"/>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с двумя вырезанными противолежащими углами 9"/>
          <p:cNvSpPr/>
          <p:nvPr/>
        </p:nvSpPr>
        <p:spPr>
          <a:xfrm>
            <a:off x="3203848" y="2780928"/>
            <a:ext cx="2808312" cy="648072"/>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Варять </a:t>
            </a:r>
            <a:r>
              <a:rPr lang="uk-UA" b="1" dirty="0" err="1" smtClean="0">
                <a:solidFill>
                  <a:schemeClr val="accent2">
                    <a:lumMod val="75000"/>
                  </a:schemeClr>
                </a:solidFill>
                <a:latin typeface="Times New Roman" panose="02020603050405020304" pitchFamily="18" charset="0"/>
                <a:cs typeface="Times New Roman" panose="02020603050405020304" pitchFamily="18" charset="0"/>
              </a:rPr>
              <a:t>роздріблені</a:t>
            </a:r>
            <a:r>
              <a:rPr lang="uk-UA" b="1" dirty="0" smtClean="0">
                <a:solidFill>
                  <a:schemeClr val="accent2">
                    <a:lumMod val="75000"/>
                  </a:schemeClr>
                </a:solidFill>
                <a:latin typeface="Times New Roman" panose="02020603050405020304" pitchFamily="18" charset="0"/>
                <a:cs typeface="Times New Roman" panose="02020603050405020304" pitchFamily="18" charset="0"/>
              </a:rPr>
              <a:t> тріски.</a:t>
            </a:r>
            <a:endParaRPr lang="uk-UA" b="1" dirty="0">
              <a:solidFill>
                <a:schemeClr val="accent2">
                  <a:lumMod val="75000"/>
                </a:schemeClr>
              </a:solidFill>
              <a:latin typeface="Times New Roman" panose="02020603050405020304" pitchFamily="18" charset="0"/>
              <a:cs typeface="Times New Roman" panose="02020603050405020304" pitchFamily="18" charset="0"/>
            </a:endParaRPr>
          </a:p>
          <a:p>
            <a:pPr algn="ctr"/>
            <a:endParaRPr lang="ru-RU" dirty="0"/>
          </a:p>
        </p:txBody>
      </p:sp>
      <p:sp>
        <p:nvSpPr>
          <p:cNvPr id="11" name="Прямоугольник с двумя вырезанными противолежащими углами 10"/>
          <p:cNvSpPr/>
          <p:nvPr/>
        </p:nvSpPr>
        <p:spPr>
          <a:xfrm>
            <a:off x="3203848" y="3365612"/>
            <a:ext cx="2448272" cy="720080"/>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Відбілюють і фарбують</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108520" y="0"/>
            <a:ext cx="9288524"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107504" y="116632"/>
            <a:ext cx="8928992" cy="936104"/>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smtClean="0">
                <a:solidFill>
                  <a:schemeClr val="accent2">
                    <a:lumMod val="75000"/>
                  </a:schemeClr>
                </a:solidFill>
                <a:latin typeface="Times New Roman" panose="02020603050405020304" pitchFamily="18" charset="0"/>
                <a:cs typeface="Times New Roman" panose="02020603050405020304" pitchFamily="18" charset="0"/>
              </a:rPr>
              <a:t> </a:t>
            </a:r>
            <a:r>
              <a:rPr lang="uk-UA" sz="2800" b="1" dirty="0" smtClean="0">
                <a:solidFill>
                  <a:schemeClr val="accent2">
                    <a:lumMod val="75000"/>
                  </a:schemeClr>
                </a:solidFill>
                <a:latin typeface="Times New Roman" panose="02020603050405020304" pitchFamily="18" charset="0"/>
                <a:cs typeface="Times New Roman" panose="02020603050405020304" pitchFamily="18" charset="0"/>
              </a:rPr>
              <a:t>Ми зробили висновок – процес виготовлення паперу впродовж віків вдосконалювався , але не змінився.</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5" name="Прямоугольник с двумя вырезанными противолежащими углами 14"/>
          <p:cNvSpPr/>
          <p:nvPr/>
        </p:nvSpPr>
        <p:spPr>
          <a:xfrm>
            <a:off x="323528" y="2852936"/>
            <a:ext cx="2592288" cy="792088"/>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Знімають кору дерев.</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7" name="Прямоугольник с двумя вырезанными противолежащими углами 16"/>
          <p:cNvSpPr/>
          <p:nvPr/>
        </p:nvSpPr>
        <p:spPr>
          <a:xfrm>
            <a:off x="3059832" y="2924944"/>
            <a:ext cx="3096344" cy="720080"/>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Варять </a:t>
            </a:r>
            <a:r>
              <a:rPr lang="uk-UA" b="1" dirty="0" err="1" smtClean="0">
                <a:solidFill>
                  <a:schemeClr val="accent2">
                    <a:lumMod val="75000"/>
                  </a:schemeClr>
                </a:solidFill>
                <a:latin typeface="Times New Roman" panose="02020603050405020304" pitchFamily="18" charset="0"/>
                <a:cs typeface="Times New Roman" panose="02020603050405020304" pitchFamily="18" charset="0"/>
              </a:rPr>
              <a:t>роздріблені</a:t>
            </a:r>
            <a:r>
              <a:rPr lang="uk-UA" b="1" dirty="0" smtClean="0">
                <a:solidFill>
                  <a:schemeClr val="accent2">
                    <a:lumMod val="75000"/>
                  </a:schemeClr>
                </a:solidFill>
                <a:latin typeface="Times New Roman" panose="02020603050405020304" pitchFamily="18" charset="0"/>
                <a:cs typeface="Times New Roman" panose="02020603050405020304" pitchFamily="18" charset="0"/>
              </a:rPr>
              <a:t> тріски.</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8" name="Прямоугольник с двумя вырезанными противолежащими углами 17"/>
          <p:cNvSpPr/>
          <p:nvPr/>
        </p:nvSpPr>
        <p:spPr>
          <a:xfrm>
            <a:off x="6300192" y="2987524"/>
            <a:ext cx="2736304" cy="684076"/>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Відбілюють і фарбують.</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9" name="Прямоугольник с двумя вырезанными противолежащими углами 18"/>
          <p:cNvSpPr/>
          <p:nvPr/>
        </p:nvSpPr>
        <p:spPr>
          <a:xfrm>
            <a:off x="323528" y="5877272"/>
            <a:ext cx="2448272" cy="980728"/>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Виливають на рулонну сітку.</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0" name="Прямоугольник с двумя вырезанными противолежащими углами 19"/>
          <p:cNvSpPr/>
          <p:nvPr/>
        </p:nvSpPr>
        <p:spPr>
          <a:xfrm>
            <a:off x="2843808" y="5856634"/>
            <a:ext cx="3456384" cy="980728"/>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Віджимають , висушують , полірують.</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1" name="Прямоугольник с двумя вырезанными противолежащими углами 20"/>
          <p:cNvSpPr/>
          <p:nvPr/>
        </p:nvSpPr>
        <p:spPr>
          <a:xfrm>
            <a:off x="6534039" y="5887591"/>
            <a:ext cx="2520280" cy="960090"/>
          </a:xfrm>
          <a:prstGeom prst="snip2Diag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accent2">
                    <a:lumMod val="75000"/>
                  </a:schemeClr>
                </a:solidFill>
                <a:latin typeface="Times New Roman" panose="02020603050405020304" pitchFamily="18" charset="0"/>
                <a:cs typeface="Times New Roman" panose="02020603050405020304" pitchFamily="18" charset="0"/>
              </a:rPr>
              <a:t>Збирають в рулон.</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243608"/>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752" y="116632"/>
            <a:ext cx="9036496" cy="662473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23528" y="260648"/>
            <a:ext cx="8568952" cy="216024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Для виробництва паперу знищують дерева , але є й інший </a:t>
            </a:r>
            <a:r>
              <a:rPr lang="uk-UA" sz="2000" b="1" dirty="0" err="1" smtClean="0">
                <a:solidFill>
                  <a:schemeClr val="accent2">
                    <a:lumMod val="75000"/>
                  </a:schemeClr>
                </a:solidFill>
                <a:latin typeface="Times New Roman" panose="02020603050405020304" pitchFamily="18" charset="0"/>
                <a:cs typeface="Times New Roman" panose="02020603050405020304" pitchFamily="18" charset="0"/>
              </a:rPr>
              <a:t>спосіб.Ми</a:t>
            </a:r>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 вирішили довести , що можна виготовляти папір з макулатури в домашніх </a:t>
            </a:r>
            <a:r>
              <a:rPr lang="uk-UA" sz="2000" b="1" dirty="0" err="1" smtClean="0">
                <a:solidFill>
                  <a:schemeClr val="accent2">
                    <a:lumMod val="75000"/>
                  </a:schemeClr>
                </a:solidFill>
                <a:latin typeface="Times New Roman" panose="02020603050405020304" pitchFamily="18" charset="0"/>
                <a:cs typeface="Times New Roman" panose="02020603050405020304" pitchFamily="18" charset="0"/>
              </a:rPr>
              <a:t>умовах.Наша</a:t>
            </a:r>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 група розробила технологію виготовлення паперу в домашніх </a:t>
            </a:r>
            <a:r>
              <a:rPr lang="uk-UA" sz="2000" b="1" dirty="0" err="1" smtClean="0">
                <a:solidFill>
                  <a:schemeClr val="accent2">
                    <a:lumMod val="75000"/>
                  </a:schemeClr>
                </a:solidFill>
                <a:latin typeface="Times New Roman" panose="02020603050405020304" pitchFamily="18" charset="0"/>
                <a:cs typeface="Times New Roman" panose="02020603050405020304" pitchFamily="18" charset="0"/>
              </a:rPr>
              <a:t>умовах.Для</a:t>
            </a:r>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 реалізації поставленої мети були проведені досліди. Матеріалом для дослідів стала макулатура ,яка накопичується протягом навчального року в нашому класі : зошити, газети , журнали.</a:t>
            </a:r>
            <a:endParaRPr lang="ru-RU"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755576" y="2924944"/>
            <a:ext cx="3600400" cy="324036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4788024" y="2924944"/>
            <a:ext cx="3528392" cy="324036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56396858"/>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15416"/>
            <a:ext cx="9144000" cy="717341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r>
              <a:rPr lang="uk-UA" dirty="0"/>
              <a:t> </a:t>
            </a:r>
            <a:r>
              <a:rPr lang="uk-UA" dirty="0" smtClean="0"/>
              <a:t>      </a:t>
            </a:r>
            <a:r>
              <a:rPr lang="uk-UA" b="1" dirty="0" smtClean="0">
                <a:solidFill>
                  <a:schemeClr val="tx1"/>
                </a:solidFill>
                <a:latin typeface="Times New Roman" panose="02020603050405020304" pitchFamily="18" charset="0"/>
                <a:cs typeface="Times New Roman" panose="02020603050405020304" pitchFamily="18" charset="0"/>
              </a:rPr>
              <a:t>1.Розірвати папір на дрібні шматочки і помістити їх в миску.</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2.Налити в миску води (краще теплої).Додати 2 ложки крохмалю.</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Дати отриманій масі постояти 10 хвилин.</a:t>
            </a:r>
          </a:p>
          <a:p>
            <a:r>
              <a:rPr lang="uk-UA" b="1" dirty="0" smtClean="0">
                <a:solidFill>
                  <a:schemeClr val="tx1"/>
                </a:solidFill>
                <a:latin typeface="Times New Roman" panose="02020603050405020304" pitchFamily="18" charset="0"/>
                <a:cs typeface="Times New Roman" panose="02020603050405020304" pitchFamily="18" charset="0"/>
              </a:rPr>
              <a:t>       3.Збити суміш міксером до однорідного розчину.</a:t>
            </a:r>
          </a:p>
          <a:p>
            <a:endParaRPr lang="uk-UA" dirty="0">
              <a:solidFill>
                <a:schemeClr val="tx1"/>
              </a:solidFill>
              <a:latin typeface="Times New Roman" panose="02020603050405020304" pitchFamily="18" charset="0"/>
              <a:cs typeface="Times New Roman" panose="02020603050405020304" pitchFamily="18" charset="0"/>
            </a:endParaRPr>
          </a:p>
          <a:p>
            <a:endParaRPr lang="uk-UA" dirty="0" smtClean="0">
              <a:solidFill>
                <a:schemeClr val="tx1"/>
              </a:solidFill>
              <a:latin typeface="Times New Roman" panose="02020603050405020304" pitchFamily="18" charset="0"/>
              <a:cs typeface="Times New Roman" panose="02020603050405020304" pitchFamily="18" charset="0"/>
            </a:endParaRPr>
          </a:p>
          <a:p>
            <a:endParaRPr lang="uk-UA" dirty="0">
              <a:solidFill>
                <a:schemeClr val="tx1"/>
              </a:solidFill>
              <a:latin typeface="Times New Roman" panose="02020603050405020304" pitchFamily="18" charset="0"/>
              <a:cs typeface="Times New Roman" panose="02020603050405020304" pitchFamily="18" charset="0"/>
            </a:endParaRPr>
          </a:p>
          <a:p>
            <a:r>
              <a:rPr lang="uk-UA" dirty="0" smtClean="0">
                <a:solidFill>
                  <a:schemeClr val="tx1"/>
                </a:solidFill>
                <a:latin typeface="Times New Roman" panose="02020603050405020304" pitchFamily="18" charset="0"/>
                <a:cs typeface="Times New Roman" panose="02020603050405020304" pitchFamily="18" charset="0"/>
              </a:rPr>
              <a:t> </a:t>
            </a:r>
          </a:p>
          <a:p>
            <a:r>
              <a:rPr lang="uk-UA" dirty="0">
                <a:solidFill>
                  <a:schemeClr val="tx1"/>
                </a:solidFill>
                <a:latin typeface="Times New Roman" panose="02020603050405020304" pitchFamily="18" charset="0"/>
                <a:cs typeface="Times New Roman" panose="02020603050405020304" pitchFamily="18" charset="0"/>
              </a:rPr>
              <a:t> </a:t>
            </a:r>
            <a:r>
              <a:rPr lang="uk-UA" dirty="0" smtClean="0">
                <a:solidFill>
                  <a:schemeClr val="tx1"/>
                </a:solidFill>
                <a:latin typeface="Times New Roman" panose="02020603050405020304" pitchFamily="18" charset="0"/>
                <a:cs typeface="Times New Roman" panose="02020603050405020304" pitchFamily="18" charset="0"/>
              </a:rPr>
              <a:t>      </a:t>
            </a:r>
            <a:endParaRPr lang="ru-RU" dirty="0"/>
          </a:p>
        </p:txBody>
      </p:sp>
      <p:sp>
        <p:nvSpPr>
          <p:cNvPr id="3" name="Скругленный прямоугольник 2"/>
          <p:cNvSpPr/>
          <p:nvPr/>
        </p:nvSpPr>
        <p:spPr>
          <a:xfrm>
            <a:off x="935596" y="404664"/>
            <a:ext cx="7272808" cy="1152128"/>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Дослід №1. Апробація розробленої технології виготовлення паперу з макулатури в домашніх умовах.</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79512" y="1685284"/>
            <a:ext cx="2520280" cy="3456384"/>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2843808" y="2132856"/>
            <a:ext cx="3024336" cy="2950854"/>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6012160" y="2441501"/>
            <a:ext cx="2952328" cy="264220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1456495"/>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smtClean="0"/>
          </a:p>
          <a:p>
            <a:endParaRPr lang="uk-UA" dirty="0"/>
          </a:p>
          <a:p>
            <a:endParaRPr lang="uk-UA" dirty="0"/>
          </a:p>
          <a:p>
            <a:r>
              <a:rPr lang="uk-UA" dirty="0" smtClean="0"/>
              <a:t>            </a:t>
            </a:r>
            <a:r>
              <a:rPr lang="uk-UA" b="1" dirty="0" smtClean="0">
                <a:solidFill>
                  <a:schemeClr val="tx1"/>
                </a:solidFill>
                <a:latin typeface="Times New Roman" panose="02020603050405020304" pitchFamily="18" charset="0"/>
                <a:cs typeface="Times New Roman" panose="02020603050405020304" pitchFamily="18" charset="0"/>
              </a:rPr>
              <a:t>4.Розподілити паперову масу по поверхні сита так,</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щоб вода стікала в </a:t>
            </a:r>
            <a:r>
              <a:rPr lang="uk-UA" b="1" dirty="0" err="1" smtClean="0">
                <a:solidFill>
                  <a:schemeClr val="tx1"/>
                </a:solidFill>
                <a:latin typeface="Times New Roman" panose="02020603050405020304" pitchFamily="18" charset="0"/>
                <a:cs typeface="Times New Roman" panose="02020603050405020304" pitchFamily="18" charset="0"/>
              </a:rPr>
              <a:t>миску.Дати</a:t>
            </a:r>
            <a:r>
              <a:rPr lang="uk-UA" b="1" dirty="0" smtClean="0">
                <a:solidFill>
                  <a:schemeClr val="tx1"/>
                </a:solidFill>
                <a:latin typeface="Times New Roman" panose="02020603050405020304" pitchFamily="18" charset="0"/>
                <a:cs typeface="Times New Roman" panose="02020603050405020304" pitchFamily="18" charset="0"/>
              </a:rPr>
              <a:t> воді повністю стекти.</a:t>
            </a:r>
          </a:p>
          <a:p>
            <a:r>
              <a:rPr lang="uk-UA" b="1" dirty="0" smtClean="0">
                <a:solidFill>
                  <a:schemeClr val="tx1"/>
                </a:solidFill>
                <a:latin typeface="Times New Roman" panose="02020603050405020304" pitchFamily="18" charset="0"/>
                <a:cs typeface="Times New Roman" panose="02020603050405020304" pitchFamily="18" charset="0"/>
              </a:rPr>
              <a:t>           5.Обережно перевернути сито на аркуш паперу ,щоб</a:t>
            </a:r>
          </a:p>
          <a:p>
            <a:r>
              <a:rPr lang="uk-UA" b="1" dirty="0" smtClean="0">
                <a:solidFill>
                  <a:schemeClr val="tx1"/>
                </a:solidFill>
                <a:latin typeface="Times New Roman" panose="02020603050405020304" pitchFamily="18" charset="0"/>
                <a:cs typeface="Times New Roman" panose="02020603050405020304" pitchFamily="18" charset="0"/>
              </a:rPr>
              <a:t>               отримана целюлоза не </a:t>
            </a:r>
            <a:r>
              <a:rPr lang="uk-UA" b="1" dirty="0" err="1" smtClean="0">
                <a:solidFill>
                  <a:schemeClr val="tx1"/>
                </a:solidFill>
                <a:latin typeface="Times New Roman" panose="02020603050405020304" pitchFamily="18" charset="0"/>
                <a:cs typeface="Times New Roman" panose="02020603050405020304" pitchFamily="18" charset="0"/>
              </a:rPr>
              <a:t>розпалася</a:t>
            </a:r>
            <a:r>
              <a:rPr lang="uk-UA" b="1" dirty="0" smtClean="0">
                <a:solidFill>
                  <a:schemeClr val="tx1"/>
                </a:solidFill>
                <a:latin typeface="Times New Roman" panose="02020603050405020304" pitchFamily="18" charset="0"/>
                <a:cs typeface="Times New Roman" panose="02020603050405020304" pitchFamily="18" charset="0"/>
              </a:rPr>
              <a:t>.</a:t>
            </a:r>
          </a:p>
          <a:p>
            <a:r>
              <a:rPr lang="uk-UA" b="1" dirty="0" smtClean="0">
                <a:solidFill>
                  <a:schemeClr val="tx1"/>
                </a:solidFill>
                <a:latin typeface="Times New Roman" panose="02020603050405020304" pitchFamily="18" charset="0"/>
                <a:cs typeface="Times New Roman" panose="02020603050405020304" pitchFamily="18" charset="0"/>
              </a:rPr>
              <a:t>          6.Накрити вологу масу іншим листом промокального </a:t>
            </a:r>
          </a:p>
          <a:p>
            <a:r>
              <a:rPr lang="uk-UA" b="1" dirty="0" smtClean="0">
                <a:solidFill>
                  <a:schemeClr val="tx1"/>
                </a:solidFill>
                <a:latin typeface="Times New Roman" panose="02020603050405020304" pitchFamily="18" charset="0"/>
                <a:cs typeface="Times New Roman" panose="02020603050405020304" pitchFamily="18" charset="0"/>
              </a:rPr>
              <a:t>               паперу і прокатати скалкою.</a:t>
            </a:r>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endParaRPr lang="uk-UA" b="1" dirty="0">
              <a:solidFill>
                <a:schemeClr val="tx1"/>
              </a:solidFill>
              <a:latin typeface="Times New Roman" panose="02020603050405020304" pitchFamily="18" charset="0"/>
              <a:cs typeface="Times New Roman" panose="02020603050405020304" pitchFamily="18" charset="0"/>
            </a:endParaRPr>
          </a:p>
          <a:p>
            <a:r>
              <a:rPr lang="uk-UA" b="1" dirty="0" smtClean="0">
                <a:solidFill>
                  <a:schemeClr val="tx1"/>
                </a:solidFill>
                <a:latin typeface="Times New Roman" panose="02020603050405020304" pitchFamily="18" charset="0"/>
                <a:cs typeface="Times New Roman" panose="02020603050405020304" pitchFamily="18" charset="0"/>
              </a:rPr>
              <a:t> </a:t>
            </a:r>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
        <p:nvSpPr>
          <p:cNvPr id="3" name="Скругленный прямоугольник 2"/>
          <p:cNvSpPr/>
          <p:nvPr/>
        </p:nvSpPr>
        <p:spPr>
          <a:xfrm>
            <a:off x="350820" y="188640"/>
            <a:ext cx="2492988" cy="252028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3053736" y="182893"/>
            <a:ext cx="2520280" cy="249289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5796136" y="277213"/>
            <a:ext cx="3024336" cy="230425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1597314" y="2581468"/>
            <a:ext cx="2470630" cy="2359699"/>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4860032" y="2348880"/>
            <a:ext cx="2448272" cy="2641983"/>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2123389"/>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7.Висушити за допомогою праски.</a:t>
            </a:r>
          </a:p>
          <a:p>
            <a:r>
              <a:rPr lang="uk-UA" b="1" dirty="0" smtClean="0">
                <a:solidFill>
                  <a:schemeClr val="tx1"/>
                </a:solidFill>
                <a:latin typeface="Times New Roman" panose="02020603050405020304" pitchFamily="18" charset="0"/>
                <a:cs typeface="Times New Roman" panose="02020603050405020304" pitchFamily="18" charset="0"/>
              </a:rPr>
              <a:t>              8.Акуратно видалити промокальний папір.</a:t>
            </a:r>
          </a:p>
          <a:p>
            <a:r>
              <a:rPr lang="uk-UA" b="1" dirty="0" smtClean="0">
                <a:solidFill>
                  <a:schemeClr val="tx1"/>
                </a:solidFill>
                <a:latin typeface="Times New Roman" panose="02020603050405020304" pitchFamily="18" charset="0"/>
                <a:cs typeface="Times New Roman" panose="02020603050405020304" pitchFamily="18" charset="0"/>
              </a:rPr>
              <a:t>              9.Одержаний аркуш залишити на 24 години</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до  повного висихання.</a:t>
            </a:r>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r>
              <a:rPr lang="uk-UA" b="1" dirty="0" smtClean="0">
                <a:solidFill>
                  <a:schemeClr val="tx1"/>
                </a:solidFill>
                <a:latin typeface="Times New Roman" panose="02020603050405020304" pitchFamily="18" charset="0"/>
                <a:cs typeface="Times New Roman" panose="02020603050405020304" pitchFamily="18" charset="0"/>
              </a:rPr>
              <a:t> </a:t>
            </a:r>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r>
              <a:rPr lang="uk-UA" b="1" dirty="0" smtClean="0">
                <a:solidFill>
                  <a:schemeClr val="tx1"/>
                </a:solidFill>
                <a:latin typeface="Times New Roman" panose="02020603050405020304" pitchFamily="18" charset="0"/>
                <a:cs typeface="Times New Roman" panose="02020603050405020304" pitchFamily="18" charset="0"/>
              </a:rPr>
              <a:t> </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395536" y="1412776"/>
            <a:ext cx="3168352" cy="374441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3131840" y="116632"/>
            <a:ext cx="3168352" cy="3740094"/>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5508104" y="3284984"/>
            <a:ext cx="3456384" cy="302433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5940152" y="620688"/>
            <a:ext cx="2880320" cy="266429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16352639"/>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4644008" y="404664"/>
            <a:ext cx="4176464" cy="554461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latin typeface="Times New Roman" panose="02020603050405020304" pitchFamily="18" charset="0"/>
                <a:cs typeface="Times New Roman" panose="02020603050405020304" pitchFamily="18" charset="0"/>
              </a:rPr>
              <a:t>Актуальність</a:t>
            </a:r>
          </a:p>
          <a:p>
            <a:r>
              <a:rPr lang="uk-UA" dirty="0" smtClean="0"/>
              <a:t>     </a:t>
            </a:r>
            <a:r>
              <a:rPr lang="uk-UA" dirty="0" smtClean="0">
                <a:solidFill>
                  <a:schemeClr val="tx1"/>
                </a:solidFill>
                <a:latin typeface="Times New Roman" panose="02020603050405020304" pitchFamily="18" charset="0"/>
                <a:cs typeface="Times New Roman" panose="02020603050405020304" pitchFamily="18" charset="0"/>
              </a:rPr>
              <a:t>Ліси - це зелені легені нашої </a:t>
            </a:r>
            <a:r>
              <a:rPr lang="uk-UA" dirty="0" err="1" smtClean="0">
                <a:solidFill>
                  <a:schemeClr val="tx1"/>
                </a:solidFill>
                <a:latin typeface="Times New Roman" panose="02020603050405020304" pitchFamily="18" charset="0"/>
                <a:cs typeface="Times New Roman" panose="02020603050405020304" pitchFamily="18" charset="0"/>
              </a:rPr>
              <a:t>пла</a:t>
            </a:r>
            <a:r>
              <a:rPr lang="uk-UA" dirty="0" smtClean="0">
                <a:solidFill>
                  <a:schemeClr val="tx1"/>
                </a:solidFill>
                <a:latin typeface="Times New Roman" panose="02020603050405020304" pitchFamily="18" charset="0"/>
                <a:cs typeface="Times New Roman" panose="02020603050405020304" pitchFamily="18" charset="0"/>
              </a:rPr>
              <a:t> </a:t>
            </a:r>
            <a:r>
              <a:rPr lang="uk-UA" dirty="0" err="1" smtClean="0">
                <a:solidFill>
                  <a:schemeClr val="tx1"/>
                </a:solidFill>
                <a:latin typeface="Times New Roman" panose="02020603050405020304" pitchFamily="18" charset="0"/>
                <a:cs typeface="Times New Roman" panose="02020603050405020304" pitchFamily="18" charset="0"/>
              </a:rPr>
              <a:t>нети</a:t>
            </a:r>
            <a:r>
              <a:rPr lang="uk-UA" dirty="0" smtClean="0">
                <a:solidFill>
                  <a:schemeClr val="tx1"/>
                </a:solidFill>
                <a:latin typeface="Times New Roman" panose="02020603050405020304" pitchFamily="18" charset="0"/>
                <a:cs typeface="Times New Roman" panose="02020603050405020304" pitchFamily="18" charset="0"/>
              </a:rPr>
              <a:t> , що наповнюють атмосферу  киснем</a:t>
            </a:r>
            <a:r>
              <a:rPr lang="uk-UA" dirty="0" smtClean="0"/>
              <a:t> </a:t>
            </a:r>
            <a:r>
              <a:rPr lang="uk-UA" dirty="0" smtClean="0">
                <a:solidFill>
                  <a:schemeClr val="tx1"/>
                </a:solidFill>
                <a:latin typeface="Times New Roman" panose="02020603050405020304" pitchFamily="18" charset="0"/>
                <a:cs typeface="Times New Roman" panose="02020603050405020304" pitchFamily="18" charset="0"/>
              </a:rPr>
              <a:t>.Ліс дає харчові продукти ,  сировину для виготовлення паперу,</a:t>
            </a:r>
          </a:p>
          <a:p>
            <a:r>
              <a:rPr lang="uk-UA" dirty="0" smtClean="0">
                <a:solidFill>
                  <a:schemeClr val="tx1"/>
                </a:solidFill>
                <a:latin typeface="Times New Roman" panose="02020603050405020304" pitchFamily="18" charset="0"/>
                <a:cs typeface="Times New Roman" panose="02020603050405020304" pitchFamily="18" charset="0"/>
              </a:rPr>
              <a:t>регулює клімат на величезних територіях.</a:t>
            </a:r>
          </a:p>
          <a:p>
            <a:r>
              <a:rPr lang="uk-UA" dirty="0">
                <a:solidFill>
                  <a:schemeClr val="tx1"/>
                </a:solidFill>
                <a:latin typeface="Times New Roman" panose="02020603050405020304" pitchFamily="18" charset="0"/>
                <a:cs typeface="Times New Roman" panose="02020603050405020304" pitchFamily="18" charset="0"/>
              </a:rPr>
              <a:t> </a:t>
            </a:r>
            <a:r>
              <a:rPr lang="uk-UA" dirty="0" smtClean="0">
                <a:solidFill>
                  <a:schemeClr val="tx1"/>
                </a:solidFill>
                <a:latin typeface="Times New Roman" panose="02020603050405020304" pitchFamily="18" charset="0"/>
                <a:cs typeface="Times New Roman" panose="02020603050405020304" pitchFamily="18" charset="0"/>
              </a:rPr>
              <a:t>    Разом з </a:t>
            </a:r>
            <a:r>
              <a:rPr lang="uk-UA" dirty="0" err="1" smtClean="0">
                <a:solidFill>
                  <a:schemeClr val="tx1"/>
                </a:solidFill>
                <a:latin typeface="Times New Roman" panose="02020603050405020304" pitchFamily="18" charset="0"/>
                <a:cs typeface="Times New Roman" panose="02020603050405020304" pitchFamily="18" charset="0"/>
              </a:rPr>
              <a:t>тим,кожного</a:t>
            </a:r>
            <a:r>
              <a:rPr lang="uk-UA" dirty="0" smtClean="0">
                <a:solidFill>
                  <a:schemeClr val="tx1"/>
                </a:solidFill>
                <a:latin typeface="Times New Roman" panose="02020603050405020304" pitchFamily="18" charset="0"/>
                <a:cs typeface="Times New Roman" panose="02020603050405020304" pitchFamily="18" charset="0"/>
              </a:rPr>
              <a:t> року знищу</a:t>
            </a:r>
          </a:p>
          <a:p>
            <a:r>
              <a:rPr lang="uk-UA" dirty="0" err="1" smtClean="0">
                <a:solidFill>
                  <a:schemeClr val="tx1"/>
                </a:solidFill>
                <a:latin typeface="Times New Roman" panose="02020603050405020304" pitchFamily="18" charset="0"/>
                <a:cs typeface="Times New Roman" panose="02020603050405020304" pitchFamily="18" charset="0"/>
              </a:rPr>
              <a:t>ються</a:t>
            </a:r>
            <a:r>
              <a:rPr lang="uk-UA" dirty="0" smtClean="0">
                <a:solidFill>
                  <a:schemeClr val="tx1"/>
                </a:solidFill>
                <a:latin typeface="Times New Roman" panose="02020603050405020304" pitchFamily="18" charset="0"/>
                <a:cs typeface="Times New Roman" panose="02020603050405020304" pitchFamily="18" charset="0"/>
              </a:rPr>
              <a:t> мільйони гектарів </a:t>
            </a:r>
            <a:r>
              <a:rPr lang="uk-UA" dirty="0" err="1" smtClean="0">
                <a:solidFill>
                  <a:schemeClr val="tx1"/>
                </a:solidFill>
                <a:latin typeface="Times New Roman" panose="02020603050405020304" pitchFamily="18" charset="0"/>
                <a:cs typeface="Times New Roman" panose="02020603050405020304" pitchFamily="18" charset="0"/>
              </a:rPr>
              <a:t>лісів.Згідно</a:t>
            </a:r>
            <a:r>
              <a:rPr lang="uk-UA" dirty="0" smtClean="0">
                <a:solidFill>
                  <a:schemeClr val="tx1"/>
                </a:solidFill>
                <a:latin typeface="Times New Roman" panose="02020603050405020304" pitchFamily="18" charset="0"/>
                <a:cs typeface="Times New Roman" panose="02020603050405020304" pitchFamily="18" charset="0"/>
              </a:rPr>
              <a:t>   </a:t>
            </a:r>
          </a:p>
          <a:p>
            <a:r>
              <a:rPr lang="uk-UA" dirty="0" smtClean="0">
                <a:solidFill>
                  <a:schemeClr val="tx1"/>
                </a:solidFill>
                <a:latin typeface="Times New Roman" panose="02020603050405020304" pitchFamily="18" charset="0"/>
                <a:cs typeface="Times New Roman" panose="02020603050405020304" pitchFamily="18" charset="0"/>
              </a:rPr>
              <a:t>з даними ООН площа лісів щорічно</a:t>
            </a:r>
          </a:p>
          <a:p>
            <a:r>
              <a:rPr lang="uk-UA" dirty="0" smtClean="0">
                <a:solidFill>
                  <a:schemeClr val="tx1"/>
                </a:solidFill>
                <a:latin typeface="Times New Roman" panose="02020603050405020304" pitchFamily="18" charset="0"/>
                <a:cs typeface="Times New Roman" panose="02020603050405020304" pitchFamily="18" charset="0"/>
              </a:rPr>
              <a:t>зменшується на  25  мільйонів </a:t>
            </a:r>
            <a:r>
              <a:rPr lang="uk-UA" dirty="0" err="1" smtClean="0">
                <a:solidFill>
                  <a:schemeClr val="tx1"/>
                </a:solidFill>
                <a:latin typeface="Times New Roman" panose="02020603050405020304" pitchFamily="18" charset="0"/>
                <a:cs typeface="Times New Roman" panose="02020603050405020304" pitchFamily="18" charset="0"/>
              </a:rPr>
              <a:t>гекта</a:t>
            </a:r>
            <a:r>
              <a:rPr lang="uk-UA" dirty="0" smtClean="0">
                <a:solidFill>
                  <a:schemeClr val="tx1"/>
                </a:solidFill>
                <a:latin typeface="Times New Roman" panose="02020603050405020304" pitchFamily="18" charset="0"/>
                <a:cs typeface="Times New Roman" panose="02020603050405020304" pitchFamily="18" charset="0"/>
              </a:rPr>
              <a:t> рів , що складає 1% від наявних сьогодні лісів.</a:t>
            </a:r>
          </a:p>
          <a:p>
            <a:r>
              <a:rPr lang="uk-UA" dirty="0">
                <a:solidFill>
                  <a:schemeClr val="tx1"/>
                </a:solidFill>
                <a:latin typeface="Times New Roman" panose="02020603050405020304" pitchFamily="18" charset="0"/>
                <a:cs typeface="Times New Roman" panose="02020603050405020304" pitchFamily="18" charset="0"/>
              </a:rPr>
              <a:t> </a:t>
            </a:r>
            <a:r>
              <a:rPr lang="uk-UA" dirty="0" smtClean="0">
                <a:solidFill>
                  <a:schemeClr val="tx1"/>
                </a:solidFill>
                <a:latin typeface="Times New Roman" panose="02020603050405020304" pitchFamily="18" charset="0"/>
                <a:cs typeface="Times New Roman" panose="02020603050405020304" pitchFamily="18" charset="0"/>
              </a:rPr>
              <a:t>     Наш клас вирішив зробити свій внесок у озеленення планети : </a:t>
            </a:r>
            <a:r>
              <a:rPr lang="uk-UA" dirty="0" err="1" smtClean="0">
                <a:solidFill>
                  <a:schemeClr val="tx1"/>
                </a:solidFill>
                <a:latin typeface="Times New Roman" panose="02020603050405020304" pitchFamily="18" charset="0"/>
                <a:cs typeface="Times New Roman" panose="02020603050405020304" pitchFamily="18" charset="0"/>
              </a:rPr>
              <a:t>виса</a:t>
            </a:r>
            <a:endParaRPr lang="uk-UA" dirty="0" smtClean="0">
              <a:solidFill>
                <a:schemeClr val="tx1"/>
              </a:solidFill>
              <a:latin typeface="Times New Roman" panose="02020603050405020304" pitchFamily="18" charset="0"/>
              <a:cs typeface="Times New Roman" panose="02020603050405020304" pitchFamily="18" charset="0"/>
            </a:endParaRPr>
          </a:p>
          <a:p>
            <a:r>
              <a:rPr lang="uk-UA" dirty="0" err="1" smtClean="0">
                <a:solidFill>
                  <a:schemeClr val="tx1"/>
                </a:solidFill>
                <a:latin typeface="Times New Roman" panose="02020603050405020304" pitchFamily="18" charset="0"/>
                <a:cs typeface="Times New Roman" panose="02020603050405020304" pitchFamily="18" charset="0"/>
              </a:rPr>
              <a:t>дити</a:t>
            </a:r>
            <a:r>
              <a:rPr lang="uk-UA" dirty="0" smtClean="0">
                <a:solidFill>
                  <a:schemeClr val="tx1"/>
                </a:solidFill>
                <a:latin typeface="Times New Roman" panose="02020603050405020304" pitchFamily="18" charset="0"/>
                <a:cs typeface="Times New Roman" panose="02020603050405020304" pitchFamily="18" charset="0"/>
              </a:rPr>
              <a:t> алею дерев на заміну тих, що </a:t>
            </a:r>
          </a:p>
          <a:p>
            <a:r>
              <a:rPr lang="uk-UA" dirty="0" smtClean="0">
                <a:solidFill>
                  <a:schemeClr val="tx1"/>
                </a:solidFill>
                <a:latin typeface="Times New Roman" panose="02020603050405020304" pitchFamily="18" charset="0"/>
                <a:cs typeface="Times New Roman" panose="02020603050405020304" pitchFamily="18" charset="0"/>
              </a:rPr>
              <a:t>були використані на виготовлення паперу з якого  зроблені зошити та підручники , якими ми </a:t>
            </a:r>
            <a:r>
              <a:rPr lang="uk-UA" dirty="0" err="1" smtClean="0">
                <a:solidFill>
                  <a:schemeClr val="tx1"/>
                </a:solidFill>
                <a:latin typeface="Times New Roman" panose="02020603050405020304" pitchFamily="18" charset="0"/>
                <a:cs typeface="Times New Roman" panose="02020603050405020304" pitchFamily="18" charset="0"/>
              </a:rPr>
              <a:t>користува</a:t>
            </a:r>
            <a:endParaRPr lang="uk-UA" dirty="0" smtClean="0">
              <a:solidFill>
                <a:schemeClr val="tx1"/>
              </a:solidFill>
              <a:latin typeface="Times New Roman" panose="02020603050405020304" pitchFamily="18" charset="0"/>
              <a:cs typeface="Times New Roman" panose="02020603050405020304" pitchFamily="18" charset="0"/>
            </a:endParaRPr>
          </a:p>
          <a:p>
            <a:r>
              <a:rPr lang="uk-UA" dirty="0" err="1" smtClean="0">
                <a:solidFill>
                  <a:schemeClr val="tx1"/>
                </a:solidFill>
                <a:latin typeface="Times New Roman" panose="02020603050405020304" pitchFamily="18" charset="0"/>
                <a:cs typeface="Times New Roman" panose="02020603050405020304" pitchFamily="18" charset="0"/>
              </a:rPr>
              <a:t>лися</a:t>
            </a:r>
            <a:r>
              <a:rPr lang="uk-UA" dirty="0" smtClean="0">
                <a:solidFill>
                  <a:schemeClr val="tx1"/>
                </a:solidFill>
                <a:latin typeface="Times New Roman" panose="02020603050405020304" pitchFamily="18" charset="0"/>
                <a:cs typeface="Times New Roman" panose="02020603050405020304" pitchFamily="18" charset="0"/>
              </a:rPr>
              <a:t> протягом навчального року. </a:t>
            </a:r>
            <a:endParaRPr lang="ru-RU" dirty="0"/>
          </a:p>
        </p:txBody>
      </p:sp>
    </p:spTree>
    <p:extLst>
      <p:ext uri="{BB962C8B-B14F-4D97-AF65-F5344CB8AC3E}">
        <p14:creationId xmlns:p14="http://schemas.microsoft.com/office/powerpoint/2010/main" val="1224247526"/>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2525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r>
              <a:rPr lang="uk-UA" b="1" dirty="0" smtClean="0">
                <a:solidFill>
                  <a:schemeClr val="tx1"/>
                </a:solidFill>
                <a:latin typeface="Times New Roman" panose="02020603050405020304" pitchFamily="18" charset="0"/>
                <a:cs typeface="Times New Roman" panose="02020603050405020304" pitchFamily="18" charset="0"/>
              </a:rPr>
              <a:t>                 Дослід №2 проводився за такою самою технологією , як і дослід №1.</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Але в домашню «целюлозу» додали фарбу. В результаті отримали </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папір з різними відтінками.             </a:t>
            </a:r>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r>
              <a:rPr lang="uk-UA" b="1" dirty="0" smtClean="0">
                <a:solidFill>
                  <a:schemeClr val="tx1"/>
                </a:solidFill>
                <a:latin typeface="Times New Roman" panose="02020603050405020304" pitchFamily="18" charset="0"/>
                <a:cs typeface="Times New Roman" panose="02020603050405020304" pitchFamily="18" charset="0"/>
              </a:rPr>
              <a:t> </a:t>
            </a:r>
          </a:p>
          <a:p>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endParaRPr lang="uk-UA" b="1" dirty="0">
              <a:solidFill>
                <a:schemeClr val="tx1"/>
              </a:solidFill>
              <a:latin typeface="Times New Roman" panose="02020603050405020304" pitchFamily="18" charset="0"/>
              <a:cs typeface="Times New Roman" panose="02020603050405020304" pitchFamily="18" charset="0"/>
            </a:endParaRPr>
          </a:p>
          <a:p>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1061864" y="692696"/>
            <a:ext cx="7128792" cy="136815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Дослід №2. Апробація розробленої  технології виготовлення паперу в домашніх умовах з макулатури з додаванням фарби.</a:t>
            </a:r>
            <a:endParaRPr lang="ru-RU" dirty="0"/>
          </a:p>
        </p:txBody>
      </p:sp>
      <p:sp>
        <p:nvSpPr>
          <p:cNvPr id="4" name="Скругленный прямоугольник 3"/>
          <p:cNvSpPr/>
          <p:nvPr/>
        </p:nvSpPr>
        <p:spPr>
          <a:xfrm>
            <a:off x="1547664" y="2186058"/>
            <a:ext cx="2646040" cy="2952328"/>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4932040" y="2258066"/>
            <a:ext cx="2520280" cy="288032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55121266"/>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92" y="-31581"/>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pPr algn="ctr"/>
            <a:endParaRPr lang="uk-UA" dirty="0" smtClean="0"/>
          </a:p>
          <a:p>
            <a:pPr algn="ctr"/>
            <a:endParaRPr lang="uk-UA" dirty="0"/>
          </a:p>
          <a:p>
            <a:r>
              <a:rPr lang="uk-UA" dirty="0" smtClean="0"/>
              <a:t>                   </a:t>
            </a:r>
            <a:r>
              <a:rPr lang="uk-UA" b="1" dirty="0" smtClean="0">
                <a:solidFill>
                  <a:schemeClr val="tx1"/>
                </a:solidFill>
                <a:latin typeface="Times New Roman" panose="02020603050405020304" pitchFamily="18" charset="0"/>
                <a:cs typeface="Times New Roman" panose="02020603050405020304" pitchFamily="18" charset="0"/>
              </a:rPr>
              <a:t>Дослід №3 проводиться за такою самою технологією , </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як і дослід №1 і №2.Але в домашню «целюлозу» додавали</a:t>
            </a:r>
          </a:p>
          <a:p>
            <a:r>
              <a:rPr lang="uk-UA" b="1" dirty="0">
                <a:solidFill>
                  <a:schemeClr val="tx1"/>
                </a:solidFill>
                <a:latin typeface="Times New Roman" panose="02020603050405020304" pitchFamily="18" charset="0"/>
                <a:cs typeface="Times New Roman" panose="02020603050405020304" pitchFamily="18" charset="0"/>
              </a:rPr>
              <a:t> </a:t>
            </a:r>
            <a:r>
              <a:rPr lang="uk-UA" b="1" dirty="0" smtClean="0">
                <a:solidFill>
                  <a:schemeClr val="tx1"/>
                </a:solidFill>
                <a:latin typeface="Times New Roman" panose="02020603050405020304" pitchFamily="18" charset="0"/>
                <a:cs typeface="Times New Roman" panose="02020603050405020304" pitchFamily="18" charset="0"/>
              </a:rPr>
              <a:t>                 пелюстки квітів, сухі трави.</a:t>
            </a:r>
          </a:p>
          <a:p>
            <a:r>
              <a:rPr lang="uk-UA" b="1" dirty="0" smtClean="0">
                <a:solidFill>
                  <a:schemeClr val="tx1"/>
                </a:solidFill>
                <a:latin typeface="Times New Roman" panose="02020603050405020304" pitchFamily="18" charset="0"/>
                <a:cs typeface="Times New Roman" panose="02020603050405020304" pitchFamily="18" charset="0"/>
              </a:rPr>
              <a:t>                 </a:t>
            </a:r>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endParaRPr lang="uk-UA" b="1" dirty="0">
              <a:solidFill>
                <a:schemeClr val="tx1"/>
              </a:solidFill>
              <a:latin typeface="Times New Roman" panose="02020603050405020304" pitchFamily="18" charset="0"/>
              <a:cs typeface="Times New Roman" panose="02020603050405020304" pitchFamily="18" charset="0"/>
            </a:endParaRPr>
          </a:p>
          <a:p>
            <a:endParaRPr lang="uk-UA" b="1" dirty="0" smtClean="0">
              <a:solidFill>
                <a:schemeClr val="tx1"/>
              </a:solidFill>
              <a:latin typeface="Times New Roman" panose="02020603050405020304" pitchFamily="18" charset="0"/>
              <a:cs typeface="Times New Roman" panose="02020603050405020304" pitchFamily="18" charset="0"/>
            </a:endParaRPr>
          </a:p>
          <a:p>
            <a:endParaRPr lang="ru-RU" dirty="0"/>
          </a:p>
        </p:txBody>
      </p:sp>
      <p:sp>
        <p:nvSpPr>
          <p:cNvPr id="4" name="Скругленный прямоугольник 3"/>
          <p:cNvSpPr/>
          <p:nvPr/>
        </p:nvSpPr>
        <p:spPr>
          <a:xfrm>
            <a:off x="1115616" y="692696"/>
            <a:ext cx="6768752" cy="1512168"/>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Дослід №3. Апробація розробленої технології виготовлення паперу в домашніх умовах з макулатури з додаванням </a:t>
            </a:r>
            <a:r>
              <a:rPr lang="uk-UA" sz="2400" b="1" dirty="0" err="1" smtClean="0">
                <a:solidFill>
                  <a:schemeClr val="accent2">
                    <a:lumMod val="75000"/>
                  </a:schemeClr>
                </a:solidFill>
                <a:latin typeface="Times New Roman" panose="02020603050405020304" pitchFamily="18" charset="0"/>
                <a:cs typeface="Times New Roman" panose="02020603050405020304" pitchFamily="18" charset="0"/>
              </a:rPr>
              <a:t>пелюстків</a:t>
            </a:r>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 квіток , сухих трав.</a:t>
            </a:r>
            <a:endParaRPr lang="ru-RU" dirty="0"/>
          </a:p>
        </p:txBody>
      </p:sp>
      <p:sp>
        <p:nvSpPr>
          <p:cNvPr id="3" name="Скругленный прямоугольник 2"/>
          <p:cNvSpPr/>
          <p:nvPr/>
        </p:nvSpPr>
        <p:spPr>
          <a:xfrm>
            <a:off x="1547664" y="2373749"/>
            <a:ext cx="2808312" cy="288032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4743816" y="2373748"/>
            <a:ext cx="3068544" cy="2999467"/>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80401577"/>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2525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1015208" y="764704"/>
            <a:ext cx="7200800" cy="1584176"/>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Виготовлений ручним способом папір може бути використаний для дизайнерських робіт: дизайн книг, листівок , панно.</a:t>
            </a:r>
            <a:endParaRPr lang="ru-RU" dirty="0"/>
          </a:p>
        </p:txBody>
      </p:sp>
      <p:sp>
        <p:nvSpPr>
          <p:cNvPr id="4" name="Скругленный прямоугольник 3"/>
          <p:cNvSpPr/>
          <p:nvPr/>
        </p:nvSpPr>
        <p:spPr>
          <a:xfrm>
            <a:off x="755576" y="2492646"/>
            <a:ext cx="3456384" cy="367240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4427984" y="2780927"/>
            <a:ext cx="4104456" cy="316835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5130505"/>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олнце 3"/>
          <p:cNvSpPr/>
          <p:nvPr/>
        </p:nvSpPr>
        <p:spPr>
          <a:xfrm>
            <a:off x="1475656" y="614408"/>
            <a:ext cx="7200800" cy="6048672"/>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latin typeface="Times New Roman" panose="02020603050405020304" pitchFamily="18" charset="0"/>
                <a:cs typeface="Times New Roman" panose="02020603050405020304" pitchFamily="18" charset="0"/>
              </a:rPr>
              <a:t>Творча група </a:t>
            </a:r>
            <a:r>
              <a:rPr lang="uk-UA" b="1" dirty="0" smtClean="0">
                <a:solidFill>
                  <a:schemeClr val="tx1"/>
                </a:solidFill>
                <a:latin typeface="Times New Roman" panose="02020603050405020304" pitchFamily="18" charset="0"/>
                <a:cs typeface="Times New Roman" panose="02020603050405020304" pitchFamily="18" charset="0"/>
              </a:rPr>
              <a:t>«МАТЕМАТИКИ»</a:t>
            </a:r>
          </a:p>
          <a:p>
            <a:r>
              <a:rPr lang="uk-UA" dirty="0" smtClean="0">
                <a:solidFill>
                  <a:schemeClr val="tx1"/>
                </a:solidFill>
                <a:latin typeface="Times New Roman" panose="02020603050405020304" pitchFamily="18" charset="0"/>
                <a:cs typeface="Times New Roman" panose="02020603050405020304" pitchFamily="18" charset="0"/>
              </a:rPr>
              <a:t>Завдання: розрахувати кількість використаного паперу учнями класу за навчальний рік.</a:t>
            </a:r>
            <a:endParaRPr lang="uk-UA" dirty="0" smtClean="0"/>
          </a:p>
          <a:p>
            <a:pPr algn="ctr"/>
            <a:endParaRPr lang="ru-RU" dirty="0"/>
          </a:p>
        </p:txBody>
      </p:sp>
    </p:spTree>
    <p:extLst>
      <p:ext uri="{BB962C8B-B14F-4D97-AF65-F5344CB8AC3E}">
        <p14:creationId xmlns:p14="http://schemas.microsoft.com/office/powerpoint/2010/main" val="3586380156"/>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1400"/>
            <a:ext cx="9144000" cy="7029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251520" y="0"/>
            <a:ext cx="8712968" cy="16288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accent2">
                    <a:lumMod val="75000"/>
                  </a:schemeClr>
                </a:solidFill>
                <a:latin typeface="Times New Roman" panose="02020603050405020304" pitchFamily="18" charset="0"/>
                <a:cs typeface="Times New Roman" panose="02020603050405020304" pitchFamily="18" charset="0"/>
              </a:rPr>
              <a:t>Наша група зробила розрахунки скільки кілограмів паперу (зошитів , підручників , альбомів ) використали за рік учні нашого класу</a:t>
            </a:r>
            <a:r>
              <a:rPr lang="uk-UA"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uk-UA" dirty="0" smtClean="0"/>
          </a:p>
          <a:p>
            <a:pPr algn="ctr"/>
            <a:endParaRPr lang="ru-RU" dirty="0"/>
          </a:p>
        </p:txBody>
      </p:sp>
      <p:sp>
        <p:nvSpPr>
          <p:cNvPr id="4" name="Скругленный прямоугольник 3"/>
          <p:cNvSpPr/>
          <p:nvPr/>
        </p:nvSpPr>
        <p:spPr>
          <a:xfrm>
            <a:off x="611560" y="2204864"/>
            <a:ext cx="7344816" cy="432048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4769743"/>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396536" cy="695739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46324289"/>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7245424"/>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Двойная стрелка влево/вправо 3"/>
          <p:cNvSpPr/>
          <p:nvPr/>
        </p:nvSpPr>
        <p:spPr>
          <a:xfrm>
            <a:off x="2843808" y="908720"/>
            <a:ext cx="3672408" cy="1296144"/>
          </a:xfrm>
          <a:prstGeom prst="lef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C00000"/>
                </a:solidFill>
                <a:latin typeface="Times New Roman" panose="02020603050405020304" pitchFamily="18" charset="0"/>
                <a:cs typeface="Times New Roman" panose="02020603050405020304" pitchFamily="18" charset="0"/>
              </a:rPr>
              <a:t>1 тонна макулатури</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5" name="Двойная стрелка влево/вправо 4"/>
          <p:cNvSpPr/>
          <p:nvPr/>
        </p:nvSpPr>
        <p:spPr>
          <a:xfrm>
            <a:off x="3050321" y="4741876"/>
            <a:ext cx="3456384" cy="1368152"/>
          </a:xfrm>
          <a:prstGeom prst="lef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C00000"/>
                </a:solidFill>
                <a:latin typeface="Times New Roman" panose="02020603050405020304" pitchFamily="18" charset="0"/>
                <a:cs typeface="Times New Roman" panose="02020603050405020304" pitchFamily="18" charset="0"/>
              </a:rPr>
              <a:t>економить</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6" name="Овал 5"/>
          <p:cNvSpPr/>
          <p:nvPr/>
        </p:nvSpPr>
        <p:spPr>
          <a:xfrm>
            <a:off x="323528" y="3140968"/>
            <a:ext cx="2232248" cy="7200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latin typeface="Times New Roman" panose="02020603050405020304" pitchFamily="18" charset="0"/>
                <a:cs typeface="Times New Roman" panose="02020603050405020304" pitchFamily="18" charset="0"/>
              </a:rPr>
              <a:t>10 дерев</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7" name="Овал 6"/>
          <p:cNvSpPr/>
          <p:nvPr/>
        </p:nvSpPr>
        <p:spPr>
          <a:xfrm>
            <a:off x="6516216" y="2780928"/>
            <a:ext cx="2376264" cy="8417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latin typeface="Times New Roman" panose="02020603050405020304" pitchFamily="18" charset="0"/>
                <a:cs typeface="Times New Roman" panose="02020603050405020304" pitchFamily="18" charset="0"/>
              </a:rPr>
              <a:t>Кисень для</a:t>
            </a:r>
          </a:p>
          <a:p>
            <a:pPr algn="ctr"/>
            <a:r>
              <a:rPr lang="uk-UA" b="1" dirty="0" smtClean="0">
                <a:solidFill>
                  <a:schemeClr val="tx1"/>
                </a:solidFill>
                <a:latin typeface="Times New Roman" panose="02020603050405020304" pitchFamily="18" charset="0"/>
                <a:cs typeface="Times New Roman" panose="02020603050405020304" pitchFamily="18" charset="0"/>
              </a:rPr>
              <a:t> 30 осіб</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8" name="Овал 7"/>
          <p:cNvSpPr/>
          <p:nvPr/>
        </p:nvSpPr>
        <p:spPr>
          <a:xfrm>
            <a:off x="107504" y="6381328"/>
            <a:ext cx="3600400" cy="7920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latin typeface="Times New Roman" panose="02020603050405020304" pitchFamily="18" charset="0"/>
                <a:cs typeface="Times New Roman" panose="02020603050405020304" pitchFamily="18" charset="0"/>
              </a:rPr>
              <a:t>1000кВт/год електроенергії</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9" name="Овал 8"/>
          <p:cNvSpPr/>
          <p:nvPr/>
        </p:nvSpPr>
        <p:spPr>
          <a:xfrm>
            <a:off x="5940152" y="6417332"/>
            <a:ext cx="3059832" cy="7200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latin typeface="Times New Roman" panose="02020603050405020304" pitchFamily="18" charset="0"/>
                <a:cs typeface="Times New Roman" panose="02020603050405020304" pitchFamily="18" charset="0"/>
              </a:rPr>
              <a:t>200 літрів води</a:t>
            </a:r>
            <a:endParaRPr lang="ru-RU"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902179"/>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324528" cy="71014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323528" y="260648"/>
            <a:ext cx="8568952" cy="17281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200" b="1" dirty="0" smtClean="0">
                <a:solidFill>
                  <a:schemeClr val="accent2">
                    <a:lumMod val="75000"/>
                  </a:schemeClr>
                </a:solidFill>
                <a:latin typeface="Times New Roman" panose="02020603050405020304" pitchFamily="18" charset="0"/>
                <a:cs typeface="Times New Roman" panose="02020603050405020304" pitchFamily="18" charset="0"/>
              </a:rPr>
              <a:t>Ми зробили висновок --- щоб повернути природі те , що вона нам дала , треба висадити алею з 10 дерев.</a:t>
            </a:r>
            <a:endParaRPr lang="uk-UA" b="1" dirty="0">
              <a:solidFill>
                <a:schemeClr val="accent2">
                  <a:lumMod val="75000"/>
                </a:schemeClr>
              </a:solidFill>
              <a:latin typeface="Times New Roman" panose="02020603050405020304" pitchFamily="18" charset="0"/>
              <a:cs typeface="Times New Roman" panose="02020603050405020304" pitchFamily="18" charset="0"/>
            </a:endParaRPr>
          </a:p>
          <a:p>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611560" y="2420888"/>
            <a:ext cx="8064896" cy="4437112"/>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95496161"/>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894"/>
            <a:ext cx="9161756" cy="68698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олнце 7"/>
          <p:cNvSpPr/>
          <p:nvPr/>
        </p:nvSpPr>
        <p:spPr>
          <a:xfrm>
            <a:off x="1259632" y="692696"/>
            <a:ext cx="7344816" cy="5976664"/>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latin typeface="Times New Roman" panose="02020603050405020304" pitchFamily="18" charset="0"/>
                <a:cs typeface="Times New Roman" panose="02020603050405020304" pitchFamily="18" charset="0"/>
              </a:rPr>
              <a:t>Творча група </a:t>
            </a:r>
            <a:r>
              <a:rPr lang="uk-UA" b="1" dirty="0" smtClean="0">
                <a:solidFill>
                  <a:schemeClr val="tx1"/>
                </a:solidFill>
                <a:latin typeface="Times New Roman" panose="02020603050405020304" pitchFamily="18" charset="0"/>
                <a:cs typeface="Times New Roman" panose="02020603050405020304" pitchFamily="18" charset="0"/>
              </a:rPr>
              <a:t>«ЕКОЛОГИ»</a:t>
            </a:r>
          </a:p>
          <a:p>
            <a:pPr algn="ctr"/>
            <a:r>
              <a:rPr lang="uk-UA" dirty="0" smtClean="0">
                <a:solidFill>
                  <a:schemeClr val="tx1"/>
                </a:solidFill>
                <a:latin typeface="Times New Roman" panose="02020603050405020304" pitchFamily="18" charset="0"/>
                <a:cs typeface="Times New Roman" panose="02020603050405020304" pitchFamily="18" charset="0"/>
              </a:rPr>
              <a:t>Завдання: підбір рослин, проектування </a:t>
            </a:r>
            <a:r>
              <a:rPr lang="uk-UA" dirty="0" err="1" smtClean="0">
                <a:solidFill>
                  <a:schemeClr val="tx1"/>
                </a:solidFill>
                <a:latin typeface="Times New Roman" panose="02020603050405020304" pitchFamily="18" charset="0"/>
                <a:cs typeface="Times New Roman" panose="02020603050405020304" pitchFamily="18" charset="0"/>
              </a:rPr>
              <a:t>розміще</a:t>
            </a:r>
            <a:endParaRPr lang="uk-UA" dirty="0" smtClean="0">
              <a:solidFill>
                <a:schemeClr val="tx1"/>
              </a:solidFill>
              <a:latin typeface="Times New Roman" panose="02020603050405020304" pitchFamily="18" charset="0"/>
              <a:cs typeface="Times New Roman" panose="02020603050405020304" pitchFamily="18" charset="0"/>
            </a:endParaRPr>
          </a:p>
          <a:p>
            <a:pPr algn="ctr"/>
            <a:r>
              <a:rPr lang="uk-UA" dirty="0" err="1" smtClean="0">
                <a:solidFill>
                  <a:schemeClr val="tx1"/>
                </a:solidFill>
                <a:latin typeface="Times New Roman" panose="02020603050405020304" pitchFamily="18" charset="0"/>
                <a:cs typeface="Times New Roman" panose="02020603050405020304" pitchFamily="18" charset="0"/>
              </a:rPr>
              <a:t>ння</a:t>
            </a:r>
            <a:r>
              <a:rPr lang="uk-UA" dirty="0" smtClean="0">
                <a:solidFill>
                  <a:schemeClr val="tx1"/>
                </a:solidFill>
                <a:latin typeface="Times New Roman" panose="02020603050405020304" pitchFamily="18" charset="0"/>
                <a:cs typeface="Times New Roman" panose="02020603050405020304" pitchFamily="18" charset="0"/>
              </a:rPr>
              <a:t> зелених </a:t>
            </a:r>
            <a:r>
              <a:rPr lang="uk-UA" dirty="0" smtClean="0">
                <a:solidFill>
                  <a:schemeClr val="tx1"/>
                </a:solidFill>
                <a:latin typeface="Times New Roman" panose="02020603050405020304" pitchFamily="18" charset="0"/>
                <a:cs typeface="Times New Roman" panose="02020603050405020304" pitchFamily="18" charset="0"/>
              </a:rPr>
              <a:t>насаджень,</a:t>
            </a:r>
            <a:endParaRPr lang="uk-UA" dirty="0" smtClean="0">
              <a:solidFill>
                <a:schemeClr val="tx1"/>
              </a:solidFill>
              <a:latin typeface="Times New Roman" panose="02020603050405020304" pitchFamily="18" charset="0"/>
              <a:cs typeface="Times New Roman" panose="02020603050405020304" pitchFamily="18" charset="0"/>
            </a:endParaRPr>
          </a:p>
          <a:p>
            <a:pPr algn="ctr"/>
            <a:r>
              <a:rPr lang="uk-UA" dirty="0" smtClean="0">
                <a:solidFill>
                  <a:schemeClr val="tx1"/>
                </a:solidFill>
                <a:latin typeface="Times New Roman" panose="02020603050405020304" pitchFamily="18" charset="0"/>
                <a:cs typeface="Times New Roman" panose="02020603050405020304" pitchFamily="18" charset="0"/>
              </a:rPr>
              <a:t> </a:t>
            </a:r>
            <a:r>
              <a:rPr lang="uk-UA" dirty="0" smtClean="0">
                <a:solidFill>
                  <a:schemeClr val="tx1"/>
                </a:solidFill>
                <a:latin typeface="Times New Roman" panose="02020603050405020304" pitchFamily="18" charset="0"/>
                <a:cs typeface="Times New Roman" panose="02020603050405020304" pitchFamily="18" charset="0"/>
              </a:rPr>
              <a:t>висадка алеї «</a:t>
            </a:r>
            <a:r>
              <a:rPr lang="uk-UA" dirty="0" err="1" smtClean="0">
                <a:solidFill>
                  <a:schemeClr val="tx1"/>
                </a:solidFill>
                <a:latin typeface="Times New Roman" panose="02020603050405020304" pitchFamily="18" charset="0"/>
                <a:cs typeface="Times New Roman" panose="02020603050405020304" pitchFamily="18" charset="0"/>
              </a:rPr>
              <a:t>Повер</a:t>
            </a:r>
            <a:endParaRPr lang="uk-UA" dirty="0" smtClean="0">
              <a:solidFill>
                <a:schemeClr val="tx1"/>
              </a:solidFill>
              <a:latin typeface="Times New Roman" panose="02020603050405020304" pitchFamily="18" charset="0"/>
              <a:cs typeface="Times New Roman" panose="02020603050405020304" pitchFamily="18" charset="0"/>
            </a:endParaRPr>
          </a:p>
          <a:p>
            <a:pPr algn="ctr"/>
            <a:r>
              <a:rPr lang="uk-UA" dirty="0" err="1" smtClean="0">
                <a:solidFill>
                  <a:schemeClr val="tx1"/>
                </a:solidFill>
                <a:latin typeface="Times New Roman" panose="02020603050405020304" pitchFamily="18" charset="0"/>
                <a:cs typeface="Times New Roman" panose="02020603050405020304" pitchFamily="18" charset="0"/>
              </a:rPr>
              <a:t>нений</a:t>
            </a:r>
            <a:r>
              <a:rPr lang="uk-UA" dirty="0" smtClean="0">
                <a:solidFill>
                  <a:schemeClr val="tx1"/>
                </a:solidFill>
                <a:latin typeface="Times New Roman" panose="02020603050405020304" pitchFamily="18" charset="0"/>
                <a:cs typeface="Times New Roman" panose="02020603050405020304" pitchFamily="18" charset="0"/>
              </a:rPr>
              <a:t> ліс».</a:t>
            </a:r>
            <a:endParaRPr lang="uk-UA" b="1"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983753"/>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822" y="0"/>
            <a:ext cx="9124178"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9822" y="0"/>
            <a:ext cx="9124178" cy="7389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899592" y="6093296"/>
            <a:ext cx="7416824" cy="115212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rgbClr val="002060"/>
                </a:solidFill>
                <a:latin typeface="Times New Roman" panose="02020603050405020304" pitchFamily="18" charset="0"/>
                <a:cs typeface="Times New Roman" panose="02020603050405020304" pitchFamily="18" charset="0"/>
              </a:rPr>
              <a:t>Наша група вирішила присвятити висадку класної алеї Всесвітньому дню Землі.</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519265"/>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1720360374"/>
              </p:ext>
            </p:extLst>
          </p:nvPr>
        </p:nvGraphicFramePr>
        <p:xfrm>
          <a:off x="-1" y="476672"/>
          <a:ext cx="9108505" cy="5215411"/>
        </p:xfrm>
        <a:graphic>
          <a:graphicData uri="http://schemas.openxmlformats.org/drawingml/2006/table">
            <a:tbl>
              <a:tblPr firstRow="1" bandRow="1">
                <a:tableStyleId>{5C22544A-7EE6-4342-B048-85BDC9FD1C3A}</a:tableStyleId>
              </a:tblPr>
              <a:tblGrid>
                <a:gridCol w="1603097"/>
                <a:gridCol w="1675965"/>
                <a:gridCol w="3158613"/>
                <a:gridCol w="2670830"/>
              </a:tblGrid>
              <a:tr h="842748">
                <a:tc>
                  <a:txBody>
                    <a:bodyPr/>
                    <a:lstStyle/>
                    <a:p>
                      <a:pPr algn="ctr"/>
                      <a:r>
                        <a:rPr lang="uk-UA" dirty="0" smtClean="0">
                          <a:solidFill>
                            <a:schemeClr val="tx1"/>
                          </a:solidFill>
                          <a:latin typeface="Times New Roman" panose="02020603050405020304" pitchFamily="18" charset="0"/>
                          <a:cs typeface="Times New Roman" panose="02020603050405020304" pitchFamily="18" charset="0"/>
                        </a:rPr>
                        <a:t>Предмет</a:t>
                      </a:r>
                      <a:endParaRPr lang="ru-RU"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uk-UA" dirty="0" smtClean="0">
                          <a:solidFill>
                            <a:schemeClr val="tx1"/>
                          </a:solidFill>
                          <a:latin typeface="Times New Roman" panose="02020603050405020304" pitchFamily="18" charset="0"/>
                          <a:cs typeface="Times New Roman" panose="02020603050405020304" pitchFamily="18" charset="0"/>
                        </a:rPr>
                        <a:t>Тема</a:t>
                      </a:r>
                      <a:endParaRPr lang="ru-RU"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uk-UA" dirty="0" smtClean="0">
                          <a:solidFill>
                            <a:schemeClr val="tx1"/>
                          </a:solidFill>
                          <a:latin typeface="Times New Roman" panose="02020603050405020304" pitchFamily="18" charset="0"/>
                          <a:cs typeface="Times New Roman" panose="02020603050405020304" pitchFamily="18" charset="0"/>
                        </a:rPr>
                        <a:t>Мета і завдання</a:t>
                      </a:r>
                      <a:endParaRPr lang="ru-RU"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uk-UA" dirty="0" smtClean="0">
                          <a:solidFill>
                            <a:schemeClr val="tx1"/>
                          </a:solidFill>
                          <a:latin typeface="Times New Roman" panose="02020603050405020304" pitchFamily="18" charset="0"/>
                          <a:cs typeface="Times New Roman" panose="02020603050405020304" pitchFamily="18" charset="0"/>
                        </a:rPr>
                        <a:t>Очікуваний результат з предмету (кінцевий продукт)</a:t>
                      </a:r>
                      <a:endParaRPr lang="ru-RU" dirty="0">
                        <a:solidFill>
                          <a:schemeClr val="tx1"/>
                        </a:solidFill>
                        <a:latin typeface="Times New Roman" panose="02020603050405020304" pitchFamily="18" charset="0"/>
                        <a:cs typeface="Times New Roman" panose="02020603050405020304" pitchFamily="18" charset="0"/>
                      </a:endParaRPr>
                    </a:p>
                  </a:txBody>
                  <a:tcPr/>
                </a:tc>
              </a:tr>
              <a:tr h="1101824">
                <a:tc>
                  <a:txBody>
                    <a:bodyPr/>
                    <a:lstStyle/>
                    <a:p>
                      <a:r>
                        <a:rPr lang="uk-UA" sz="1400" dirty="0" smtClean="0"/>
                        <a:t>Літературне читання</a:t>
                      </a:r>
                      <a:endParaRPr lang="ru-RU" sz="1400" dirty="0"/>
                    </a:p>
                  </a:txBody>
                  <a:tcPr/>
                </a:tc>
                <a:tc>
                  <a:txBody>
                    <a:bodyPr/>
                    <a:lstStyle/>
                    <a:p>
                      <a:r>
                        <a:rPr lang="uk-UA" sz="1400" dirty="0" smtClean="0"/>
                        <a:t>Історія виникнення паперу</a:t>
                      </a:r>
                      <a:endParaRPr lang="ru-RU" sz="1400" dirty="0"/>
                    </a:p>
                  </a:txBody>
                  <a:tcPr/>
                </a:tc>
                <a:tc>
                  <a:txBody>
                    <a:bodyPr/>
                    <a:lstStyle/>
                    <a:p>
                      <a:r>
                        <a:rPr lang="uk-UA" sz="1400" dirty="0" smtClean="0"/>
                        <a:t>-формувати навички роботи з </a:t>
                      </a:r>
                      <a:r>
                        <a:rPr lang="uk-UA" sz="1400" dirty="0" err="1" smtClean="0"/>
                        <a:t>енцикло</a:t>
                      </a:r>
                      <a:endParaRPr lang="uk-UA" sz="1400" dirty="0" smtClean="0"/>
                    </a:p>
                    <a:p>
                      <a:r>
                        <a:rPr lang="uk-UA" sz="1400" dirty="0" err="1" smtClean="0"/>
                        <a:t>педичною</a:t>
                      </a:r>
                      <a:r>
                        <a:rPr lang="uk-UA" sz="1400" dirty="0" smtClean="0"/>
                        <a:t> літературою;</a:t>
                      </a:r>
                    </a:p>
                    <a:p>
                      <a:r>
                        <a:rPr lang="uk-UA" sz="1400" dirty="0" smtClean="0"/>
                        <a:t>-систематизувати знання про історію виготовлення паперу;</a:t>
                      </a:r>
                      <a:endParaRPr lang="ru-RU" sz="1400" dirty="0"/>
                    </a:p>
                  </a:txBody>
                  <a:tcPr/>
                </a:tc>
                <a:tc>
                  <a:txBody>
                    <a:bodyPr/>
                    <a:lstStyle/>
                    <a:p>
                      <a:r>
                        <a:rPr lang="uk-UA" sz="1400" dirty="0" smtClean="0"/>
                        <a:t>Створення презентації «Історія виникнення паперу».</a:t>
                      </a:r>
                      <a:endParaRPr lang="ru-RU" sz="1400" dirty="0"/>
                    </a:p>
                  </a:txBody>
                  <a:tcPr/>
                </a:tc>
              </a:tr>
              <a:tr h="1167720">
                <a:tc>
                  <a:txBody>
                    <a:bodyPr/>
                    <a:lstStyle/>
                    <a:p>
                      <a:r>
                        <a:rPr lang="uk-UA" sz="1400" dirty="0" smtClean="0"/>
                        <a:t>Трудове навчання</a:t>
                      </a:r>
                      <a:endParaRPr lang="ru-RU" sz="1400" dirty="0"/>
                    </a:p>
                  </a:txBody>
                  <a:tcPr/>
                </a:tc>
                <a:tc>
                  <a:txBody>
                    <a:bodyPr/>
                    <a:lstStyle/>
                    <a:p>
                      <a:r>
                        <a:rPr lang="uk-UA" sz="1400" dirty="0" smtClean="0"/>
                        <a:t>Використання та переробка паперу</a:t>
                      </a:r>
                      <a:endParaRPr lang="ru-RU" sz="1400" dirty="0"/>
                    </a:p>
                  </a:txBody>
                  <a:tcPr/>
                </a:tc>
                <a:tc>
                  <a:txBody>
                    <a:bodyPr/>
                    <a:lstStyle/>
                    <a:p>
                      <a:r>
                        <a:rPr lang="uk-UA" sz="1400" dirty="0" smtClean="0"/>
                        <a:t>-закріпити знання про історію паперу,</a:t>
                      </a:r>
                    </a:p>
                    <a:p>
                      <a:r>
                        <a:rPr lang="uk-UA" sz="1400" dirty="0" smtClean="0"/>
                        <a:t>його використання та переробку;</a:t>
                      </a:r>
                    </a:p>
                    <a:p>
                      <a:r>
                        <a:rPr lang="uk-UA" sz="1400" dirty="0" smtClean="0"/>
                        <a:t>-формувати уміння конструювати</a:t>
                      </a:r>
                    </a:p>
                    <a:p>
                      <a:r>
                        <a:rPr lang="uk-UA" sz="1400" dirty="0" smtClean="0"/>
                        <a:t> вироби з паперу;</a:t>
                      </a:r>
                      <a:endParaRPr lang="ru-RU" sz="1400" dirty="0"/>
                    </a:p>
                  </a:txBody>
                  <a:tcPr/>
                </a:tc>
                <a:tc>
                  <a:txBody>
                    <a:bodyPr/>
                    <a:lstStyle/>
                    <a:p>
                      <a:r>
                        <a:rPr lang="uk-UA" sz="1400" dirty="0" smtClean="0"/>
                        <a:t>Створення </a:t>
                      </a:r>
                      <a:r>
                        <a:rPr lang="uk-UA" sz="1400" dirty="0" smtClean="0"/>
                        <a:t>виробів з паперу на </a:t>
                      </a:r>
                      <a:r>
                        <a:rPr lang="uk-UA" sz="1400" dirty="0" err="1" smtClean="0"/>
                        <a:t>уроках</a:t>
                      </a:r>
                      <a:r>
                        <a:rPr lang="uk-UA" sz="1400" dirty="0" smtClean="0"/>
                        <a:t> трудового навчання.</a:t>
                      </a:r>
                      <a:endParaRPr lang="ru-RU" sz="1400" dirty="0"/>
                    </a:p>
                  </a:txBody>
                  <a:tcPr/>
                </a:tc>
              </a:tr>
              <a:tr h="933441">
                <a:tc>
                  <a:txBody>
                    <a:bodyPr/>
                    <a:lstStyle/>
                    <a:p>
                      <a:r>
                        <a:rPr lang="uk-UA" sz="1400" dirty="0" smtClean="0"/>
                        <a:t>Природознавство</a:t>
                      </a:r>
                      <a:endParaRPr lang="ru-RU" sz="1400" dirty="0"/>
                    </a:p>
                  </a:txBody>
                  <a:tcPr/>
                </a:tc>
                <a:tc>
                  <a:txBody>
                    <a:bodyPr/>
                    <a:lstStyle/>
                    <a:p>
                      <a:r>
                        <a:rPr lang="uk-UA" sz="1400" dirty="0" smtClean="0"/>
                        <a:t>Виготовлення паперу з макулатури в домашніх умовах</a:t>
                      </a:r>
                      <a:endParaRPr lang="ru-RU" sz="1400" dirty="0"/>
                    </a:p>
                  </a:txBody>
                  <a:tcPr/>
                </a:tc>
                <a:tc>
                  <a:txBody>
                    <a:bodyPr/>
                    <a:lstStyle/>
                    <a:p>
                      <a:r>
                        <a:rPr lang="uk-UA" sz="1400" dirty="0" smtClean="0"/>
                        <a:t>-тренувати навички роботи в групі;</a:t>
                      </a:r>
                    </a:p>
                    <a:p>
                      <a:r>
                        <a:rPr lang="uk-UA" sz="1400" dirty="0" smtClean="0"/>
                        <a:t>-розвивати уміння використовувати</a:t>
                      </a:r>
                    </a:p>
                    <a:p>
                      <a:r>
                        <a:rPr lang="uk-UA" sz="1400" dirty="0" smtClean="0"/>
                        <a:t> набуті знання на практиці;</a:t>
                      </a:r>
                      <a:endParaRPr lang="ru-RU" sz="1400" dirty="0"/>
                    </a:p>
                  </a:txBody>
                  <a:tcPr/>
                </a:tc>
                <a:tc>
                  <a:txBody>
                    <a:bodyPr/>
                    <a:lstStyle/>
                    <a:p>
                      <a:r>
                        <a:rPr lang="uk-UA" sz="1400" dirty="0" smtClean="0"/>
                        <a:t>Виготовлення паперу з </a:t>
                      </a:r>
                      <a:r>
                        <a:rPr lang="uk-UA" sz="1400" dirty="0" err="1" smtClean="0"/>
                        <a:t>макула</a:t>
                      </a:r>
                      <a:endParaRPr lang="uk-UA" sz="1400" dirty="0" smtClean="0"/>
                    </a:p>
                    <a:p>
                      <a:r>
                        <a:rPr lang="uk-UA" sz="1400" dirty="0" smtClean="0"/>
                        <a:t>тури в домашніх умовах </a:t>
                      </a:r>
                      <a:r>
                        <a:rPr lang="uk-UA" sz="1400" dirty="0" smtClean="0"/>
                        <a:t>.</a:t>
                      </a:r>
                      <a:endParaRPr lang="ru-RU" sz="1400" dirty="0"/>
                    </a:p>
                  </a:txBody>
                  <a:tcPr/>
                </a:tc>
              </a:tr>
              <a:tr h="1086587">
                <a:tc>
                  <a:txBody>
                    <a:bodyPr/>
                    <a:lstStyle/>
                    <a:p>
                      <a:r>
                        <a:rPr lang="uk-UA" sz="1400" dirty="0" smtClean="0"/>
                        <a:t>Математика</a:t>
                      </a:r>
                      <a:endParaRPr lang="ru-RU" sz="1400" dirty="0"/>
                    </a:p>
                  </a:txBody>
                  <a:tcPr>
                    <a:lnL w="12700" cmpd="sng">
                      <a:noFill/>
                    </a:lnL>
                  </a:tcPr>
                </a:tc>
                <a:tc>
                  <a:txBody>
                    <a:bodyPr/>
                    <a:lstStyle/>
                    <a:p>
                      <a:r>
                        <a:rPr lang="uk-UA" sz="1400" dirty="0" smtClean="0"/>
                        <a:t>Обчислення виразів з </a:t>
                      </a:r>
                      <a:r>
                        <a:rPr lang="uk-UA" sz="1400" dirty="0" err="1" smtClean="0"/>
                        <a:t>бага</a:t>
                      </a:r>
                      <a:endParaRPr lang="uk-UA" sz="1400" dirty="0" smtClean="0"/>
                    </a:p>
                    <a:p>
                      <a:r>
                        <a:rPr lang="uk-UA" sz="1400" dirty="0" err="1" smtClean="0"/>
                        <a:t>тоцифровими</a:t>
                      </a:r>
                      <a:r>
                        <a:rPr lang="uk-UA" sz="1400" dirty="0" smtClean="0"/>
                        <a:t> числами</a:t>
                      </a:r>
                      <a:endParaRPr lang="ru-RU" sz="1400" dirty="0"/>
                    </a:p>
                  </a:txBody>
                  <a:tcPr/>
                </a:tc>
                <a:tc>
                  <a:txBody>
                    <a:bodyPr/>
                    <a:lstStyle/>
                    <a:p>
                      <a:r>
                        <a:rPr lang="uk-UA" sz="1400" dirty="0" smtClean="0"/>
                        <a:t>-розвивати обчислювальні навички;</a:t>
                      </a:r>
                    </a:p>
                    <a:p>
                      <a:r>
                        <a:rPr lang="uk-UA" sz="1400" dirty="0" smtClean="0"/>
                        <a:t>-розрахувати кількість використаного</a:t>
                      </a:r>
                    </a:p>
                    <a:p>
                      <a:r>
                        <a:rPr lang="uk-UA" sz="1400" dirty="0" smtClean="0"/>
                        <a:t> паперу учнями класу за навчальний</a:t>
                      </a:r>
                    </a:p>
                    <a:p>
                      <a:r>
                        <a:rPr lang="uk-UA" sz="1400" dirty="0" smtClean="0"/>
                        <a:t> рік;</a:t>
                      </a:r>
                      <a:endParaRPr lang="ru-RU" sz="1400" dirty="0"/>
                    </a:p>
                  </a:txBody>
                  <a:tcPr/>
                </a:tc>
                <a:tc>
                  <a:txBody>
                    <a:bodyPr/>
                    <a:lstStyle/>
                    <a:p>
                      <a:r>
                        <a:rPr lang="uk-UA" sz="1400" dirty="0" smtClean="0"/>
                        <a:t>Розрахунок кількості дерев для висадки  на класну алею.</a:t>
                      </a:r>
                      <a:endParaRPr lang="ru-RU" sz="1400" dirty="0"/>
                    </a:p>
                  </a:txBody>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355973804"/>
              </p:ext>
            </p:extLst>
          </p:nvPr>
        </p:nvGraphicFramePr>
        <p:xfrm>
          <a:off x="1741118" y="5699342"/>
          <a:ext cx="208280" cy="1139869"/>
        </p:xfrm>
        <a:graphic>
          <a:graphicData uri="http://schemas.openxmlformats.org/drawingml/2006/table">
            <a:tbl>
              <a:tblPr/>
              <a:tblGrid>
                <a:gridCol w="208280"/>
              </a:tblGrid>
              <a:tr h="1139869">
                <a:tc>
                  <a:txBody>
                    <a:bodyPr/>
                    <a:lstStyle/>
                    <a:p>
                      <a:endParaRPr lang="ru-RU" dirty="0"/>
                    </a:p>
                  </a:txBody>
                  <a:tcPr>
                    <a:lnL w="12700" cmpd="sng">
                      <a:noFill/>
                      <a:prstDash val="solid"/>
                    </a:lnL>
                    <a:lnR w="12700" cmpd="sng">
                      <a:noFill/>
                      <a:prstDash val="solid"/>
                    </a:lnR>
                    <a:lnT w="12700" cmpd="sng">
                      <a:noFill/>
                      <a:prstDash val="solid"/>
                    </a:lnT>
                    <a:lnB w="12700" cmpd="sng">
                      <a:noFill/>
                      <a:prstDash val="solid"/>
                    </a:lnB>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4000788720"/>
              </p:ext>
            </p:extLst>
          </p:nvPr>
        </p:nvGraphicFramePr>
        <p:xfrm>
          <a:off x="425885" y="6212910"/>
          <a:ext cx="501041" cy="365760"/>
        </p:xfrm>
        <a:graphic>
          <a:graphicData uri="http://schemas.openxmlformats.org/drawingml/2006/table">
            <a:tbl>
              <a:tblPr/>
              <a:tblGrid>
                <a:gridCol w="501041"/>
              </a:tblGrid>
              <a:tr h="0">
                <a:tc>
                  <a:txBody>
                    <a:bodyPr/>
                    <a:lstStyle/>
                    <a:p>
                      <a:endParaRPr lang="ru-RU" dirty="0"/>
                    </a:p>
                  </a:txBody>
                  <a:tcPr>
                    <a:lnL w="12700" cmpd="sng">
                      <a:noFill/>
                      <a:prstDash val="solid"/>
                    </a:lnL>
                    <a:lnR w="12700" cmpd="sng">
                      <a:noFill/>
                      <a:prstDash val="solid"/>
                    </a:lnR>
                    <a:lnT w="12700" cmpd="sng">
                      <a:noFill/>
                      <a:prstDash val="solid"/>
                    </a:lnT>
                    <a:lnB w="12700" cmpd="sng">
                      <a:noFill/>
                      <a:prstDash val="solid"/>
                    </a:lnB>
                  </a:tcPr>
                </a:tc>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341193747"/>
              </p:ext>
            </p:extLst>
          </p:nvPr>
        </p:nvGraphicFramePr>
        <p:xfrm>
          <a:off x="1791222" y="5849655"/>
          <a:ext cx="208280" cy="1027134"/>
        </p:xfrm>
        <a:graphic>
          <a:graphicData uri="http://schemas.openxmlformats.org/drawingml/2006/table">
            <a:tbl>
              <a:tblPr/>
              <a:tblGrid>
                <a:gridCol w="208280"/>
              </a:tblGrid>
              <a:tr h="1027134">
                <a:tc>
                  <a:txBody>
                    <a:bodyPr/>
                    <a:lstStyle/>
                    <a:p>
                      <a:endParaRPr lang="ru-RU" dirty="0"/>
                    </a:p>
                  </a:txBody>
                  <a:tcPr>
                    <a:lnL w="12700" cmpd="sng">
                      <a:noFill/>
                      <a:prstDash val="solid"/>
                    </a:lnL>
                    <a:lnR w="12700" cmpd="sng">
                      <a:noFill/>
                      <a:prstDash val="solid"/>
                    </a:lnR>
                    <a:lnT w="12700" cmpd="sng">
                      <a:noFill/>
                      <a:prstDash val="solid"/>
                    </a:lnT>
                    <a:lnB w="12700" cmpd="sng">
                      <a:solidFill>
                        <a:schemeClr val="tx1"/>
                      </a:solidFill>
                      <a:prstDash val="solid"/>
                    </a:lnB>
                  </a:tcPr>
                </a:tc>
              </a:tr>
            </a:tbl>
          </a:graphicData>
        </a:graphic>
      </p:graphicFrame>
      <p:sp>
        <p:nvSpPr>
          <p:cNvPr id="12" name="Прямоугольник 11"/>
          <p:cNvSpPr/>
          <p:nvPr/>
        </p:nvSpPr>
        <p:spPr>
          <a:xfrm>
            <a:off x="7029" y="5805264"/>
            <a:ext cx="1584176" cy="1052736"/>
          </a:xfrm>
          <a:prstGeom prst="rect">
            <a:avLst/>
          </a:pr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dirty="0" smtClean="0">
                <a:solidFill>
                  <a:schemeClr val="tx1"/>
                </a:solidFill>
              </a:rPr>
              <a:t>Я у світі</a:t>
            </a:r>
          </a:p>
          <a:p>
            <a:pPr algn="ctr"/>
            <a:endParaRPr lang="uk-UA" dirty="0"/>
          </a:p>
          <a:p>
            <a:pPr algn="ctr"/>
            <a:endParaRPr lang="uk-UA" dirty="0" smtClean="0"/>
          </a:p>
          <a:p>
            <a:pPr algn="ctr"/>
            <a:endParaRPr lang="ru-RU" dirty="0"/>
          </a:p>
        </p:txBody>
      </p:sp>
      <p:sp>
        <p:nvSpPr>
          <p:cNvPr id="14" name="Прямоугольник 13"/>
          <p:cNvSpPr/>
          <p:nvPr/>
        </p:nvSpPr>
        <p:spPr>
          <a:xfrm>
            <a:off x="1691680" y="5805264"/>
            <a:ext cx="1584176" cy="1052736"/>
          </a:xfrm>
          <a:prstGeom prst="rect">
            <a:avLst/>
          </a:pr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smtClean="0">
                <a:solidFill>
                  <a:schemeClr val="tx1"/>
                </a:solidFill>
              </a:rPr>
              <a:t>Екологічна акція  «Здай </a:t>
            </a:r>
            <a:r>
              <a:rPr lang="uk-UA" sz="1400" dirty="0" err="1" smtClean="0">
                <a:solidFill>
                  <a:schemeClr val="tx1"/>
                </a:solidFill>
              </a:rPr>
              <a:t>макулату</a:t>
            </a:r>
            <a:endParaRPr lang="uk-UA" sz="1400" dirty="0" smtClean="0">
              <a:solidFill>
                <a:schemeClr val="tx1"/>
              </a:solidFill>
            </a:endParaRPr>
          </a:p>
          <a:p>
            <a:pPr algn="ctr"/>
            <a:r>
              <a:rPr lang="uk-UA" sz="1400" dirty="0" err="1" smtClean="0">
                <a:solidFill>
                  <a:schemeClr val="tx1"/>
                </a:solidFill>
              </a:rPr>
              <a:t>ру</a:t>
            </a:r>
            <a:r>
              <a:rPr lang="uk-UA" sz="1400" dirty="0" smtClean="0">
                <a:solidFill>
                  <a:schemeClr val="tx1"/>
                </a:solidFill>
              </a:rPr>
              <a:t>-збережи ліс!»</a:t>
            </a:r>
            <a:endParaRPr lang="uk-UA" sz="1400" dirty="0">
              <a:solidFill>
                <a:schemeClr val="tx1"/>
              </a:solidFill>
            </a:endParaRPr>
          </a:p>
          <a:p>
            <a:pPr algn="ctr"/>
            <a:endParaRPr lang="ru-RU" dirty="0"/>
          </a:p>
        </p:txBody>
      </p:sp>
      <p:sp>
        <p:nvSpPr>
          <p:cNvPr id="15" name="Прямоугольник 14"/>
          <p:cNvSpPr/>
          <p:nvPr/>
        </p:nvSpPr>
        <p:spPr>
          <a:xfrm>
            <a:off x="3419872" y="5805264"/>
            <a:ext cx="3024336" cy="1052736"/>
          </a:xfrm>
          <a:prstGeom prst="rect">
            <a:avLst/>
          </a:pr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dirty="0" smtClean="0">
                <a:solidFill>
                  <a:schemeClr val="tx1"/>
                </a:solidFill>
              </a:rPr>
              <a:t>-підбір рослин для алеї «Повернений ліс»;</a:t>
            </a:r>
          </a:p>
          <a:p>
            <a:r>
              <a:rPr lang="uk-UA" sz="1400" dirty="0" smtClean="0">
                <a:solidFill>
                  <a:schemeClr val="tx1"/>
                </a:solidFill>
              </a:rPr>
              <a:t>-проектування розміщення зелених </a:t>
            </a:r>
            <a:r>
              <a:rPr lang="uk-UA" sz="1400" dirty="0" smtClean="0">
                <a:solidFill>
                  <a:schemeClr val="tx1"/>
                </a:solidFill>
              </a:rPr>
              <a:t>насаджень;</a:t>
            </a:r>
            <a:endParaRPr lang="uk-UA" dirty="0" smtClean="0"/>
          </a:p>
          <a:p>
            <a:pPr algn="ctr"/>
            <a:endParaRPr lang="ru-RU" dirty="0"/>
          </a:p>
        </p:txBody>
      </p:sp>
      <p:sp>
        <p:nvSpPr>
          <p:cNvPr id="16" name="Прямоугольник 15"/>
          <p:cNvSpPr/>
          <p:nvPr/>
        </p:nvSpPr>
        <p:spPr>
          <a:xfrm>
            <a:off x="6555943" y="5802149"/>
            <a:ext cx="2555776" cy="1052736"/>
          </a:xfrm>
          <a:prstGeom prst="rect">
            <a:avLst/>
          </a:pr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dirty="0" smtClean="0">
                <a:solidFill>
                  <a:schemeClr val="tx1"/>
                </a:solidFill>
              </a:rPr>
              <a:t>Висадка дерев та створення</a:t>
            </a:r>
          </a:p>
          <a:p>
            <a:r>
              <a:rPr lang="uk-UA" sz="1400" dirty="0" smtClean="0">
                <a:solidFill>
                  <a:schemeClr val="tx1"/>
                </a:solidFill>
              </a:rPr>
              <a:t>класної алеї «Повернений</a:t>
            </a:r>
          </a:p>
          <a:p>
            <a:r>
              <a:rPr lang="uk-UA" sz="1400" dirty="0" smtClean="0">
                <a:solidFill>
                  <a:schemeClr val="tx1"/>
                </a:solidFill>
              </a:rPr>
              <a:t> </a:t>
            </a:r>
            <a:r>
              <a:rPr lang="uk-UA" sz="1400" dirty="0" smtClean="0">
                <a:solidFill>
                  <a:schemeClr val="tx1"/>
                </a:solidFill>
              </a:rPr>
              <a:t>ліс».</a:t>
            </a:r>
            <a:endParaRPr lang="uk-UA" sz="1400" dirty="0">
              <a:solidFill>
                <a:schemeClr val="tx1"/>
              </a:solidFill>
            </a:endParaRPr>
          </a:p>
          <a:p>
            <a:endParaRPr lang="ru-RU" dirty="0"/>
          </a:p>
        </p:txBody>
      </p:sp>
      <p:sp>
        <p:nvSpPr>
          <p:cNvPr id="17" name="Скругленный прямоугольник 16"/>
          <p:cNvSpPr/>
          <p:nvPr/>
        </p:nvSpPr>
        <p:spPr>
          <a:xfrm>
            <a:off x="899592" y="0"/>
            <a:ext cx="7488832" cy="47667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СИНХРОНІЗАЦІЯ   ПРОГРАМ</a:t>
            </a:r>
            <a:endParaRPr lang="ru-RU"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96878"/>
      </p:ext>
    </p:extLst>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2843808" y="2852936"/>
            <a:ext cx="3312367" cy="1944216"/>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smtClean="0">
                <a:solidFill>
                  <a:schemeClr val="accent3">
                    <a:lumMod val="50000"/>
                  </a:schemeClr>
                </a:solidFill>
                <a:latin typeface="Times New Roman" panose="02020603050405020304" pitchFamily="18" charset="0"/>
                <a:cs typeface="Times New Roman" panose="02020603050405020304" pitchFamily="18" charset="0"/>
              </a:rPr>
              <a:t>   Ми з класом  приєднуємось до акції оголошеної Державним агент  </a:t>
            </a:r>
            <a:r>
              <a:rPr lang="uk-UA" b="1" dirty="0" err="1" smtClean="0">
                <a:solidFill>
                  <a:schemeClr val="accent3">
                    <a:lumMod val="50000"/>
                  </a:schemeClr>
                </a:solidFill>
                <a:latin typeface="Times New Roman" panose="02020603050405020304" pitchFamily="18" charset="0"/>
                <a:cs typeface="Times New Roman" panose="02020603050405020304" pitchFamily="18" charset="0"/>
              </a:rPr>
              <a:t>ством</a:t>
            </a:r>
            <a:r>
              <a:rPr lang="uk-UA" b="1" dirty="0" smtClean="0">
                <a:solidFill>
                  <a:schemeClr val="accent3">
                    <a:lumMod val="50000"/>
                  </a:schemeClr>
                </a:solidFill>
                <a:latin typeface="Times New Roman" panose="02020603050405020304" pitchFamily="18" charset="0"/>
                <a:cs typeface="Times New Roman" panose="02020603050405020304" pitchFamily="18" charset="0"/>
              </a:rPr>
              <a:t> ресурсів України.</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911762"/>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кругленный прямоугольник 2"/>
          <p:cNvSpPr/>
          <p:nvPr/>
        </p:nvSpPr>
        <p:spPr>
          <a:xfrm>
            <a:off x="395536" y="188640"/>
            <a:ext cx="8280920" cy="2016224"/>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Для реалізації поставленої мети наша творча група спроектувала розміщення алеї біля </a:t>
            </a:r>
            <a:r>
              <a:rPr lang="uk-UA" sz="2000" b="1" dirty="0" err="1" smtClean="0">
                <a:solidFill>
                  <a:schemeClr val="accent2">
                    <a:lumMod val="75000"/>
                  </a:schemeClr>
                </a:solidFill>
                <a:latin typeface="Times New Roman" panose="02020603050405020304" pitchFamily="18" charset="0"/>
                <a:cs typeface="Times New Roman" panose="02020603050405020304" pitchFamily="18" charset="0"/>
              </a:rPr>
              <a:t>Нікольського</a:t>
            </a:r>
            <a:r>
              <a:rPr lang="uk-UA" sz="2000" b="1" dirty="0" smtClean="0">
                <a:solidFill>
                  <a:schemeClr val="accent2">
                    <a:lumMod val="75000"/>
                  </a:schemeClr>
                </a:solidFill>
                <a:latin typeface="Times New Roman" panose="02020603050405020304" pitchFamily="18" charset="0"/>
                <a:cs typeface="Times New Roman" panose="02020603050405020304" pitchFamily="18" charset="0"/>
              </a:rPr>
              <a:t> ставка , здійснила підбір дерев , підготувала місце для посадки. Нашу класну алею ми назвали «Повернений ліс». Подивіться --- це наше зелене диво!!!</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79512" y="1985775"/>
            <a:ext cx="2736304" cy="2088232"/>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6681228" y="1675972"/>
            <a:ext cx="2376264" cy="252028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57640" y="3783177"/>
            <a:ext cx="2633373" cy="3009178"/>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2691014" y="1844824"/>
            <a:ext cx="3825202" cy="2667361"/>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4860032" y="3413842"/>
            <a:ext cx="4197460" cy="3312368"/>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2483768" y="4196252"/>
            <a:ext cx="2520280" cy="2596103"/>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26987513"/>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753345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06676378"/>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825353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46051539"/>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553111" y="251611"/>
            <a:ext cx="4248472" cy="633670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tx1"/>
                </a:solidFill>
              </a:rPr>
              <a:t>Етапи роботи над проектом</a:t>
            </a:r>
          </a:p>
          <a:p>
            <a:r>
              <a:rPr lang="en-US" b="1" dirty="0" smtClean="0">
                <a:solidFill>
                  <a:schemeClr val="tx1"/>
                </a:solidFill>
              </a:rPr>
              <a:t>I.</a:t>
            </a:r>
            <a:r>
              <a:rPr lang="uk-UA" b="1" dirty="0" smtClean="0">
                <a:solidFill>
                  <a:schemeClr val="tx1"/>
                </a:solidFill>
              </a:rPr>
              <a:t>Організація проекту.</a:t>
            </a:r>
            <a:endParaRPr lang="uk-UA" b="1" dirty="0">
              <a:solidFill>
                <a:schemeClr val="tx1"/>
              </a:solidFill>
            </a:endParaRPr>
          </a:p>
          <a:p>
            <a:pPr marL="285750" indent="-285750">
              <a:buFont typeface="Wingdings" panose="05000000000000000000" pitchFamily="2" charset="2"/>
              <a:buChar char="v"/>
            </a:pPr>
            <a:r>
              <a:rPr lang="uk-UA" dirty="0" smtClean="0">
                <a:solidFill>
                  <a:schemeClr val="tx1"/>
                </a:solidFill>
              </a:rPr>
              <a:t>Визначення теми , мети , виду проекту,   його тривалість.</a:t>
            </a:r>
          </a:p>
          <a:p>
            <a:endParaRPr lang="uk-UA" b="1" dirty="0" smtClean="0">
              <a:solidFill>
                <a:schemeClr val="tx1"/>
              </a:solidFill>
            </a:endParaRPr>
          </a:p>
          <a:p>
            <a:r>
              <a:rPr lang="en-US" b="1" dirty="0" smtClean="0">
                <a:solidFill>
                  <a:schemeClr val="tx1"/>
                </a:solidFill>
              </a:rPr>
              <a:t>II.</a:t>
            </a:r>
            <a:r>
              <a:rPr lang="uk-UA" b="1" dirty="0" smtClean="0">
                <a:solidFill>
                  <a:schemeClr val="tx1"/>
                </a:solidFill>
              </a:rPr>
              <a:t>Планування проектної  діяльності.</a:t>
            </a:r>
          </a:p>
          <a:p>
            <a:pPr marL="285750" indent="-285750">
              <a:buFont typeface="Wingdings" panose="05000000000000000000" pitchFamily="2" charset="2"/>
              <a:buChar char="v"/>
            </a:pPr>
            <a:r>
              <a:rPr lang="uk-UA" dirty="0" smtClean="0">
                <a:solidFill>
                  <a:schemeClr val="tx1"/>
                </a:solidFill>
              </a:rPr>
              <a:t>Розподіл  класу  на  творчі групи </a:t>
            </a:r>
            <a:endParaRPr lang="uk-UA" dirty="0">
              <a:solidFill>
                <a:schemeClr val="tx1"/>
              </a:solidFill>
            </a:endParaRPr>
          </a:p>
          <a:p>
            <a:r>
              <a:rPr lang="uk-UA" dirty="0" smtClean="0">
                <a:solidFill>
                  <a:schemeClr val="tx1"/>
                </a:solidFill>
              </a:rPr>
              <a:t>            (всього 5 груп ).</a:t>
            </a:r>
          </a:p>
          <a:p>
            <a:endParaRPr lang="uk-UA" b="1" dirty="0" smtClean="0">
              <a:solidFill>
                <a:schemeClr val="tx1"/>
              </a:solidFill>
            </a:endParaRPr>
          </a:p>
          <a:p>
            <a:r>
              <a:rPr lang="en-US" b="1" dirty="0" smtClean="0">
                <a:solidFill>
                  <a:schemeClr val="tx1"/>
                </a:solidFill>
              </a:rPr>
              <a:t>III.</a:t>
            </a:r>
            <a:r>
              <a:rPr lang="uk-UA" b="1" dirty="0" smtClean="0">
                <a:solidFill>
                  <a:schemeClr val="tx1"/>
                </a:solidFill>
              </a:rPr>
              <a:t>Реалізація проекту.</a:t>
            </a:r>
          </a:p>
          <a:p>
            <a:pPr marL="285750" indent="-285750">
              <a:buFont typeface="Wingdings" panose="05000000000000000000" pitchFamily="2" charset="2"/>
              <a:buChar char="v"/>
            </a:pPr>
            <a:r>
              <a:rPr lang="uk-UA" dirty="0" smtClean="0">
                <a:solidFill>
                  <a:schemeClr val="tx1"/>
                </a:solidFill>
              </a:rPr>
              <a:t>Складання плану роботи над проектом , розподіл обов’язків між членами груп.</a:t>
            </a:r>
            <a:endParaRPr lang="uk-UA" dirty="0">
              <a:solidFill>
                <a:schemeClr val="tx1"/>
              </a:solidFill>
            </a:endParaRPr>
          </a:p>
          <a:p>
            <a:pPr marL="285750" indent="-285750">
              <a:buFont typeface="Wingdings" panose="05000000000000000000" pitchFamily="2" charset="2"/>
              <a:buChar char="v"/>
            </a:pPr>
            <a:r>
              <a:rPr lang="uk-UA" dirty="0" smtClean="0">
                <a:solidFill>
                  <a:schemeClr val="tx1"/>
                </a:solidFill>
              </a:rPr>
              <a:t>Збір    фотоматеріалів  , малюнків,  самостійна творча робота  учнів.</a:t>
            </a:r>
          </a:p>
          <a:p>
            <a:pPr marL="285750" indent="-285750">
              <a:buFont typeface="Wingdings" panose="05000000000000000000" pitchFamily="2" charset="2"/>
              <a:buChar char="v"/>
            </a:pPr>
            <a:r>
              <a:rPr lang="uk-UA" dirty="0" smtClean="0">
                <a:solidFill>
                  <a:schemeClr val="tx1"/>
                </a:solidFill>
              </a:rPr>
              <a:t>Підбір рослин , проектування розміщення зелених насаджень </a:t>
            </a:r>
            <a:r>
              <a:rPr lang="uk-UA" dirty="0" smtClean="0">
                <a:solidFill>
                  <a:schemeClr val="tx1"/>
                </a:solidFill>
              </a:rPr>
              <a:t> .</a:t>
            </a:r>
            <a:endParaRPr lang="uk-UA" dirty="0" smtClean="0">
              <a:solidFill>
                <a:schemeClr val="tx1"/>
              </a:solidFill>
            </a:endParaRPr>
          </a:p>
          <a:p>
            <a:pPr marL="285750" indent="-285750">
              <a:buFont typeface="Wingdings" panose="05000000000000000000" pitchFamily="2" charset="2"/>
              <a:buChar char="v"/>
            </a:pPr>
            <a:r>
              <a:rPr lang="uk-UA" dirty="0" smtClean="0">
                <a:solidFill>
                  <a:schemeClr val="tx1"/>
                </a:solidFill>
              </a:rPr>
              <a:t>Висадка дерев на алею «Повернений ліс».</a:t>
            </a:r>
          </a:p>
          <a:p>
            <a:endParaRPr lang="uk-UA" dirty="0">
              <a:solidFill>
                <a:schemeClr val="tx1"/>
              </a:solidFill>
            </a:endParaRPr>
          </a:p>
          <a:p>
            <a:endParaRPr lang="ru-RU" dirty="0"/>
          </a:p>
        </p:txBody>
      </p:sp>
      <p:sp>
        <p:nvSpPr>
          <p:cNvPr id="5" name="Скругленный прямоугольник 4"/>
          <p:cNvSpPr/>
          <p:nvPr/>
        </p:nvSpPr>
        <p:spPr>
          <a:xfrm>
            <a:off x="179512" y="332656"/>
            <a:ext cx="4176464" cy="281735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180045" y="3284984"/>
            <a:ext cx="4176464" cy="3087307"/>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40972803"/>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319" y="119697"/>
            <a:ext cx="9143999"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лнце 2"/>
          <p:cNvSpPr/>
          <p:nvPr/>
        </p:nvSpPr>
        <p:spPr>
          <a:xfrm>
            <a:off x="477255" y="332656"/>
            <a:ext cx="8208912" cy="6120680"/>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chemeClr val="tx1"/>
                </a:solidFill>
                <a:latin typeface="Times New Roman" panose="02020603050405020304" pitchFamily="18" charset="0"/>
                <a:cs typeface="Times New Roman" panose="02020603050405020304" pitchFamily="18" charset="0"/>
              </a:rPr>
              <a:t>  Творча група</a:t>
            </a:r>
          </a:p>
          <a:p>
            <a:pPr algn="ctr"/>
            <a:r>
              <a:rPr lang="uk-UA" sz="2400" b="1" dirty="0" smtClean="0">
                <a:solidFill>
                  <a:schemeClr val="tx1"/>
                </a:solidFill>
                <a:latin typeface="Times New Roman" panose="02020603050405020304" pitchFamily="18" charset="0"/>
                <a:cs typeface="Times New Roman" panose="02020603050405020304" pitchFamily="18" charset="0"/>
              </a:rPr>
              <a:t>«ІСТОРИКИ»</a:t>
            </a:r>
          </a:p>
          <a:p>
            <a:r>
              <a:rPr lang="uk-UA" u="sng" dirty="0" smtClean="0">
                <a:solidFill>
                  <a:schemeClr val="tx1"/>
                </a:solidFill>
                <a:latin typeface="Times New Roman" panose="02020603050405020304" pitchFamily="18" charset="0"/>
                <a:cs typeface="Times New Roman" panose="02020603050405020304" pitchFamily="18" charset="0"/>
              </a:rPr>
              <a:t>Завдання</a:t>
            </a:r>
            <a:r>
              <a:rPr lang="uk-UA" dirty="0" smtClean="0">
                <a:solidFill>
                  <a:schemeClr val="tx1"/>
                </a:solidFill>
                <a:latin typeface="Times New Roman" panose="02020603050405020304" pitchFamily="18" charset="0"/>
                <a:cs typeface="Times New Roman" panose="02020603050405020304" pitchFamily="18" charset="0"/>
              </a:rPr>
              <a:t> :  збір  інформації </a:t>
            </a:r>
            <a:endParaRPr lang="uk-UA" dirty="0">
              <a:solidFill>
                <a:schemeClr val="tx1"/>
              </a:solidFill>
              <a:latin typeface="Times New Roman" panose="02020603050405020304" pitchFamily="18" charset="0"/>
              <a:cs typeface="Times New Roman" panose="02020603050405020304" pitchFamily="18" charset="0"/>
            </a:endParaRPr>
          </a:p>
          <a:p>
            <a:r>
              <a:rPr lang="uk-UA" dirty="0" smtClean="0">
                <a:solidFill>
                  <a:schemeClr val="tx1"/>
                </a:solidFill>
                <a:latin typeface="Times New Roman" panose="02020603050405020304" pitchFamily="18" charset="0"/>
                <a:cs typeface="Times New Roman" panose="02020603050405020304" pitchFamily="18" charset="0"/>
              </a:rPr>
              <a:t>про  історію  виникнення </a:t>
            </a:r>
            <a:r>
              <a:rPr lang="uk-UA" dirty="0" err="1" smtClean="0">
                <a:solidFill>
                  <a:schemeClr val="tx1"/>
                </a:solidFill>
                <a:latin typeface="Times New Roman" panose="02020603050405020304" pitchFamily="18" charset="0"/>
                <a:cs typeface="Times New Roman" panose="02020603050405020304" pitchFamily="18" charset="0"/>
              </a:rPr>
              <a:t>паперу,створення</a:t>
            </a:r>
            <a:r>
              <a:rPr lang="uk-UA" dirty="0" smtClean="0">
                <a:solidFill>
                  <a:schemeClr val="tx1"/>
                </a:solidFill>
                <a:latin typeface="Times New Roman" panose="02020603050405020304" pitchFamily="18" charset="0"/>
                <a:cs typeface="Times New Roman" panose="02020603050405020304" pitchFamily="18" charset="0"/>
              </a:rPr>
              <a:t> </a:t>
            </a:r>
            <a:r>
              <a:rPr lang="uk-UA" dirty="0" err="1" smtClean="0">
                <a:solidFill>
                  <a:schemeClr val="tx1"/>
                </a:solidFill>
                <a:latin typeface="Times New Roman" panose="02020603050405020304" pitchFamily="18" charset="0"/>
                <a:cs typeface="Times New Roman" panose="02020603050405020304" pitchFamily="18" charset="0"/>
              </a:rPr>
              <a:t>презента</a:t>
            </a:r>
            <a:endParaRPr lang="uk-UA" dirty="0" smtClean="0">
              <a:solidFill>
                <a:schemeClr val="tx1"/>
              </a:solidFill>
              <a:latin typeface="Times New Roman" panose="02020603050405020304" pitchFamily="18" charset="0"/>
              <a:cs typeface="Times New Roman" panose="02020603050405020304" pitchFamily="18" charset="0"/>
            </a:endParaRPr>
          </a:p>
          <a:p>
            <a:r>
              <a:rPr lang="uk-UA" dirty="0" err="1" smtClean="0">
                <a:solidFill>
                  <a:schemeClr val="tx1"/>
                </a:solidFill>
                <a:latin typeface="Times New Roman" panose="02020603050405020304" pitchFamily="18" charset="0"/>
                <a:cs typeface="Times New Roman" panose="02020603050405020304" pitchFamily="18" charset="0"/>
              </a:rPr>
              <a:t>ції</a:t>
            </a:r>
            <a:r>
              <a:rPr lang="uk-UA" dirty="0" smtClean="0">
                <a:solidFill>
                  <a:schemeClr val="tx1"/>
                </a:solidFill>
                <a:latin typeface="Times New Roman" panose="02020603050405020304" pitchFamily="18" charset="0"/>
                <a:cs typeface="Times New Roman" panose="02020603050405020304" pitchFamily="18" charset="0"/>
              </a:rPr>
              <a:t> «Цікаві факти про папір».</a:t>
            </a:r>
            <a:endParaRPr lang="uk-UA" dirty="0" smtClean="0">
              <a:latin typeface="Times New Roman" panose="02020603050405020304" pitchFamily="18" charset="0"/>
              <a:cs typeface="Times New Roman" panose="02020603050405020304" pitchFamily="18" charset="0"/>
            </a:endParaRPr>
          </a:p>
          <a:p>
            <a:pPr algn="ctr"/>
            <a:endParaRPr lang="uk-UA" dirty="0"/>
          </a:p>
          <a:p>
            <a:pPr algn="ctr"/>
            <a:endParaRPr lang="ru-RU" dirty="0"/>
          </a:p>
        </p:txBody>
      </p:sp>
      <p:sp>
        <p:nvSpPr>
          <p:cNvPr id="5" name="7-конечная звезда 4"/>
          <p:cNvSpPr/>
          <p:nvPr/>
        </p:nvSpPr>
        <p:spPr>
          <a:xfrm>
            <a:off x="75289" y="154377"/>
            <a:ext cx="3416591" cy="3238619"/>
          </a:xfrm>
          <a:prstGeom prst="star7">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10602882"/>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227917"/>
            <a:ext cx="9144000" cy="803751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кругленный прямоугольник 9"/>
          <p:cNvSpPr/>
          <p:nvPr/>
        </p:nvSpPr>
        <p:spPr>
          <a:xfrm>
            <a:off x="539552" y="116632"/>
            <a:ext cx="6840760" cy="14401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b="1" dirty="0" smtClean="0">
                <a:solidFill>
                  <a:schemeClr val="accent6">
                    <a:lumMod val="75000"/>
                  </a:schemeClr>
                </a:solidFill>
                <a:latin typeface="Times New Roman" panose="02020603050405020304" pitchFamily="18" charset="0"/>
                <a:cs typeface="Times New Roman" panose="02020603050405020304" pitchFamily="18" charset="0"/>
              </a:rPr>
              <a:t>«</a:t>
            </a:r>
            <a:r>
              <a:rPr lang="uk-UA" sz="4800" b="1" dirty="0" err="1" smtClean="0">
                <a:solidFill>
                  <a:schemeClr val="accent6">
                    <a:lumMod val="75000"/>
                  </a:schemeClr>
                </a:solidFill>
                <a:latin typeface="Times New Roman" panose="02020603050405020304" pitchFamily="18" charset="0"/>
                <a:cs typeface="Times New Roman" panose="02020603050405020304" pitchFamily="18" charset="0"/>
              </a:rPr>
              <a:t>Сторінками»перших</a:t>
            </a:r>
            <a:r>
              <a:rPr lang="uk-UA" sz="4800" b="1" dirty="0" smtClean="0">
                <a:solidFill>
                  <a:schemeClr val="accent6">
                    <a:lumMod val="75000"/>
                  </a:schemeClr>
                </a:solidFill>
                <a:latin typeface="Times New Roman" panose="02020603050405020304" pitchFamily="18" charset="0"/>
                <a:cs typeface="Times New Roman" panose="02020603050405020304" pitchFamily="18" charset="0"/>
              </a:rPr>
              <a:t> книг стали стіни печер </a:t>
            </a:r>
          </a:p>
          <a:p>
            <a:pPr algn="ctr"/>
            <a:endParaRPr lang="ru-RU" dirty="0"/>
          </a:p>
        </p:txBody>
      </p:sp>
      <p:sp>
        <p:nvSpPr>
          <p:cNvPr id="11" name="Скругленный прямоугольник 10"/>
          <p:cNvSpPr/>
          <p:nvPr/>
        </p:nvSpPr>
        <p:spPr>
          <a:xfrm>
            <a:off x="323527" y="5171560"/>
            <a:ext cx="7301123" cy="228988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smtClean="0">
                <a:solidFill>
                  <a:schemeClr val="accent6">
                    <a:lumMod val="75000"/>
                  </a:schemeClr>
                </a:solidFill>
                <a:latin typeface="Times New Roman" panose="02020603050405020304" pitchFamily="18" charset="0"/>
                <a:cs typeface="Times New Roman" panose="02020603050405020304" pitchFamily="18" charset="0"/>
              </a:rPr>
              <a:t>З давніх- давен люди прагнули </a:t>
            </a:r>
            <a:r>
              <a:rPr lang="uk-UA" sz="2000" b="1" dirty="0" err="1" smtClean="0">
                <a:solidFill>
                  <a:schemeClr val="accent6">
                    <a:lumMod val="75000"/>
                  </a:schemeClr>
                </a:solidFill>
                <a:latin typeface="Times New Roman" panose="02020603050405020304" pitchFamily="18" charset="0"/>
                <a:cs typeface="Times New Roman" panose="02020603050405020304" pitchFamily="18" charset="0"/>
              </a:rPr>
              <a:t>знань.Від</a:t>
            </a:r>
            <a:r>
              <a:rPr lang="uk-UA" sz="2000" b="1" dirty="0" smtClean="0">
                <a:solidFill>
                  <a:schemeClr val="accent6">
                    <a:lumMod val="75000"/>
                  </a:schemeClr>
                </a:solidFill>
                <a:latin typeface="Times New Roman" panose="02020603050405020304" pitchFamily="18" charset="0"/>
                <a:cs typeface="Times New Roman" panose="02020603050405020304" pitchFamily="18" charset="0"/>
              </a:rPr>
              <a:t> одного покоління до іншого передавалися усні відомості про речі , котрі допомагали людям вижити : як добувати вогонь , як вполювати </a:t>
            </a:r>
            <a:r>
              <a:rPr lang="uk-UA" sz="2000" b="1" dirty="0" err="1" smtClean="0">
                <a:solidFill>
                  <a:schemeClr val="accent6">
                    <a:lumMod val="75000"/>
                  </a:schemeClr>
                </a:solidFill>
                <a:latin typeface="Times New Roman" panose="02020603050405020304" pitchFamily="18" charset="0"/>
                <a:cs typeface="Times New Roman" panose="02020603050405020304" pitchFamily="18" charset="0"/>
              </a:rPr>
              <a:t>здобич.Проте</a:t>
            </a:r>
            <a:r>
              <a:rPr lang="uk-UA" sz="2000" b="1" dirty="0" smtClean="0">
                <a:solidFill>
                  <a:schemeClr val="accent6">
                    <a:lumMod val="75000"/>
                  </a:schemeClr>
                </a:solidFill>
                <a:latin typeface="Times New Roman" panose="02020603050405020304" pitchFamily="18" charset="0"/>
                <a:cs typeface="Times New Roman" panose="02020603050405020304" pitchFamily="18" charset="0"/>
              </a:rPr>
              <a:t> , людська пам’ять - не такий уже й надійний спосіб зберігання різноманітних знань. Людина починає пошук носіїв інформації. Малюнки на стінах печер зображували сцени з полювань , мисливські трофеї.</a:t>
            </a:r>
            <a:endParaRPr lang="ru-RU" sz="1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07604" y="1707137"/>
            <a:ext cx="2448272" cy="3464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8"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621280"/>
            <a:ext cx="2808312" cy="355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rch12-gal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302" y="1707137"/>
            <a:ext cx="223202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sablino_pi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736" y="1577740"/>
            <a:ext cx="25622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i_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3257353"/>
            <a:ext cx="4492812" cy="19718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5683"/>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sp>
        <p:nvSpPr>
          <p:cNvPr id="8" name="Прямоугольник 7"/>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827584" y="3212976"/>
            <a:ext cx="1152128" cy="50405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accent6">
                    <a:lumMod val="75000"/>
                  </a:schemeClr>
                </a:solidFill>
              </a:rPr>
              <a:t>Малюнки на скалах</a:t>
            </a:r>
            <a:endParaRPr lang="ru-RU" sz="1400" b="1" dirty="0">
              <a:solidFill>
                <a:schemeClr val="accent6">
                  <a:lumMod val="75000"/>
                </a:schemeClr>
              </a:solidFill>
            </a:endParaRPr>
          </a:p>
        </p:txBody>
      </p:sp>
      <p:sp>
        <p:nvSpPr>
          <p:cNvPr id="11" name="Скругленный прямоугольник 10"/>
          <p:cNvSpPr/>
          <p:nvPr/>
        </p:nvSpPr>
        <p:spPr>
          <a:xfrm>
            <a:off x="2699792" y="4005064"/>
            <a:ext cx="1152128" cy="57606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accent6">
                    <a:lumMod val="75000"/>
                  </a:schemeClr>
                </a:solidFill>
              </a:rPr>
              <a:t>Глиняні таблички</a:t>
            </a:r>
            <a:endParaRPr lang="ru-RU" sz="1400" b="1" dirty="0">
              <a:solidFill>
                <a:schemeClr val="accent6">
                  <a:lumMod val="75000"/>
                </a:schemeClr>
              </a:solidFill>
            </a:endParaRPr>
          </a:p>
        </p:txBody>
      </p:sp>
      <p:sp>
        <p:nvSpPr>
          <p:cNvPr id="12" name="Скругленный прямоугольник 11"/>
          <p:cNvSpPr/>
          <p:nvPr/>
        </p:nvSpPr>
        <p:spPr>
          <a:xfrm>
            <a:off x="5220072" y="4509120"/>
            <a:ext cx="1152128"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accent6">
                    <a:lumMod val="75000"/>
                  </a:schemeClr>
                </a:solidFill>
              </a:rPr>
              <a:t>папірус</a:t>
            </a:r>
            <a:endParaRPr lang="ru-RU" sz="1400" b="1" dirty="0">
              <a:solidFill>
                <a:schemeClr val="accent6">
                  <a:lumMod val="75000"/>
                </a:schemeClr>
              </a:solidFill>
            </a:endParaRPr>
          </a:p>
        </p:txBody>
      </p:sp>
      <p:sp>
        <p:nvSpPr>
          <p:cNvPr id="13" name="Скругленный прямоугольник 12"/>
          <p:cNvSpPr/>
          <p:nvPr/>
        </p:nvSpPr>
        <p:spPr>
          <a:xfrm>
            <a:off x="7596336" y="5517232"/>
            <a:ext cx="1296144" cy="36004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accent6">
                    <a:lumMod val="75000"/>
                  </a:schemeClr>
                </a:solidFill>
              </a:rPr>
              <a:t>пергамент</a:t>
            </a:r>
            <a:endParaRPr lang="ru-RU" sz="1400" b="1" dirty="0">
              <a:solidFill>
                <a:schemeClr val="accent6">
                  <a:lumMod val="75000"/>
                </a:schemeClr>
              </a:solidFill>
            </a:endParaRPr>
          </a:p>
        </p:txBody>
      </p:sp>
      <p:sp>
        <p:nvSpPr>
          <p:cNvPr id="14" name="Скругленный прямоугольник 13"/>
          <p:cNvSpPr/>
          <p:nvPr/>
        </p:nvSpPr>
        <p:spPr>
          <a:xfrm>
            <a:off x="827584" y="5877272"/>
            <a:ext cx="1296144"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accent6">
                    <a:lumMod val="75000"/>
                  </a:schemeClr>
                </a:solidFill>
              </a:rPr>
              <a:t>береста</a:t>
            </a:r>
            <a:endParaRPr lang="ru-RU" sz="1400" b="1" dirty="0">
              <a:solidFill>
                <a:schemeClr val="accent6">
                  <a:lumMod val="75000"/>
                </a:schemeClr>
              </a:solidFill>
            </a:endParaRPr>
          </a:p>
        </p:txBody>
      </p:sp>
      <p:sp>
        <p:nvSpPr>
          <p:cNvPr id="15" name="Скругленный прямоугольник 14"/>
          <p:cNvSpPr/>
          <p:nvPr/>
        </p:nvSpPr>
        <p:spPr>
          <a:xfrm>
            <a:off x="3491880" y="6165304"/>
            <a:ext cx="1368152" cy="50405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smtClean="0">
                <a:solidFill>
                  <a:schemeClr val="accent6">
                    <a:lumMod val="75000"/>
                  </a:schemeClr>
                </a:solidFill>
              </a:rPr>
              <a:t>папір</a:t>
            </a:r>
            <a:endParaRPr lang="ru-RU" sz="1400" b="1" dirty="0">
              <a:solidFill>
                <a:schemeClr val="accent6">
                  <a:lumMod val="75000"/>
                </a:schemeClr>
              </a:solidFill>
            </a:endParaRPr>
          </a:p>
        </p:txBody>
      </p:sp>
      <p:sp>
        <p:nvSpPr>
          <p:cNvPr id="5" name="Прямоугольник 4"/>
          <p:cNvSpPr/>
          <p:nvPr/>
        </p:nvSpPr>
        <p:spPr>
          <a:xfrm>
            <a:off x="0" y="0"/>
            <a:ext cx="9144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 Box 10"/>
          <p:cNvSpPr txBox="1">
            <a:spLocks noChangeArrowheads="1"/>
          </p:cNvSpPr>
          <p:nvPr/>
        </p:nvSpPr>
        <p:spPr bwMode="auto">
          <a:xfrm>
            <a:off x="1763712" y="2163762"/>
            <a:ext cx="5616575" cy="2530475"/>
          </a:xfrm>
          <a:prstGeom prst="rect">
            <a:avLst/>
          </a:prstGeom>
          <a:solidFill>
            <a:schemeClr val="accent3">
              <a:lumMod val="60000"/>
              <a:lumOff val="40000"/>
            </a:schemeClr>
          </a:solidFill>
          <a:ln>
            <a:solidFill>
              <a:srgbClr val="008000"/>
            </a:solidFill>
          </a:ln>
          <a:extLst/>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ltLang="ru-RU" sz="2000" b="1" dirty="0">
                <a:solidFill>
                  <a:schemeClr val="accent6">
                    <a:lumMod val="75000"/>
                  </a:schemeClr>
                </a:solidFill>
              </a:rPr>
              <a:t>	</a:t>
            </a:r>
            <a:r>
              <a:rPr lang="uk-UA" altLang="ru-RU" sz="2000" b="1" dirty="0">
                <a:solidFill>
                  <a:schemeClr val="accent6">
                    <a:lumMod val="75000"/>
                  </a:schemeClr>
                </a:solidFill>
              </a:rPr>
              <a:t>У прадавньому Вавилоні 5000 років тому з'явилися перші книжки. Їх сторінками були глиняні плитки. На глину гострими паличками наносили літери, що мали вигляд клинців. По закінченню роботи «сторінки» обпалювали на вогні. Щоб перенести одну глиняну «книгу», її власникові доводилося наймати носіїв!</a:t>
            </a:r>
            <a:endParaRPr lang="ru-RU" altLang="ru-RU" sz="2000" b="1" dirty="0">
              <a:solidFill>
                <a:schemeClr val="accent6">
                  <a:lumMod val="75000"/>
                </a:schemeClr>
              </a:solidFill>
            </a:endParaRPr>
          </a:p>
        </p:txBody>
      </p:sp>
      <p:pic>
        <p:nvPicPr>
          <p:cNvPr id="17" name="Picture 7" descr="stone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92" y="4725144"/>
            <a:ext cx="2576512" cy="20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95_103_06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694237"/>
            <a:ext cx="2808288" cy="209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Sumer_tea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581128"/>
            <a:ext cx="3240359" cy="22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кругленный прямоугольник 5"/>
          <p:cNvSpPr/>
          <p:nvPr/>
        </p:nvSpPr>
        <p:spPr>
          <a:xfrm>
            <a:off x="395536" y="260648"/>
            <a:ext cx="8496944" cy="172819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solidFill>
                  <a:schemeClr val="accent6">
                    <a:lumMod val="75000"/>
                  </a:schemeClr>
                </a:solidFill>
                <a:latin typeface="Times New Roman" panose="02020603050405020304" pitchFamily="18" charset="0"/>
                <a:cs typeface="Times New Roman" panose="02020603050405020304" pitchFamily="18" charset="0"/>
              </a:rPr>
              <a:t>Глиняні дощечки прийшли на зміну печерному розпису</a:t>
            </a:r>
            <a:r>
              <a:rPr lang="uk-UA"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uk-UA" dirty="0"/>
          </a:p>
          <a:p>
            <a:pPr algn="ctr"/>
            <a:endParaRPr lang="ru-RU" dirty="0"/>
          </a:p>
        </p:txBody>
      </p:sp>
    </p:spTree>
    <p:extLst>
      <p:ext uri="{BB962C8B-B14F-4D97-AF65-F5344CB8AC3E}">
        <p14:creationId xmlns:p14="http://schemas.microsoft.com/office/powerpoint/2010/main" val="3458526917"/>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7389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3131840" y="332656"/>
            <a:ext cx="3024336" cy="8640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smtClean="0">
                <a:solidFill>
                  <a:schemeClr val="accent6">
                    <a:lumMod val="75000"/>
                  </a:schemeClr>
                </a:solidFill>
                <a:latin typeface="Times New Roman" panose="02020603050405020304" pitchFamily="18" charset="0"/>
                <a:cs typeface="Times New Roman" panose="02020603050405020304" pitchFamily="18" charset="0"/>
              </a:rPr>
              <a:t>ПАПІРУС</a:t>
            </a:r>
            <a:endParaRPr lang="ru-RU"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899592" y="1268760"/>
            <a:ext cx="7200800" cy="165618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smtClean="0">
                <a:solidFill>
                  <a:schemeClr val="accent6">
                    <a:lumMod val="75000"/>
                  </a:schemeClr>
                </a:solidFill>
                <a:latin typeface="Times New Roman" panose="02020603050405020304" pitchFamily="18" charset="0"/>
                <a:cs typeface="Times New Roman" panose="02020603050405020304" pitchFamily="18" charset="0"/>
              </a:rPr>
              <a:t>За 3500 років до нашої ери у Древньому Єгипті для письма </a:t>
            </a:r>
            <a:r>
              <a:rPr lang="uk-UA" sz="2400" b="1" dirty="0" err="1" smtClean="0">
                <a:solidFill>
                  <a:schemeClr val="accent6">
                    <a:lumMod val="75000"/>
                  </a:schemeClr>
                </a:solidFill>
                <a:latin typeface="Times New Roman" panose="02020603050405020304" pitchFamily="18" charset="0"/>
                <a:cs typeface="Times New Roman" panose="02020603050405020304" pitchFamily="18" charset="0"/>
              </a:rPr>
              <a:t>викоистовували</a:t>
            </a:r>
            <a:r>
              <a:rPr lang="uk-UA"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uk-UA" sz="2400" b="1" dirty="0" err="1" smtClean="0">
                <a:solidFill>
                  <a:schemeClr val="accent6">
                    <a:lumMod val="75000"/>
                  </a:schemeClr>
                </a:solidFill>
                <a:latin typeface="Times New Roman" panose="02020603050405020304" pitchFamily="18" charset="0"/>
                <a:cs typeface="Times New Roman" panose="02020603050405020304" pitchFamily="18" charset="0"/>
              </a:rPr>
              <a:t>папірус.Це</a:t>
            </a:r>
            <a:r>
              <a:rPr lang="uk-UA" sz="2400" b="1" dirty="0" smtClean="0">
                <a:solidFill>
                  <a:schemeClr val="accent6">
                    <a:lumMod val="75000"/>
                  </a:schemeClr>
                </a:solidFill>
                <a:latin typeface="Times New Roman" panose="02020603050405020304" pitchFamily="18" charset="0"/>
                <a:cs typeface="Times New Roman" panose="02020603050405020304" pitchFamily="18" charset="0"/>
              </a:rPr>
              <a:t> особливий вид болотяної трав’янистої рослини , яка росте на берегах річки Ніл.</a:t>
            </a:r>
            <a:endParaRPr lang="ru-RU" sz="20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282494"/>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children">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children</Template>
  <TotalTime>5655</TotalTime>
  <Words>1508</Words>
  <Application>Microsoft Office PowerPoint</Application>
  <PresentationFormat>Экран (4:3)</PresentationFormat>
  <Paragraphs>325</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children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Оксана</dc:creator>
  <cp:lastModifiedBy>Оксана</cp:lastModifiedBy>
  <cp:revision>181</cp:revision>
  <dcterms:created xsi:type="dcterms:W3CDTF">2017-07-08T17:58:51Z</dcterms:created>
  <dcterms:modified xsi:type="dcterms:W3CDTF">2019-03-29T06:47:57Z</dcterms:modified>
</cp:coreProperties>
</file>