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65" r:id="rId7"/>
    <p:sldId id="266" r:id="rId8"/>
    <p:sldId id="258" r:id="rId9"/>
    <p:sldId id="259" r:id="rId10"/>
    <p:sldId id="267" r:id="rId11"/>
    <p:sldId id="260" r:id="rId12"/>
    <p:sldId id="268" r:id="rId13"/>
    <p:sldId id="262" r:id="rId14"/>
    <p:sldId id="263" r:id="rId15"/>
    <p:sldId id="261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9900"/>
    <a:srgbClr val="FF66CC"/>
    <a:srgbClr val="00FFFF"/>
    <a:srgbClr val="57D3FF"/>
    <a:srgbClr val="79D9FF"/>
    <a:srgbClr val="F4BBFF"/>
    <a:srgbClr val="31CB31"/>
    <a:srgbClr val="FD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7.jpeg"/><Relationship Id="rId3" Type="http://schemas.openxmlformats.org/officeDocument/2006/relationships/image" Target="../media/image54.png"/><Relationship Id="rId7" Type="http://schemas.openxmlformats.org/officeDocument/2006/relationships/image" Target="../media/image30.png"/><Relationship Id="rId12" Type="http://schemas.openxmlformats.org/officeDocument/2006/relationships/image" Target="../media/image56.jpeg"/><Relationship Id="rId2" Type="http://schemas.openxmlformats.org/officeDocument/2006/relationships/image" Target="../media/image53.pn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6.png"/><Relationship Id="rId15" Type="http://schemas.openxmlformats.org/officeDocument/2006/relationships/image" Target="../media/image59.jpeg"/><Relationship Id="rId10" Type="http://schemas.openxmlformats.org/officeDocument/2006/relationships/image" Target="../media/image35.png"/><Relationship Id="rId4" Type="http://schemas.openxmlformats.org/officeDocument/2006/relationships/image" Target="../media/image55.png"/><Relationship Id="rId9" Type="http://schemas.openxmlformats.org/officeDocument/2006/relationships/image" Target="../media/image4.png"/><Relationship Id="rId1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2.png"/><Relationship Id="rId3" Type="http://schemas.openxmlformats.org/officeDocument/2006/relationships/image" Target="../media/image61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6.png"/><Relationship Id="rId10" Type="http://schemas.openxmlformats.org/officeDocument/2006/relationships/image" Target="../media/image35.png"/><Relationship Id="rId4" Type="http://schemas.openxmlformats.org/officeDocument/2006/relationships/image" Target="../media/image6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openxmlformats.org/officeDocument/2006/relationships/image" Target="../media/image6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64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24.png"/><Relationship Id="rId9" Type="http://schemas.openxmlformats.org/officeDocument/2006/relationships/image" Target="../media/image3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jpe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jpe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8.jpe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12" Type="http://schemas.openxmlformats.org/officeDocument/2006/relationships/image" Target="../media/image6.png"/><Relationship Id="rId17" Type="http://schemas.openxmlformats.org/officeDocument/2006/relationships/image" Target="../media/image19.jpeg"/><Relationship Id="rId2" Type="http://schemas.openxmlformats.org/officeDocument/2006/relationships/image" Target="../media/image44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36.png"/><Relationship Id="rId15" Type="http://schemas.openxmlformats.org/officeDocument/2006/relationships/image" Target="../media/image50.jpe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12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36.png"/><Relationship Id="rId10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843" y="1211110"/>
            <a:ext cx="6707836" cy="3183909"/>
          </a:xfrm>
        </p:spPr>
        <p:txBody>
          <a:bodyPr>
            <a:normAutofit fontScale="90000"/>
          </a:bodyPr>
          <a:lstStyle/>
          <a:p>
            <a:r>
              <a:rPr lang="ru-RU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ДИВА У НАС </a:t>
            </a: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КУХНІ</a:t>
            </a:r>
            <a:b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СТЕМ-ПРОЕКТ</a:t>
            </a:r>
            <a:br>
              <a:rPr lang="uk-UA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УЧНІВ 3-б КЛ</a:t>
            </a:r>
            <a:b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7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КЗ</a:t>
            </a: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 </a:t>
            </a:r>
            <a:r>
              <a:rPr lang="uk-UA" sz="27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Нікольська</a:t>
            </a: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7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загальнооосвітня</a:t>
            </a: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І-ІІІ ступенів школа №1 імені           </a:t>
            </a:r>
            <a:b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27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Якименка</a:t>
            </a:r>
            <a: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А.Д.” опорна школа </a:t>
            </a:r>
            <a:br>
              <a:rPr lang="uk-UA" sz="27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</a:t>
            </a:r>
            <a:r>
              <a:rPr lang="uk-UA" sz="27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Дегерменджі</a:t>
            </a:r>
            <a:r>
              <a:rPr lang="uk-UA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Р.Т.</a:t>
            </a:r>
            <a:r>
              <a:rPr lang="uk-UA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  <p:pic>
        <p:nvPicPr>
          <p:cNvPr id="21" name="Рисунок 20" descr="https://scontent.xx.fbcdn.net/v/t1.15752-0/p280x280/53469168_359620324763674_5672973395046694912_n.jpg?_nc_cat=109&amp;_nc_ad=z-m&amp;_nc_cid=0&amp;_nc_zor=9&amp;_nc_ht=scontent.xx&amp;oh=def79c41b6d6ea985c649be53fb0a887&amp;oe=5D1F2919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4914" y="4016829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64" y="0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790153" y="115251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 descr="ÐÐ¾ÑÐ¾Ð¶ÐµÐµ Ð¸Ð·Ð¾Ð±ÑÐ°Ð¶ÐµÐ½Ð¸Ðµ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4314" y="391205"/>
            <a:ext cx="1905000" cy="1895475"/>
          </a:xfrm>
          <a:prstGeom prst="ellipse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9" name="Рисунок 18" descr="ÐÐ°ÑÑÐ¸Ð½ÐºÐ¸ Ð¿Ð¾ Ð·Ð°Ð¿ÑÐ¾ÑÑ ÐºÐ¸ÑÐ»Ð¾ÑÐ¸  Ð½Ð° ÐºÑÑÐ½Ñ ÐºÐ°ÑÑÐ¸Ð½ÐºÐ¸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7972" y="438829"/>
            <a:ext cx="2618014" cy="1912485"/>
          </a:xfrm>
          <a:prstGeom prst="parallelogram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2" name="Рисунок 21" descr="https://scontent.xx.fbcdn.net/v/t1.15752-0/p280x280/52856696_393980818070698_3738050667822972928_n.jpg?_nc_cat=101&amp;_nc_ad=z-m&amp;_nc_cid=0&amp;_nc_zor=9&amp;_nc_ht=scontent.xx&amp;oh=3eede640503a09ee8ece63f52be3bd4f&amp;oe=5D20189F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3485" y="364671"/>
            <a:ext cx="2068286" cy="2296886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3" name="Рисунок 22" descr="ÐÐ°ÑÑÐ¸Ð½ÐºÐ¸ Ð¿Ð¾ Ð·Ð°Ð¿ÑÐ¾ÑÑ Ð²ÑÐ¿ÐµÑÐºÐ° Ð´Ð¾Ð¼Ð°ÑÐ½ÑÑ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82003" y="2437039"/>
            <a:ext cx="2150110" cy="1428750"/>
          </a:xfrm>
          <a:prstGeom prst="round2Same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4" name="Рисунок 23" descr="ÐÐ°ÑÑÐ¸Ð½ÐºÐ¸ Ð¿Ð¾ Ð·Ð°Ð¿ÑÐ¾ÑÑ Ð²ÑÐ¿ÐµÑÐºÐ° Ð´Ð¾Ð¼Ð°ÑÐ½ÑÑ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0256" y="2088015"/>
            <a:ext cx="2619375" cy="1876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90033" y="4188411"/>
            <a:ext cx="42940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Яблука, лимон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щавель, кисле молоко. Що їх об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єднує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588527"/>
            <a:ext cx="7663544" cy="5730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43200" y="1355272"/>
            <a:ext cx="5731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CC"/>
                </a:solidFill>
              </a:rPr>
              <a:t>Велика група речовин з якими ми зустрічаємося на кухні – </a:t>
            </a:r>
            <a:r>
              <a:rPr lang="uk-UA" sz="2400" b="1" dirty="0" smtClean="0">
                <a:solidFill>
                  <a:srgbClr val="FF0000"/>
                </a:solidFill>
              </a:rPr>
              <a:t>це кислоти. </a:t>
            </a:r>
            <a:r>
              <a:rPr lang="uk-UA" sz="2400" b="1" dirty="0" smtClean="0">
                <a:solidFill>
                  <a:srgbClr val="0000CC"/>
                </a:solidFill>
              </a:rPr>
              <a:t>Кожному знайомий кислий смак лимона. Такого смаку  йому надає </a:t>
            </a:r>
            <a:r>
              <a:rPr lang="uk-UA" sz="2400" b="1" dirty="0" smtClean="0">
                <a:solidFill>
                  <a:srgbClr val="FF0000"/>
                </a:solidFill>
              </a:rPr>
              <a:t>лимонна кислота</a:t>
            </a:r>
            <a:r>
              <a:rPr lang="uk-UA" sz="2400" b="1" dirty="0" smtClean="0">
                <a:solidFill>
                  <a:srgbClr val="0000CC"/>
                </a:solidFill>
              </a:rPr>
              <a:t>, що міститься в ньому. У яблуках міститься </a:t>
            </a:r>
            <a:r>
              <a:rPr lang="uk-UA" sz="2400" b="1" dirty="0" smtClean="0">
                <a:solidFill>
                  <a:srgbClr val="FF0000"/>
                </a:solidFill>
              </a:rPr>
              <a:t>яблучна кислота</a:t>
            </a:r>
            <a:r>
              <a:rPr lang="uk-UA" sz="2400" b="1" dirty="0" smtClean="0">
                <a:solidFill>
                  <a:srgbClr val="0000CC"/>
                </a:solidFill>
              </a:rPr>
              <a:t>, у листі </a:t>
            </a:r>
            <a:r>
              <a:rPr lang="uk-UA" sz="2400" b="1" dirty="0" err="1" smtClean="0">
                <a:solidFill>
                  <a:srgbClr val="0000CC"/>
                </a:solidFill>
              </a:rPr>
              <a:t>щавлю-</a:t>
            </a:r>
            <a:r>
              <a:rPr lang="uk-UA" sz="2400" b="1" dirty="0" smtClean="0">
                <a:solidFill>
                  <a:srgbClr val="0000CC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щавелева</a:t>
            </a:r>
            <a:r>
              <a:rPr lang="uk-UA" sz="2400" b="1" dirty="0" smtClean="0">
                <a:solidFill>
                  <a:srgbClr val="0000CC"/>
                </a:solidFill>
              </a:rPr>
              <a:t>. Коли прокисає молоко, у ньому утворюється </a:t>
            </a:r>
            <a:r>
              <a:rPr lang="uk-UA" sz="2400" b="1" dirty="0" smtClean="0">
                <a:solidFill>
                  <a:srgbClr val="FF0000"/>
                </a:solidFill>
              </a:rPr>
              <a:t>молочна кислота</a:t>
            </a:r>
            <a:r>
              <a:rPr lang="uk-UA" sz="2400" b="1" dirty="0" smtClean="0">
                <a:solidFill>
                  <a:srgbClr val="0000CC"/>
                </a:solidFill>
              </a:rPr>
              <a:t>. Яка ж спільна властивість цих речовин? </a:t>
            </a:r>
            <a:r>
              <a:rPr lang="uk-UA" sz="2400" b="1" dirty="0" smtClean="0">
                <a:solidFill>
                  <a:srgbClr val="FF0000"/>
                </a:solidFill>
              </a:rPr>
              <a:t>Кислий смак!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335715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2119" y="985168"/>
            <a:ext cx="553478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9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час досліджень ми 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ясували, що таке куховарська сіль, цукор і яким чином вони попадають на наш стіл. Пізнали багато нового про кислоти, особливості цих речовин, їх властивостях і якості. Самостійно провели цікаві досліди. І ми впевнились, що прості і знайомі речі можуть бути незвичайними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9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4986" y="4276294"/>
            <a:ext cx="31840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нового ми дізналися?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28" y="689125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9060182" y="2042292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8198523" y="3655952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Дякуємо  за увагу</a:t>
            </a:r>
            <a:r>
              <a:rPr lang="uk-UA" sz="36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36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  <p:pic>
        <p:nvPicPr>
          <p:cNvPr id="5" name="Вікторія-Ващук-3-а-кус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5819" y="5629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="1" dirty="0" smtClean="0">
                <a:solidFill>
                  <a:srgbClr val="0000CC"/>
                </a:solidFill>
              </a:rPr>
              <a:t>Які речовини створюють дива у нас на кухні?</a:t>
            </a:r>
            <a:endParaRPr lang="ru-RU" b="1" baseline="0" dirty="0">
              <a:solidFill>
                <a:srgbClr val="0000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4" name="Рисунок 13" descr="ÐÐ¾ÑÐ¾Ð¶ÐµÐµ Ð¸Ð·Ð¾Ð±ÑÐ°Ð¶ÐµÐ½Ð¸Ðµ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7364" y="546328"/>
            <a:ext cx="2970530" cy="2238375"/>
          </a:xfrm>
          <a:prstGeom prst="ellipse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" name="Рисунок 16" descr="ÐÐ°ÑÑÐ¸Ð½ÐºÐ¸ Ð¿Ð¾ Ð·Ð°Ð¿ÑÐ¾ÑÑ ÑÐº Ð²Ð¸ÑÐ¾ÑÑÑÑÑÑÐ°ÑÐ°ÑÐ½ÑÐ¹ ÑÑÐ¾ÑÑÐ½Ð¸Ðº ÐºÐ°ÑÑÐ¸Ð½ÐºÐ¸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58346" y="511628"/>
            <a:ext cx="3250565" cy="2438400"/>
          </a:xfrm>
          <a:prstGeom prst="cloud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" name="Рисунок 17" descr="ÐÐ°ÑÑÐ¸Ð½ÐºÐ¸ Ð¿Ð¾ Ð·Ð°Ð¿ÑÐ¾ÑÑ ÐºÐ¸ÑÐ»Ð¾ÑÐ¸  Ð½Ð° ÐºÑÑÐ½Ñ ÐºÐ°ÑÑÐ¸Ð½ÐºÐ¸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5631" y="2544536"/>
            <a:ext cx="3293110" cy="2095500"/>
          </a:xfrm>
          <a:prstGeom prst="teardrop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це питання ми знаходили відповідь при </a:t>
            </a:r>
            <a:r>
              <a:rPr lang="uk-UA" sz="3600" b="1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</a:t>
            </a:r>
            <a:r>
              <a:rPr lang="ru-RU" sz="3600" b="1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uk-UA" sz="3600" b="1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женнях</a:t>
            </a:r>
            <a:r>
              <a:rPr lang="uk-UA" sz="3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які проводили</a:t>
            </a:r>
            <a:endParaRPr lang="ru-RU" sz="36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p:transition spd="med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63586" y="1299467"/>
            <a:ext cx="59762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 деякими речовинами ми зустрічаємося кожен день, а не знаємо про них майже нічого!</a:t>
            </a:r>
          </a:p>
          <a:p>
            <a:pPr indent="209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Часто, допомагаючи мамі та бабусі на кухні, ми запитували: « А звідки взялися сіль та цукор? А від чого пиріжки  стають такі «пухкенькі?»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indent="209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0CC"/>
                </a:solidFill>
              </a:rPr>
              <a:t>А ще нас зацікавило: для чого ці речовини потрібні людині?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Актуальність: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    В житті є прості речі, яким ми не надаємо великого значення і користуємося ними , як так і треба. Зубна щітка, сірники, ложка, вода,… Без таких, нібито, простих речей, люди не можуть жити  «зручно». До таких речей можн</a:t>
            </a:r>
            <a:r>
              <a:rPr lang="ru-RU" b="1" dirty="0" smtClean="0">
                <a:solidFill>
                  <a:schemeClr val="tx1"/>
                </a:solidFill>
              </a:rPr>
              <a:t>а</a:t>
            </a:r>
            <a:r>
              <a:rPr lang="uk-UA" b="1" dirty="0" smtClean="0">
                <a:solidFill>
                  <a:schemeClr val="tx1"/>
                </a:solidFill>
              </a:rPr>
              <a:t> віднести сіль, цукор, і кислоти.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979714"/>
            <a:ext cx="5976258" cy="29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9115" y="98546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дослідження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 особливості солі, цукру, кислот та їх використання людьми;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 інформацію про ці речовини;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 історичні відомості про речовини;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дізнатися про значення даних речовин в житті людини;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досліди з речовинами, дотримуючись необхідних мір безпеки;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проаналізувати отримані результати;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зробити висновки спостережень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79" y="0"/>
            <a:ext cx="7854696" cy="4489704"/>
          </a:xfrm>
          <a:prstGeom prst="snip2Diag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8" name="Рисунок 17" descr="ÐÐ¾Ð±Ð°Ð²Ð»ÐµÐ½Ð¸Ðµ ÑÐ¾Ð»Ð¸ ÑÑÐº Ñ Ð¿Ð¾Ð¼Ð¾ÑÑÑ ÑÐ¾Ð»Ð¸ ÑÐµÐ¹ÐºÐµÑ Ð½Ð° ÑÑÐºÐ¾Ð¼ ÑÐ¾Ð½Ðµ â ÑÑÐ¾ÐºÐ¾Ð²Ð¾Ðµ ÑÐ¾ÑÐ¾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8482" y="685801"/>
            <a:ext cx="2027147" cy="1730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Рисунок 18" descr="ÐÑÑÐ´Ð° ÑÐ¾Ð»Ð¸ â ÑÑÐ¾ÐºÐ¾Ð²Ð¾Ðµ ÑÐ¾ÑÐ¾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26604" y="522515"/>
            <a:ext cx="2317297" cy="200025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2" name="Рисунок 21" descr="ÐÐ°ÑÑÐ¸Ð½ÐºÐ¸ Ð¿Ð¾ Ð·Ð°Ð¿ÑÐ¾ÑÑ Ð´Ðµ Ñ ÑÐº Ð²Ð¸ÐºÐ¾ÑÐ¸ÑÑÐ¾Ð²ÑÑÑÑ ÑÑÐ»Ñ ÑÐ¾ÑÐ¾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70527" y="2514600"/>
            <a:ext cx="2436360" cy="1517196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Рисунок 22" descr="ÐÐ°ÑÑÐ¸Ð½ÐºÐ¸ Ð¿Ð¾ Ð·Ð°Ð¿ÑÐ¾ÑÑ Ð´Ðµ Ñ ÑÐº Ð²Ð¸ÐºÐ¾ÑÐ¸ÑÑÐ¾Ð²ÑÑÑÑ ÑÑÐ»Ñ ÑÐ¾ÑÐ¾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016" y="2587398"/>
            <a:ext cx="2562225" cy="1781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992086" y="4134535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CC"/>
                </a:solidFill>
              </a:rPr>
              <a:t>Що це за речовина, яка про себе говорить :</a:t>
            </a:r>
            <a:r>
              <a:rPr lang="uk-UA" sz="2400" b="1" dirty="0" smtClean="0">
                <a:solidFill>
                  <a:srgbClr val="FF0066"/>
                </a:solidFill>
              </a:rPr>
              <a:t>« Мене не їдять, і без мене не їдять»? 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21" y="536230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75858" y="1681843"/>
            <a:ext cx="57639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це звичайна 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куховарська сіль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Сіль, яка є в кожній домівці, на кожному столі, відома й знайома, непізнана і таємна.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/>
              <a:t> Якщо звернутися до історії, то можна впевнитися, наскільки цінною речовиною для людини була сіль</a:t>
            </a:r>
            <a:r>
              <a:rPr lang="uk-UA" sz="2400" dirty="0" smtClean="0"/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snip2Diag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3881" y="4052454"/>
            <a:ext cx="4062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Що за речовина ,яка про себе  говорить так</a:t>
            </a:r>
            <a:r>
              <a:rPr lang="uk-UA" sz="2400" b="1" dirty="0" smtClean="0"/>
              <a:t>: </a:t>
            </a:r>
            <a:r>
              <a:rPr lang="uk-UA" sz="2400" b="1" dirty="0" smtClean="0">
                <a:solidFill>
                  <a:srgbClr val="FF0066"/>
                </a:solidFill>
              </a:rPr>
              <a:t>«Я білий , як сніг. В пошані у всіх. До рота попав – там і пропав»?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s://scontent.xx.fbcdn.net/v/t1.15752-0/p280x280/53429965_1988436594799567_6574917854351589376_n.jpg?_nc_cat=108&amp;_nc_ad=z-m&amp;_nc_cid=0&amp;_nc_zor=9&amp;_nc_ht=scontent.xx&amp;oh=2be4f0594e38ddfadf00e929067fbd0d&amp;oe=5CDFF67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8221" y="503464"/>
            <a:ext cx="2259330" cy="3009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ÐÐ°ÑÑÐ¸Ð½ÐºÐ¸ Ð¿Ð¾ Ð·Ð°Ð¿ÑÐ¾ÑÑ ÑÐº Ð²Ð¸ÑÐ¾ÑÑÑÑÑ ÑÑÐºÑÐ¾Ð²Ð¸Ð¹ Ð±ÑÑÑÐºÑ ÐºÐ°ÑÑÐ¸Ð½ÐºÐ¸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09089" y="2804431"/>
            <a:ext cx="2273753" cy="144099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6" name="Рисунок 25" descr="ÐÐ°ÑÑÐ¸Ð½ÐºÐ¸ Ð¿Ð¾ Ð·Ð°Ð¿ÑÐ¾ÑÑ ÑÐº Ð²Ð¸ÑÐ¾ÑÑÑÑÑ ÑÐ°ÑÐ°ÑÐ½ÑÐ¹ ÑÑÐ¾ÑÑÐ½Ð¸Ðº ÐºÐ°ÑÑÐ¸Ð½ÐºÐ¸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1233" y="2299606"/>
            <a:ext cx="2145167" cy="17172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ÐÐ°ÑÑÐ¸Ð½ÐºÐ¸ Ð¿Ð¾ Ð·Ð°Ð¿ÑÐ¾ÑÑ ÑÐº Ð²Ð¸ÑÐ¾ÑÑÑÑÑÑÐ°ÑÐ°ÑÐ½ÑÐ¹ ÑÑÐ¾ÑÑÐ½Ð¸Ðº ÐºÐ°ÑÑÐ¸Ð½ÐºÐ¸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0731" y="947056"/>
            <a:ext cx="2403612" cy="1643743"/>
          </a:xfrm>
          <a:prstGeom prst="snip2DiagRect">
            <a:avLst/>
          </a:prstGeom>
          <a:ln w="57150" cap="sq">
            <a:solidFill>
              <a:srgbClr val="FF66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Рисунок 29" descr="ÐÐ¾ÑÐ¾Ð¶ÐµÐµ Ð¸Ð·Ð¾Ð±ÑÐ°Ð¶ÐµÐ½Ð¸Ðµ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6864" y="800100"/>
            <a:ext cx="2230936" cy="1625373"/>
          </a:xfrm>
          <a:prstGeom prst="cloud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20" y="748502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12570" y="1513857"/>
            <a:ext cx="58456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Вірно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цукор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вигляд цукор можна сплутати з сіллю. Зате їх не сплутаєш за смаком.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Солодкий смак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головна властивість цукру.</a:t>
            </a: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75857" y="1686630"/>
            <a:ext cx="55027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25659" y="3384597"/>
            <a:ext cx="53896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Звичайний цукор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єдина солодка речовина в природі. У фруктах міститься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фруктовий цукор ( фруктоза),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молоці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молочний цукор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Глюкоза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ще один різновид цукру.. Особливо багаті на глюкозу плоди винограду і виноградний сік. Глюкозу ще називають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виноградним цукром.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94215" y="2447641"/>
            <a:ext cx="5600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старих часів цукор був дуже дорогою дивиною. Замість нього вживали мед, солодкий сік клена, липи.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96391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28850-8D93-4258-94C5-9335006265EF}">
  <ds:schemaRefs>
    <ds:schemaRef ds:uri="http://purl.org/dc/terms/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6ee78bd2-4339-4042-adc0-bcc6464199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TF96391493</Template>
  <TotalTime>0</TotalTime>
  <Words>531</Words>
  <Application>Microsoft Office PowerPoint</Application>
  <PresentationFormat>Широкий екран</PresentationFormat>
  <Paragraphs>30</Paragraphs>
  <Slides>13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TF96391493</vt:lpstr>
      <vt:lpstr>ДИВА У НАС НА КУХНІ СТЕМ-ПРОЕКТ УЧНІВ 3-б КЛ  КЗ “ Нікольська загальнооосвітня    І-ІІІ ступенів школа №1 імені                Якименка А.Д.” опорна школа  Вчитель Дегерменджі Р.Т.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2019-03-03T05:36:11Z</dcterms:created>
  <dcterms:modified xsi:type="dcterms:W3CDTF">2019-04-10T10:41:25Z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