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8" r:id="rId4"/>
    <p:sldId id="261" r:id="rId5"/>
    <p:sldId id="262" r:id="rId6"/>
    <p:sldId id="284" r:id="rId7"/>
    <p:sldId id="283" r:id="rId8"/>
    <p:sldId id="266" r:id="rId9"/>
    <p:sldId id="267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928662" y="714356"/>
            <a:ext cx="7500990" cy="1928826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err="1" smtClean="0">
                <a:solidFill>
                  <a:schemeClr val="accent3">
                    <a:lumMod val="50000"/>
                  </a:schemeClr>
                </a:solidFill>
              </a:rPr>
              <a:t>Таємниця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accent3">
                    <a:lumMod val="50000"/>
                  </a:schemeClr>
                </a:solidFill>
              </a:rPr>
              <a:t>дріжджів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3600" b="1" i="1" dirty="0" err="1" smtClean="0">
                <a:solidFill>
                  <a:schemeClr val="accent3">
                    <a:lumMod val="50000"/>
                  </a:schemeClr>
                </a:solidFill>
              </a:rPr>
              <a:t>Чому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3600" b="1" i="1" dirty="0" err="1" smtClean="0">
                <a:solidFill>
                  <a:schemeClr val="accent3">
                    <a:lumMod val="50000"/>
                  </a:schemeClr>
                </a:solidFill>
              </a:rPr>
              <a:t>хлібі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accent3">
                    <a:lumMod val="50000"/>
                  </a:schemeClr>
                </a:solidFill>
              </a:rPr>
              <a:t>стільки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accent3">
                    <a:lumMod val="50000"/>
                  </a:schemeClr>
                </a:solidFill>
              </a:rPr>
              <a:t>дірочок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286248" y="3286124"/>
            <a:ext cx="4214842" cy="2571768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Чиканенко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 Андрій Євгенович</a:t>
            </a:r>
          </a:p>
          <a:p>
            <a:pPr algn="ctr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учень 3 класу </a:t>
            </a:r>
            <a:r>
              <a:rPr lang="uk-UA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КЗ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“Кальчицька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ЗОШ І-ІІІ </a:t>
            </a:r>
            <a:r>
              <a:rPr lang="uk-UA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ступенів”</a:t>
            </a:r>
            <a:endParaRPr lang="uk-UA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uk-UA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Вчитель </a:t>
            </a:r>
            <a:r>
              <a:rPr lang="uk-UA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Чехар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 Наталя Петрівна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 flipH="1">
            <a:off x="0" y="0"/>
            <a:ext cx="9144000" cy="6858000"/>
          </a:xfrm>
          <a:prstGeom prst="flowChartProcess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secret_bread_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2500330" cy="235745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Рисунок 3" descr="piv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571612"/>
            <a:ext cx="2714644" cy="235745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Рисунок 4" descr="и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571612"/>
            <a:ext cx="2643206" cy="235745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Рисунок 5" descr="img_69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286256"/>
            <a:ext cx="2500330" cy="228601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4286256"/>
            <a:ext cx="2786082" cy="235745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8" name="Рисунок 7" descr="categories-of-food-spoilage-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4214818"/>
            <a:ext cx="2750331" cy="242889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9" name="Блок-схема: процесс 8"/>
          <p:cNvSpPr/>
          <p:nvPr/>
        </p:nvSpPr>
        <p:spPr>
          <a:xfrm>
            <a:off x="1571604" y="285728"/>
            <a:ext cx="5500726" cy="1041276"/>
          </a:xfrm>
          <a:prstGeom prst="flowChart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Значення дріжджів в житті людини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Блок-схема: процесс 2"/>
          <p:cNvSpPr/>
          <p:nvPr/>
        </p:nvSpPr>
        <p:spPr>
          <a:xfrm>
            <a:off x="428596" y="214290"/>
            <a:ext cx="8286808" cy="2643206"/>
          </a:xfrm>
          <a:prstGeom prst="flowChart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b="1" dirty="0" smtClean="0"/>
              <a:t> 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</a:rPr>
              <a:t>Дослідження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 №1</a:t>
            </a:r>
          </a:p>
          <a:p>
            <a:pPr fontAlgn="base"/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Мета: 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</a:rPr>
              <a:t>дізнатись, які дріжджі використовувати для випічки.</a:t>
            </a:r>
            <a:endParaRPr lang="ru-RU" sz="2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Метод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проведення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</a:rPr>
              <a:t>:експеримент.</a:t>
            </a:r>
            <a:endParaRPr lang="ru-RU" sz="2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</a:rPr>
              <a:t>    Я взяв  дріжджі свіжі і торішні, підготував дві ємності з водою та борошном. В ємність №1 насипав чайну ложку старих дріжджів , а в</a:t>
            </a:r>
          </a:p>
          <a:p>
            <a:pPr fontAlgn="base"/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</a:rPr>
              <a:t>ємність №2 - чайну ложку свіжих дріжджів.  </a:t>
            </a:r>
            <a:endParaRPr lang="ru-RU" sz="2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 Висновок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</a:rPr>
              <a:t>: для випічки борошняних виробів необхідно використовувати тільки свіжі дріжджі.</a:t>
            </a:r>
            <a:endParaRPr lang="ru-RU" sz="2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FtMOfNKYKj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3372" y="3071810"/>
            <a:ext cx="2786082" cy="357187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Блок-схема: процесс 2"/>
          <p:cNvSpPr/>
          <p:nvPr/>
        </p:nvSpPr>
        <p:spPr>
          <a:xfrm>
            <a:off x="571472" y="214290"/>
            <a:ext cx="7929618" cy="2643206"/>
          </a:xfrm>
          <a:prstGeom prst="flowChart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uk-UA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base"/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Дослідження № 2</a:t>
            </a:r>
          </a:p>
          <a:p>
            <a:pPr fontAlgn="base"/>
            <a:r>
              <a:rPr lang="uk-UA" b="1" dirty="0" smtClean="0"/>
              <a:t>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Мета: </a:t>
            </a:r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</a:rPr>
              <a:t>взаємодія дріжджів з цукром.</a:t>
            </a:r>
          </a:p>
          <a:p>
            <a:pPr fontAlgn="base"/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Мето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д проведення:</a:t>
            </a:r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</a:rPr>
              <a:t> експеримент.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</a:rPr>
              <a:t>   Я взяв ємності з водою і свіжі дріжджі . В ємність №1 насипав чайну ложку свіжих дріжджів , а в ємність  №2 - чайну ложку свіжих дріжджів і трішечки цукру та став спостерігати. </a:t>
            </a:r>
          </a:p>
          <a:p>
            <a:pPr fontAlgn="base"/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Висновок</a:t>
            </a:r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</a:rPr>
              <a:t>: для випічки борошняних виробів необхідно використовувати тільки свіжі дріжджі,  а для прискорення реакції додавати цукор.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oaBtNgbzqag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9124" y="3071810"/>
            <a:ext cx="2643206" cy="329946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Блок-схема: процесс 4"/>
          <p:cNvSpPr/>
          <p:nvPr/>
        </p:nvSpPr>
        <p:spPr>
          <a:xfrm>
            <a:off x="928662" y="357166"/>
            <a:ext cx="7715304" cy="2786082"/>
          </a:xfrm>
          <a:prstGeom prst="flowChart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Дослідження№3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Мета :</a:t>
            </a:r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</a:rPr>
              <a:t>дізнатися, при якому температурному режимі дріжджі піднімають тісто.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Метод проведення</a:t>
            </a:r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</a:rPr>
              <a:t>: експеримент.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</a:rPr>
              <a:t>Я розклав однакову кількість готового тіста,замішаного на свіжих дріжджах,у дві ємності . Ємність №1 я поставив підходити при температурі 21 градус , а ємність №2  - поставив підходити біля батареї при температурі 27 градусів. 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Висновок</a:t>
            </a:r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</a:rPr>
              <a:t>:  висока температура прискорює процес бродіння.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 descr="0WHlg_RVpnc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8992" y="3357562"/>
            <a:ext cx="2297430" cy="336712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Рисунок 6" descr="B72WqY9qnro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72198" y="3357562"/>
            <a:ext cx="2457450" cy="336804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Блок-схема: процесс 2"/>
          <p:cNvSpPr/>
          <p:nvPr/>
        </p:nvSpPr>
        <p:spPr>
          <a:xfrm>
            <a:off x="428596" y="285728"/>
            <a:ext cx="8215370" cy="2714644"/>
          </a:xfrm>
          <a:prstGeom prst="flowChart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b="1" dirty="0" smtClean="0"/>
              <a:t>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Дослідження №4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Мета:</a:t>
            </a:r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</a:rPr>
              <a:t>спекти 4 хлібця різного часу витримки тіста і дізнатись, чи залежить якість та смак виробів від часу витримки тіста.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Метод проведення</a:t>
            </a:r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</a:rPr>
              <a:t>: практична робота.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</a:rPr>
              <a:t>  Для цього дослідження мені знадобилися: борошно, сіль, цукор, вода, дріжджі.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</a:rPr>
              <a:t>З цих продуктів  я разом з матусею замісили тісто та розділили його на чотири рівні частини, для того,щоб побачити як час витримки тіста залежить від якості готового продукту та наявності в ньому дірочок. </a:t>
            </a:r>
          </a:p>
          <a:p>
            <a:pPr fontAlgn="base"/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Висновок:</a:t>
            </a:r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Смак і якість залежить від часу витримки тіста.  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 descr="жзю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6050" y="3214686"/>
            <a:ext cx="2643206" cy="314327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Рисунок 5" descr="132880466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7884" y="3214686"/>
            <a:ext cx="2643206" cy="314327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Блок-схема: процесс 2"/>
          <p:cNvSpPr/>
          <p:nvPr/>
        </p:nvSpPr>
        <p:spPr>
          <a:xfrm>
            <a:off x="928662" y="428604"/>
            <a:ext cx="7358114" cy="2286016"/>
          </a:xfrm>
          <a:prstGeom prst="flowChart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b="1" dirty="0" smtClean="0"/>
              <a:t> 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Результат дослідження</a:t>
            </a:r>
            <a:endParaRPr lang="ru-RU" sz="2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</a:rPr>
              <a:t>Таким чином, моя гіпотеза підтвердилася: дріжджі можуть рости, розмножуватись, тому тісто підіймається, утворюючи при випічці дірочки у хлібі. Майже у всіх хлібних виробах завжди бувають дірочки, їх може бути багато або мало. Хліб, в якому більше дірочок, смачніше.</a:t>
            </a:r>
            <a:endParaRPr lang="ru-RU" sz="2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214842" cy="292895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Блок-схема: процесс 2"/>
          <p:cNvSpPr/>
          <p:nvPr/>
        </p:nvSpPr>
        <p:spPr>
          <a:xfrm>
            <a:off x="2857488" y="428604"/>
            <a:ext cx="5715040" cy="5786478"/>
          </a:xfrm>
          <a:prstGeom prst="flowChart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400" dirty="0" smtClean="0"/>
              <a:t> </a:t>
            </a:r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</a:rPr>
              <a:t>Висновки</a:t>
            </a:r>
          </a:p>
          <a:p>
            <a:pPr fontAlgn="base"/>
            <a:endParaRPr lang="uk-UA" sz="2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</a:rPr>
              <a:t>В ході своєї практичної роботи я відповів на поставлене запитання: 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</a:rPr>
              <a:t>Чому в 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</a:rPr>
              <a:t>хлібі так багато дірочок?</a:t>
            </a:r>
            <a:endParaRPr lang="ru-RU" sz="2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</a:rPr>
              <a:t>• Дріжджі потрапляють в тісто.</a:t>
            </a:r>
            <a:endParaRPr lang="ru-RU" sz="2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</a:rPr>
              <a:t>• Грибки відразу беруться за справу.</a:t>
            </a:r>
            <a:endParaRPr lang="ru-RU" sz="2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</a:rPr>
              <a:t>• Вони виробляють вуглекислий газ, від цього тісто піднімається, підходить.</a:t>
            </a:r>
            <a:endParaRPr lang="ru-RU" sz="2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</a:rPr>
              <a:t>• У спекотній печі бульбашки лопаються, газ йде, а дірочки в запашному хлібі залишаються.</a:t>
            </a:r>
            <a:endParaRPr lang="ru-RU" sz="2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</a:rPr>
              <a:t>Смак і якість хліба залежить від часу витримки тіста (потрібно дочекатися, щоб процес бродіння відбувся). Чим краще пройшов процес бродіння, тим більше різноманітних за розміром та формою дірочок-пір, тим смачніше хліб.</a:t>
            </a:r>
            <a:endParaRPr lang="ru-RU" sz="2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Блок-схема: процесс 2"/>
          <p:cNvSpPr/>
          <p:nvPr/>
        </p:nvSpPr>
        <p:spPr>
          <a:xfrm>
            <a:off x="214282" y="285728"/>
            <a:ext cx="4143404" cy="3357586"/>
          </a:xfrm>
          <a:prstGeom prst="flowChart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Візьму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я в руки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хліб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духмяний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незвичайний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святий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Ввібрав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пісню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й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працю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в себе,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 Цей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хліб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рум`яний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столі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Йому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ніг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вклонитись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треба,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– скарб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найбільший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землі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img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786190"/>
            <a:ext cx="5786446" cy="242889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85728"/>
            <a:ext cx="4464051" cy="334803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785794"/>
            <a:ext cx="7467929" cy="514353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4786314" y="1928802"/>
            <a:ext cx="3857652" cy="4286280"/>
          </a:xfrm>
          <a:prstGeom prst="flowChart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Кожен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день ми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їмо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хліб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хлібобулочні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вироби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Мені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завжди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було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цікаво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чому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вироби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дріжджового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тіста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такі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пишні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м'які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надає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їм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таку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властивість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? А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найголовніше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питання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Чому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хлібі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стільки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дірочок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143504" y="500042"/>
            <a:ext cx="2928958" cy="1041276"/>
          </a:xfrm>
          <a:prstGeom prst="flowChart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i="1" dirty="0" smtClean="0">
                <a:solidFill>
                  <a:schemeClr val="accent3">
                    <a:lumMod val="50000"/>
                  </a:schemeClr>
                </a:solidFill>
              </a:rPr>
              <a:t>Вступ</a:t>
            </a:r>
            <a:endParaRPr lang="ru-RU" sz="4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xlib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4071966" cy="585791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785786" y="428604"/>
            <a:ext cx="7500990" cy="857256"/>
          </a:xfrm>
          <a:prstGeom prst="flowChart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Мета : з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</a:rPr>
              <a:t>`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ясувати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причи</a:t>
            </a:r>
            <a:r>
              <a:rPr lang="uk-UA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ни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поя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ви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д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роч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 у хлібі.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785786" y="1714488"/>
            <a:ext cx="7500990" cy="1143008"/>
          </a:xfrm>
          <a:prstGeom prst="flowChart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Задачі : дізнатись,коли на землі з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`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явився хліб ;</a:t>
            </a:r>
          </a:p>
          <a:p>
            <a:pPr algn="ctr"/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`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ясувати, що являють собою дріжджі ;</a:t>
            </a:r>
          </a:p>
          <a:p>
            <a:pPr algn="ctr"/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Дізнатись,при яких умовах у хлібі з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`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являються дірочки.</a:t>
            </a:r>
          </a:p>
          <a:p>
            <a:pPr algn="ctr"/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857224" y="3357562"/>
            <a:ext cx="7429552" cy="1071570"/>
          </a:xfrm>
          <a:prstGeom prst="flowChart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Гіпотеза :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я 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гадаю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др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ж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д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ж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мо</a:t>
            </a:r>
            <a:r>
              <a:rPr lang="uk-UA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жуть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сти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uk-UA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озмножуватись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тому тісто підіймається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утворюючи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при в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ч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ці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д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рочки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хл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б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і.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57224" y="4786322"/>
            <a:ext cx="7500990" cy="1643074"/>
          </a:xfrm>
          <a:prstGeom prst="flowChart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uk-UA" sz="2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Об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`</a:t>
            </a:r>
            <a:r>
              <a:rPr lang="uk-UA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єкт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   дослідження :  хліб.      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                                                            </a:t>
            </a:r>
          </a:p>
          <a:p>
            <a:pPr fontAlgn="base"/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Предмет дослідження : дірочки у хлібі.</a:t>
            </a:r>
            <a:endParaRPr lang="ru-RU" sz="2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Методи дослідження:збір інформації  із різних  джерел, анкетування,порівняння, дослідження, узагальнення.</a:t>
            </a:r>
            <a:endParaRPr lang="ru-RU" sz="2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Блок-схема: процесс 3"/>
          <p:cNvSpPr/>
          <p:nvPr/>
        </p:nvSpPr>
        <p:spPr>
          <a:xfrm>
            <a:off x="2000232" y="714356"/>
            <a:ext cx="5214974" cy="192882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ere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500042"/>
            <a:ext cx="5429288" cy="221457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Рисунок 5" descr="molino_neolc3adtico_de_vaivc3a9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2786058"/>
            <a:ext cx="4429156" cy="3907597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3" name="Рисунок 2" descr="derevenskii-xleb-na-medu_1463406602_fe_15_m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428868"/>
            <a:ext cx="4929222" cy="442913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500562" y="135729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28604"/>
            <a:ext cx="7429552" cy="1928826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ж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звичайний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хліб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робить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таким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пишним,м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</a:rPr>
              <a:t>`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яким та з такими чарівними, апетитними дірочками.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Блок-схема: процесс 2"/>
          <p:cNvSpPr/>
          <p:nvPr/>
        </p:nvSpPr>
        <p:spPr>
          <a:xfrm>
            <a:off x="928662" y="714356"/>
            <a:ext cx="7358114" cy="1928826"/>
          </a:xfrm>
          <a:prstGeom prst="flowChart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Дріжджі - речовини з мікроскопічних грибків, що викликають бродіння. Завдяки їм тісто піднімається в декілька разів.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143248"/>
            <a:ext cx="4143404" cy="3000396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Блок-схема: процесс 2"/>
          <p:cNvSpPr/>
          <p:nvPr/>
        </p:nvSpPr>
        <p:spPr>
          <a:xfrm>
            <a:off x="857224" y="428604"/>
            <a:ext cx="7500990" cy="1928826"/>
          </a:xfrm>
          <a:prstGeom prst="flowChart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Лише в 1680 р. нідерландський натураліст Антоні </a:t>
            </a:r>
            <a:r>
              <a:rPr lang="uk-UA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ван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Левенгук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, розглядаючи під мікроскопом краплю </a:t>
            </a:r>
            <a:r>
              <a:rPr lang="uk-UA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бродючого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 пива, вперше побачив клітини дріжджів. 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Блок-схема: процесс 3"/>
          <p:cNvSpPr/>
          <p:nvPr/>
        </p:nvSpPr>
        <p:spPr>
          <a:xfrm>
            <a:off x="714348" y="428604"/>
            <a:ext cx="7786742" cy="1928826"/>
          </a:xfrm>
          <a:prstGeom prst="flowChart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Тільки в 1857 році великий французький мікробіолог Луї Пастер довів: що дріжджі і процес бродіння дуже тісно пов'язані між собою. 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706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43</cp:revision>
  <dcterms:created xsi:type="dcterms:W3CDTF">2017-03-05T14:24:47Z</dcterms:created>
  <dcterms:modified xsi:type="dcterms:W3CDTF">2017-03-15T17:17:14Z</dcterms:modified>
</cp:coreProperties>
</file>