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C1A1A-E476-411E-8ADB-B9534AC5703E}" type="doc">
      <dgm:prSet loTypeId="urn:microsoft.com/office/officeart/2005/8/layout/default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FE452D-3D3C-491D-BCA1-8056295C1E00}">
      <dgm:prSet phldrT="[Текст]"/>
      <dgm:spPr/>
      <dgm:t>
        <a:bodyPr/>
        <a:lstStyle/>
        <a:p>
          <a:r>
            <a:rPr lang="ru-RU" dirty="0" smtClean="0"/>
            <a:t>Куртка – </a:t>
          </a:r>
          <a:r>
            <a:rPr lang="ru-RU" dirty="0" err="1" smtClean="0"/>
            <a:t>тка</a:t>
          </a:r>
          <a:r>
            <a:rPr lang="ru-RU" dirty="0" smtClean="0"/>
            <a:t> + </a:t>
          </a:r>
          <a:r>
            <a:rPr lang="ru-RU" dirty="0" err="1" smtClean="0"/>
            <a:t>ица</a:t>
          </a:r>
          <a:r>
            <a:rPr lang="ru-RU" dirty="0" smtClean="0"/>
            <a:t> =</a:t>
          </a:r>
          <a:endParaRPr lang="ru-RU" dirty="0"/>
        </a:p>
      </dgm:t>
    </dgm:pt>
    <dgm:pt modelId="{7B54C726-6AF3-4D63-954A-6F0FADAF8471}" type="parTrans" cxnId="{27739422-042F-48C5-8592-AB4EBC76387B}">
      <dgm:prSet/>
      <dgm:spPr/>
      <dgm:t>
        <a:bodyPr/>
        <a:lstStyle/>
        <a:p>
          <a:endParaRPr lang="ru-RU"/>
        </a:p>
      </dgm:t>
    </dgm:pt>
    <dgm:pt modelId="{2A344A3E-8A36-4120-BE5E-D82AE6CFB8CF}" type="sibTrans" cxnId="{27739422-042F-48C5-8592-AB4EBC76387B}">
      <dgm:prSet/>
      <dgm:spPr/>
      <dgm:t>
        <a:bodyPr/>
        <a:lstStyle/>
        <a:p>
          <a:endParaRPr lang="ru-RU"/>
        </a:p>
      </dgm:t>
    </dgm:pt>
    <dgm:pt modelId="{CF901FC9-C15A-4BF8-8A42-6AA30FE81E65}">
      <dgm:prSet phldrT="[Текст]"/>
      <dgm:spPr/>
      <dgm:t>
        <a:bodyPr/>
        <a:lstStyle/>
        <a:p>
          <a:r>
            <a:rPr lang="ru-RU" smtClean="0"/>
            <a:t>Часть – ь + ушко – о + а =</a:t>
          </a:r>
          <a:endParaRPr lang="ru-RU" dirty="0"/>
        </a:p>
      </dgm:t>
    </dgm:pt>
    <dgm:pt modelId="{454C5430-3192-474D-87A8-9F5835BC2720}" type="parTrans" cxnId="{DAAE62CE-8CBE-4FFC-90E6-5D8B1C1D1216}">
      <dgm:prSet/>
      <dgm:spPr/>
      <dgm:t>
        <a:bodyPr/>
        <a:lstStyle/>
        <a:p>
          <a:endParaRPr lang="ru-RU"/>
        </a:p>
      </dgm:t>
    </dgm:pt>
    <dgm:pt modelId="{3367BD8E-1E71-4599-8EAA-10B4302CB786}" type="sibTrans" cxnId="{DAAE62CE-8CBE-4FFC-90E6-5D8B1C1D1216}">
      <dgm:prSet/>
      <dgm:spPr/>
      <dgm:t>
        <a:bodyPr/>
        <a:lstStyle/>
        <a:p>
          <a:endParaRPr lang="ru-RU"/>
        </a:p>
      </dgm:t>
    </dgm:pt>
    <dgm:pt modelId="{EF0A021A-615C-4D29-8061-EE6FD72937D2}">
      <dgm:prSet phldrT="[Текст]"/>
      <dgm:spPr/>
      <dgm:t>
        <a:bodyPr/>
        <a:lstStyle/>
        <a:p>
          <a:r>
            <a:rPr lang="ru-RU" smtClean="0"/>
            <a:t>Кабан – ан + лук =</a:t>
          </a:r>
          <a:endParaRPr lang="ru-RU" dirty="0"/>
        </a:p>
      </dgm:t>
    </dgm:pt>
    <dgm:pt modelId="{E3412C97-56EE-47B7-9D62-DFA3135DEC3B}" type="parTrans" cxnId="{6ADA406C-F73D-4D86-BB92-2D7B86D5D8D4}">
      <dgm:prSet/>
      <dgm:spPr/>
      <dgm:t>
        <a:bodyPr/>
        <a:lstStyle/>
        <a:p>
          <a:endParaRPr lang="ru-RU"/>
        </a:p>
      </dgm:t>
    </dgm:pt>
    <dgm:pt modelId="{4B118EF2-488E-42EF-B0DE-8D903EFC0A9D}" type="sibTrans" cxnId="{6ADA406C-F73D-4D86-BB92-2D7B86D5D8D4}">
      <dgm:prSet/>
      <dgm:spPr/>
      <dgm:t>
        <a:bodyPr/>
        <a:lstStyle/>
        <a:p>
          <a:endParaRPr lang="ru-RU"/>
        </a:p>
      </dgm:t>
    </dgm:pt>
    <dgm:pt modelId="{B57BF239-89BD-4280-9E94-11C9930580EA}">
      <dgm:prSet phldrT="[Текст]"/>
      <dgm:spPr/>
      <dgm:t>
        <a:bodyPr/>
        <a:lstStyle/>
        <a:p>
          <a:r>
            <a:rPr lang="ru-RU" smtClean="0"/>
            <a:t>До + зарытые в землю ценности =</a:t>
          </a:r>
          <a:endParaRPr lang="ru-RU" dirty="0"/>
        </a:p>
      </dgm:t>
    </dgm:pt>
    <dgm:pt modelId="{263A5827-1E57-4EA2-BC29-B5B43978A4C3}" type="parTrans" cxnId="{10451616-5BF7-47A9-B504-8047EA0B6BA5}">
      <dgm:prSet/>
      <dgm:spPr/>
      <dgm:t>
        <a:bodyPr/>
        <a:lstStyle/>
        <a:p>
          <a:endParaRPr lang="ru-RU"/>
        </a:p>
      </dgm:t>
    </dgm:pt>
    <dgm:pt modelId="{3A2462AD-B50A-42CE-BD2E-8364028AF52F}" type="sibTrans" cxnId="{10451616-5BF7-47A9-B504-8047EA0B6BA5}">
      <dgm:prSet/>
      <dgm:spPr/>
      <dgm:t>
        <a:bodyPr/>
        <a:lstStyle/>
        <a:p>
          <a:endParaRPr lang="ru-RU"/>
        </a:p>
      </dgm:t>
    </dgm:pt>
    <dgm:pt modelId="{D446B3A7-C91E-4B6A-B295-A4D369773DF4}">
      <dgm:prSet phldrT="[Текст]"/>
      <dgm:spPr/>
      <dgm:t>
        <a:bodyPr/>
        <a:lstStyle/>
        <a:p>
          <a:r>
            <a:rPr lang="ru-RU" smtClean="0"/>
            <a:t>Кар + знак препинания =</a:t>
          </a:r>
          <a:endParaRPr lang="ru-RU" dirty="0"/>
        </a:p>
      </dgm:t>
    </dgm:pt>
    <dgm:pt modelId="{7A7E4E83-F82A-4377-AE1D-5BA82FF9E7F0}" type="parTrans" cxnId="{B036D534-9125-4A81-BEBB-07DB0F95F447}">
      <dgm:prSet/>
      <dgm:spPr/>
      <dgm:t>
        <a:bodyPr/>
        <a:lstStyle/>
        <a:p>
          <a:endParaRPr lang="ru-RU"/>
        </a:p>
      </dgm:t>
    </dgm:pt>
    <dgm:pt modelId="{CDFCC58E-03A4-48AA-84AE-1E77AD74F86F}" type="sibTrans" cxnId="{B036D534-9125-4A81-BEBB-07DB0F95F447}">
      <dgm:prSet/>
      <dgm:spPr/>
      <dgm:t>
        <a:bodyPr/>
        <a:lstStyle/>
        <a:p>
          <a:endParaRPr lang="ru-RU"/>
        </a:p>
      </dgm:t>
    </dgm:pt>
    <dgm:pt modelId="{52E25B77-2493-41A1-B618-2D3639CDE001}" type="pres">
      <dgm:prSet presAssocID="{812C1A1A-E476-411E-8ADB-B9534AC570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2A3555-1179-45B7-9733-091E6943F941}" type="pres">
      <dgm:prSet presAssocID="{BCFE452D-3D3C-491D-BCA1-8056295C1E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497B0-65F8-41A2-8958-C274FC561BD2}" type="pres">
      <dgm:prSet presAssocID="{2A344A3E-8A36-4120-BE5E-D82AE6CFB8CF}" presName="sibTrans" presStyleCnt="0"/>
      <dgm:spPr/>
    </dgm:pt>
    <dgm:pt modelId="{53321527-165E-4320-8094-FC331667B862}" type="pres">
      <dgm:prSet presAssocID="{CF901FC9-C15A-4BF8-8A42-6AA30FE81E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D2864-CBC7-422D-8944-D381D46425BA}" type="pres">
      <dgm:prSet presAssocID="{3367BD8E-1E71-4599-8EAA-10B4302CB786}" presName="sibTrans" presStyleCnt="0"/>
      <dgm:spPr/>
    </dgm:pt>
    <dgm:pt modelId="{5F634ECF-3738-4668-92B9-1A55270EA0E4}" type="pres">
      <dgm:prSet presAssocID="{EF0A021A-615C-4D29-8061-EE6FD72937D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6580-FE1D-4010-9408-3019C263AAA9}" type="pres">
      <dgm:prSet presAssocID="{4B118EF2-488E-42EF-B0DE-8D903EFC0A9D}" presName="sibTrans" presStyleCnt="0"/>
      <dgm:spPr/>
    </dgm:pt>
    <dgm:pt modelId="{613BD54A-79F5-4E05-A7DA-A9CE525C0D8D}" type="pres">
      <dgm:prSet presAssocID="{B57BF239-89BD-4280-9E94-11C9930580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A37BC-8482-435B-B6AE-77C6B9FEBB43}" type="pres">
      <dgm:prSet presAssocID="{3A2462AD-B50A-42CE-BD2E-8364028AF52F}" presName="sibTrans" presStyleCnt="0"/>
      <dgm:spPr/>
    </dgm:pt>
    <dgm:pt modelId="{FB71CFE9-5F97-41E2-8383-C6A481AEEF94}" type="pres">
      <dgm:prSet presAssocID="{D446B3A7-C91E-4B6A-B295-A4D369773D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D36C05-7161-4BC6-B413-56B675D69ED6}" type="presOf" srcId="{B57BF239-89BD-4280-9E94-11C9930580EA}" destId="{613BD54A-79F5-4E05-A7DA-A9CE525C0D8D}" srcOrd="0" destOrd="0" presId="urn:microsoft.com/office/officeart/2005/8/layout/default#1"/>
    <dgm:cxn modelId="{C9752C2B-1507-4385-9BAB-37FCF3AD06E9}" type="presOf" srcId="{D446B3A7-C91E-4B6A-B295-A4D369773DF4}" destId="{FB71CFE9-5F97-41E2-8383-C6A481AEEF94}" srcOrd="0" destOrd="0" presId="urn:microsoft.com/office/officeart/2005/8/layout/default#1"/>
    <dgm:cxn modelId="{D771DF26-8426-4F7D-83F1-47BA166E76E5}" type="presOf" srcId="{CF901FC9-C15A-4BF8-8A42-6AA30FE81E65}" destId="{53321527-165E-4320-8094-FC331667B862}" srcOrd="0" destOrd="0" presId="urn:microsoft.com/office/officeart/2005/8/layout/default#1"/>
    <dgm:cxn modelId="{27739422-042F-48C5-8592-AB4EBC76387B}" srcId="{812C1A1A-E476-411E-8ADB-B9534AC5703E}" destId="{BCFE452D-3D3C-491D-BCA1-8056295C1E00}" srcOrd="0" destOrd="0" parTransId="{7B54C726-6AF3-4D63-954A-6F0FADAF8471}" sibTransId="{2A344A3E-8A36-4120-BE5E-D82AE6CFB8CF}"/>
    <dgm:cxn modelId="{A97E7456-EC1B-4A0A-AF88-487E603D31A9}" type="presOf" srcId="{BCFE452D-3D3C-491D-BCA1-8056295C1E00}" destId="{842A3555-1179-45B7-9733-091E6943F941}" srcOrd="0" destOrd="0" presId="urn:microsoft.com/office/officeart/2005/8/layout/default#1"/>
    <dgm:cxn modelId="{BC3A45D4-8411-434B-96E1-338A549EB46C}" type="presOf" srcId="{812C1A1A-E476-411E-8ADB-B9534AC5703E}" destId="{52E25B77-2493-41A1-B618-2D3639CDE001}" srcOrd="0" destOrd="0" presId="urn:microsoft.com/office/officeart/2005/8/layout/default#1"/>
    <dgm:cxn modelId="{10451616-5BF7-47A9-B504-8047EA0B6BA5}" srcId="{812C1A1A-E476-411E-8ADB-B9534AC5703E}" destId="{B57BF239-89BD-4280-9E94-11C9930580EA}" srcOrd="3" destOrd="0" parTransId="{263A5827-1E57-4EA2-BC29-B5B43978A4C3}" sibTransId="{3A2462AD-B50A-42CE-BD2E-8364028AF52F}"/>
    <dgm:cxn modelId="{DAAE62CE-8CBE-4FFC-90E6-5D8B1C1D1216}" srcId="{812C1A1A-E476-411E-8ADB-B9534AC5703E}" destId="{CF901FC9-C15A-4BF8-8A42-6AA30FE81E65}" srcOrd="1" destOrd="0" parTransId="{454C5430-3192-474D-87A8-9F5835BC2720}" sibTransId="{3367BD8E-1E71-4599-8EAA-10B4302CB786}"/>
    <dgm:cxn modelId="{6ADA406C-F73D-4D86-BB92-2D7B86D5D8D4}" srcId="{812C1A1A-E476-411E-8ADB-B9534AC5703E}" destId="{EF0A021A-615C-4D29-8061-EE6FD72937D2}" srcOrd="2" destOrd="0" parTransId="{E3412C97-56EE-47B7-9D62-DFA3135DEC3B}" sibTransId="{4B118EF2-488E-42EF-B0DE-8D903EFC0A9D}"/>
    <dgm:cxn modelId="{B036D534-9125-4A81-BEBB-07DB0F95F447}" srcId="{812C1A1A-E476-411E-8ADB-B9534AC5703E}" destId="{D446B3A7-C91E-4B6A-B295-A4D369773DF4}" srcOrd="4" destOrd="0" parTransId="{7A7E4E83-F82A-4377-AE1D-5BA82FF9E7F0}" sibTransId="{CDFCC58E-03A4-48AA-84AE-1E77AD74F86F}"/>
    <dgm:cxn modelId="{ECB0B045-DFE8-4B5D-89C6-C55EC55546CE}" type="presOf" srcId="{EF0A021A-615C-4D29-8061-EE6FD72937D2}" destId="{5F634ECF-3738-4668-92B9-1A55270EA0E4}" srcOrd="0" destOrd="0" presId="urn:microsoft.com/office/officeart/2005/8/layout/default#1"/>
    <dgm:cxn modelId="{66FB4EC3-7A40-43B6-BF0A-7905E52E83F3}" type="presParOf" srcId="{52E25B77-2493-41A1-B618-2D3639CDE001}" destId="{842A3555-1179-45B7-9733-091E6943F941}" srcOrd="0" destOrd="0" presId="urn:microsoft.com/office/officeart/2005/8/layout/default#1"/>
    <dgm:cxn modelId="{F66E53CB-8099-47C6-969F-714B67779E7F}" type="presParOf" srcId="{52E25B77-2493-41A1-B618-2D3639CDE001}" destId="{AB5497B0-65F8-41A2-8958-C274FC561BD2}" srcOrd="1" destOrd="0" presId="urn:microsoft.com/office/officeart/2005/8/layout/default#1"/>
    <dgm:cxn modelId="{5E70B9A0-ACB0-4975-B85C-80F9DBB094D8}" type="presParOf" srcId="{52E25B77-2493-41A1-B618-2D3639CDE001}" destId="{53321527-165E-4320-8094-FC331667B862}" srcOrd="2" destOrd="0" presId="urn:microsoft.com/office/officeart/2005/8/layout/default#1"/>
    <dgm:cxn modelId="{457DC8A5-708E-47D8-AD28-E8A6187F08FD}" type="presParOf" srcId="{52E25B77-2493-41A1-B618-2D3639CDE001}" destId="{4AAD2864-CBC7-422D-8944-D381D46425BA}" srcOrd="3" destOrd="0" presId="urn:microsoft.com/office/officeart/2005/8/layout/default#1"/>
    <dgm:cxn modelId="{69010026-49FB-4A50-BF35-9947441AA2E9}" type="presParOf" srcId="{52E25B77-2493-41A1-B618-2D3639CDE001}" destId="{5F634ECF-3738-4668-92B9-1A55270EA0E4}" srcOrd="4" destOrd="0" presId="urn:microsoft.com/office/officeart/2005/8/layout/default#1"/>
    <dgm:cxn modelId="{E45AED97-F257-4262-9252-0411FD447059}" type="presParOf" srcId="{52E25B77-2493-41A1-B618-2D3639CDE001}" destId="{A5466580-FE1D-4010-9408-3019C263AAA9}" srcOrd="5" destOrd="0" presId="urn:microsoft.com/office/officeart/2005/8/layout/default#1"/>
    <dgm:cxn modelId="{2FD84A98-36C8-4573-94B8-D395ABADF297}" type="presParOf" srcId="{52E25B77-2493-41A1-B618-2D3639CDE001}" destId="{613BD54A-79F5-4E05-A7DA-A9CE525C0D8D}" srcOrd="6" destOrd="0" presId="urn:microsoft.com/office/officeart/2005/8/layout/default#1"/>
    <dgm:cxn modelId="{050FB74F-ACEE-4B89-888E-D2F4B0D8C1A0}" type="presParOf" srcId="{52E25B77-2493-41A1-B618-2D3639CDE001}" destId="{F8FA37BC-8482-435B-B6AE-77C6B9FEBB43}" srcOrd="7" destOrd="0" presId="urn:microsoft.com/office/officeart/2005/8/layout/default#1"/>
    <dgm:cxn modelId="{9B277F1C-A172-47E2-AEB0-9C85298ED01B}" type="presParOf" srcId="{52E25B77-2493-41A1-B618-2D3639CDE001}" destId="{FB71CFE9-5F97-41E2-8383-C6A481AEEF9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2A3555-1179-45B7-9733-091E6943F941}">
      <dsp:nvSpPr>
        <dsp:cNvPr id="0" name=""/>
        <dsp:cNvSpPr/>
      </dsp:nvSpPr>
      <dsp:spPr>
        <a:xfrm>
          <a:off x="975606" y="1617"/>
          <a:ext cx="2842698" cy="17056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Куртка – </a:t>
          </a:r>
          <a:r>
            <a:rPr lang="ru-RU" sz="3400" kern="1200" dirty="0" err="1" smtClean="0"/>
            <a:t>тка</a:t>
          </a:r>
          <a:r>
            <a:rPr lang="ru-RU" sz="3400" kern="1200" dirty="0" smtClean="0"/>
            <a:t> + </a:t>
          </a:r>
          <a:r>
            <a:rPr lang="ru-RU" sz="3400" kern="1200" dirty="0" err="1" smtClean="0"/>
            <a:t>ица</a:t>
          </a:r>
          <a:r>
            <a:rPr lang="ru-RU" sz="3400" kern="1200" dirty="0" smtClean="0"/>
            <a:t> =</a:t>
          </a:r>
          <a:endParaRPr lang="ru-RU" sz="3400" kern="1200" dirty="0"/>
        </a:p>
      </dsp:txBody>
      <dsp:txXfrm>
        <a:off x="975606" y="1617"/>
        <a:ext cx="2842698" cy="1705619"/>
      </dsp:txXfrm>
    </dsp:sp>
    <dsp:sp modelId="{53321527-165E-4320-8094-FC331667B862}">
      <dsp:nvSpPr>
        <dsp:cNvPr id="0" name=""/>
        <dsp:cNvSpPr/>
      </dsp:nvSpPr>
      <dsp:spPr>
        <a:xfrm>
          <a:off x="4102574" y="1617"/>
          <a:ext cx="2842698" cy="1705619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Часть – ь + ушко – о + а =</a:t>
          </a:r>
          <a:endParaRPr lang="ru-RU" sz="3400" kern="1200" dirty="0"/>
        </a:p>
      </dsp:txBody>
      <dsp:txXfrm>
        <a:off x="4102574" y="1617"/>
        <a:ext cx="2842698" cy="1705619"/>
      </dsp:txXfrm>
    </dsp:sp>
    <dsp:sp modelId="{5F634ECF-3738-4668-92B9-1A55270EA0E4}">
      <dsp:nvSpPr>
        <dsp:cNvPr id="0" name=""/>
        <dsp:cNvSpPr/>
      </dsp:nvSpPr>
      <dsp:spPr>
        <a:xfrm>
          <a:off x="975606" y="1991506"/>
          <a:ext cx="2842698" cy="1705619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Кабан – ан + лук =</a:t>
          </a:r>
          <a:endParaRPr lang="ru-RU" sz="3400" kern="1200" dirty="0"/>
        </a:p>
      </dsp:txBody>
      <dsp:txXfrm>
        <a:off x="975606" y="1991506"/>
        <a:ext cx="2842698" cy="1705619"/>
      </dsp:txXfrm>
    </dsp:sp>
    <dsp:sp modelId="{613BD54A-79F5-4E05-A7DA-A9CE525C0D8D}">
      <dsp:nvSpPr>
        <dsp:cNvPr id="0" name=""/>
        <dsp:cNvSpPr/>
      </dsp:nvSpPr>
      <dsp:spPr>
        <a:xfrm>
          <a:off x="4102574" y="1991506"/>
          <a:ext cx="2842698" cy="1705619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До + зарытые в землю ценности =</a:t>
          </a:r>
          <a:endParaRPr lang="ru-RU" sz="3400" kern="1200" dirty="0"/>
        </a:p>
      </dsp:txBody>
      <dsp:txXfrm>
        <a:off x="4102574" y="1991506"/>
        <a:ext cx="2842698" cy="1705619"/>
      </dsp:txXfrm>
    </dsp:sp>
    <dsp:sp modelId="{FB71CFE9-5F97-41E2-8383-C6A481AEEF94}">
      <dsp:nvSpPr>
        <dsp:cNvPr id="0" name=""/>
        <dsp:cNvSpPr/>
      </dsp:nvSpPr>
      <dsp:spPr>
        <a:xfrm>
          <a:off x="2539090" y="3981395"/>
          <a:ext cx="2842698" cy="170561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Кар + знак препинания =</a:t>
          </a:r>
          <a:endParaRPr lang="ru-RU" sz="3400" kern="1200" dirty="0"/>
        </a:p>
      </dsp:txBody>
      <dsp:txXfrm>
        <a:off x="2539090" y="3981395"/>
        <a:ext cx="2842698" cy="1705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019F-009E-41D4-A611-A65C101AFB4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62E4-2302-48AF-8259-2BA468533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79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62E4-2302-48AF-8259-2BA468533C2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25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о сколько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2875"/>
            <a:ext cx="37814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1">
                <a:latin typeface="Consolas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  <a:latin typeface="Consolas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2406-C6CC-4B28-BD5C-48FC765BC140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62A06-A877-4D66-A556-B067CEB11E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34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AFEE-3041-4B53-B554-E49DC3164186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FAEF1-9E32-4D7F-A047-CEB8D6B325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6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D5DE-2FA0-4379-94BC-794674EE9F76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A2B3-6502-48EB-8900-31F679DD7B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9500" y="6357938"/>
            <a:ext cx="12525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ma-S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http://ku4mina.ucoz.ru/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654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901014" cy="49117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3216-FE36-4581-AF3D-0A8C99757055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86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303C-6E91-4B6B-8556-5F5C65E53A32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4163-4FB4-46C0-9AB8-BBA766FFD3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4291"/>
            <a:ext cx="7772400" cy="571503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43577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4E5F-7FB9-4C04-9047-BFF3888EAF6E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AD69-C594-4A58-AC1E-5F023A84A5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3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3C62-C3BF-4B06-8A46-62F6B15F1E74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7BDAA-2F50-4417-B7D1-04A4EA8F98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3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410F-D41E-435D-B5F2-0A3D4D0847C5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D75A-D058-4F06-89AD-B731A5737C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29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7F86-41DD-4087-A5C2-27D85907442D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3C89F-16B0-4E2D-BAC2-FE8E15E5A2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57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4452-E34B-4B02-9D3A-756FAEC07531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D9A1-5AD4-4B66-829F-D24F3C3C38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77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461B-86B6-4C19-8C09-B6EA7EF2909D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DC106-10D1-462A-BF64-4E3F6EE73E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0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пероe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57750"/>
            <a:ext cx="16002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BB5190-D9A6-424E-A582-ED9FA1C51A65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00938" y="6356350"/>
            <a:ext cx="1185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C060A0D-A623-4928-91E9-6FE375F99C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00" y="6357938"/>
            <a:ext cx="12525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ma-S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http://ku4mina.ucoz.ru/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632848" cy="1512168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«Имя </a:t>
            </a:r>
            <a:b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существительное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uk-UA" sz="4800" b="1" dirty="0" smtClean="0">
                <a:solidFill>
                  <a:srgbClr val="7030A0"/>
                </a:solidFill>
                <a:latin typeface="Comic Sans MS" pitchFamily="66" charset="0"/>
              </a:rPr>
              <a:t>как часть речи. Морфологические признаки. Синтаксическая роль</a:t>
            </a:r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301208"/>
            <a:ext cx="367240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обобщения и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систематизации знаний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/>
          <a:lstStyle/>
          <a:p>
            <a:pPr algn="r"/>
            <a:r>
              <a:rPr lang="ru-RU" sz="4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sz="4000" dirty="0" smtClean="0">
                <a:latin typeface="Consolas" pitchFamily="49" charset="0"/>
                <a:cs typeface="Consolas" pitchFamily="49" charset="0"/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Определить склонение имени существительного, распределить слова в три колонки: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323528" y="2564904"/>
            <a:ext cx="8604448" cy="4032448"/>
          </a:xfrm>
          <a:prstGeom prst="wave">
            <a:avLst>
              <a:gd name="adj1" fmla="val 11846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Спортсмен, терраса, тень, ночь, вежливость, кружево, рейс, деталь, состязание, салфетка, бахрома, карниз, генерал, поражение, перила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низ 12"/>
          <p:cNvSpPr/>
          <p:nvPr/>
        </p:nvSpPr>
        <p:spPr>
          <a:xfrm>
            <a:off x="467544" y="548680"/>
            <a:ext cx="3384376" cy="331236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Выберите собственные существительные. Составьте с одним из них предложение.</a:t>
            </a:r>
          </a:p>
          <a:p>
            <a:pPr algn="ctr"/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5724128" y="3140968"/>
            <a:ext cx="3419872" cy="3456384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Выберите нарицательные существительные. Составьте с одним из них предложение.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62" name="Picture 6" descr="C:\Users\Валерия\Desktop\p53_yerudity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88372"/>
            <a:ext cx="2664296" cy="2769628"/>
          </a:xfrm>
          <a:prstGeom prst="rect">
            <a:avLst/>
          </a:prstGeom>
          <a:noFill/>
        </p:spPr>
      </p:pic>
      <p:pic>
        <p:nvPicPr>
          <p:cNvPr id="19463" name="Picture 7" descr="C:\Users\Валерия\Desktop\i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2232"/>
            <a:ext cx="2232248" cy="22963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47864" y="188640"/>
            <a:ext cx="23762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задание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275856" y="2636912"/>
            <a:ext cx="41029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Корова, озеро, дом,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Самуил Маршак, Украина, «ВАЗ».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188640"/>
            <a:ext cx="23762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задание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Валерия\Desktop\p53_yerudity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2398088" cy="2492896"/>
          </a:xfrm>
          <a:prstGeom prst="rect">
            <a:avLst/>
          </a:prstGeom>
          <a:noFill/>
        </p:spPr>
      </p:pic>
      <p:pic>
        <p:nvPicPr>
          <p:cNvPr id="5" name="Picture 7" descr="C:\Users\Валерия\Desktop\i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2206749" cy="227010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692696"/>
            <a:ext cx="521837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Определите, в каждой пословице падеж существительного ЯЗЫК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спеши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языком</a:t>
            </a:r>
            <a:r>
              <a:rPr kumimoji="0" lang="ru-RU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торопись делом.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давай воли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языку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пиру в беседе, а сердцу – во гневе.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Ешь пирог с грибами, держи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зубами.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ык</a:t>
            </a: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Киева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доведет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Видно, у него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чешется.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9344" y="4420561"/>
            <a:ext cx="5904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предложение с комментированием, объясняя все орфограммы.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вершине</a:t>
            </a:r>
            <a:r>
              <a:rPr kumimoji="0" lang="ru-RU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сосны</a:t>
            </a:r>
            <a:r>
              <a:rPr kumimoji="0" lang="ru-RU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громко застучал лесной.</a:t>
            </a:r>
            <a:endParaRPr kumimoji="0" lang="ru-RU" sz="24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6840252" y="3176972"/>
            <a:ext cx="100811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1547664" y="3573016"/>
            <a:ext cx="936104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36" y="260648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Перевести текст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072" y="170080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Давня легенда розповідає. На світанку нашої землі Бог оглядав творіння рук Своїх. Натомившись, наказав зробити відпочинок і разом з ангелами Він пустився на землю. Ця земля була багатою на сонце, звіра та пташок. А найбільше сподобались Богові люди того краю. Всюди зустрічали Його хлібом і сіллю. Він став часто навідуватись сюди зі словами: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Рушаймо у край!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Кажуть, з того і пішла назва нашої держави: Україна.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(За М. </a:t>
            </a:r>
            <a:r>
              <a:rPr lang="uk-UA" sz="200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Крищуком</a:t>
            </a:r>
            <a:r>
              <a:rPr lang="uk-UA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73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260648"/>
            <a:ext cx="393556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закончился урок,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Подведем сейчас итог,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много вспомнили, друзья,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этого никак нельзя.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мы повторили,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практике их применили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Задачи, находя решенье,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мышленье,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и внимание,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Закрепляли знания.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теперь, внимание,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вызовет оно проблем,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Решенье ход известен всем.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закончен, друзья,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скорого свиданья.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C:\Users\Валерия\Desktop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747" y="3029013"/>
            <a:ext cx="5111253" cy="382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я\Desktop\vetton_ru_watermelon-4-7733x5155.jpg"/>
          <p:cNvPicPr>
            <a:picLocks noChangeAspect="1" noChangeArrowheads="1"/>
          </p:cNvPicPr>
          <p:nvPr/>
        </p:nvPicPr>
        <p:blipFill>
          <a:blip r:embed="rId2" cstate="print"/>
          <a:srcRect l="8190" t="1890" r="8021" b="8336"/>
          <a:stretch>
            <a:fillRect/>
          </a:stretch>
        </p:blipFill>
        <p:spPr bwMode="auto">
          <a:xfrm>
            <a:off x="3635896" y="1484784"/>
            <a:ext cx="3125147" cy="2232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034686" cy="92211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Игра «Отгадаем мы загадки»</a:t>
            </a:r>
            <a:endParaRPr lang="ru-RU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Берега зеленые,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Вода красная,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Рыбки черные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Весь я сделан из железа,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У меня ни ног, ни рук,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Я по шляпку в доску влезу,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по мне все стук  да стук.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Валерия\Desktop\data-tolevue-500x500.jpg"/>
          <p:cNvPicPr>
            <a:picLocks noChangeAspect="1" noChangeArrowheads="1"/>
          </p:cNvPicPr>
          <p:nvPr/>
        </p:nvPicPr>
        <p:blipFill>
          <a:blip r:embed="rId3" cstate="print"/>
          <a:srcRect l="27320" t="12200" r="25808" b="10689"/>
          <a:stretch>
            <a:fillRect/>
          </a:stretch>
        </p:blipFill>
        <p:spPr bwMode="auto">
          <a:xfrm>
            <a:off x="6588224" y="2996952"/>
            <a:ext cx="223224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7931224" cy="5793507"/>
          </a:xfrm>
        </p:spPr>
        <p:txBody>
          <a:bodyPr/>
          <a:lstStyle/>
          <a:p>
            <a:r>
              <a:rPr lang="ru-RU" i="1" dirty="0" smtClean="0"/>
              <a:t>Под сосною у дорожки,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Кто стоит среди травы?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Ножка есть, но нет сапожек.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Шляпка есть – нет головы.</a:t>
            </a:r>
          </a:p>
          <a:p>
            <a:endParaRPr lang="ru-RU" i="1" dirty="0" smtClean="0"/>
          </a:p>
          <a:p>
            <a:r>
              <a:rPr lang="ru-RU" i="1" dirty="0" smtClean="0"/>
              <a:t>За тобою он плетется,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Хоть на месте остается.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Валерия\Desktop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448272" cy="2448272"/>
          </a:xfrm>
          <a:prstGeom prst="rect">
            <a:avLst/>
          </a:prstGeom>
          <a:noFill/>
        </p:spPr>
      </p:pic>
      <p:pic>
        <p:nvPicPr>
          <p:cNvPr id="2052" name="Picture 4" descr="C:\Users\Валерия\Desktop\202e97f60bfd645f839ddaa4a66dd4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2597274" cy="259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 поле лестница лежит,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Дом по лестнице бежит.</a:t>
            </a:r>
            <a:endParaRPr lang="ru-RU" dirty="0" smtClean="0"/>
          </a:p>
          <a:p>
            <a:pPr lvl="2"/>
            <a:r>
              <a:rPr lang="ru-RU" sz="3200" i="1" dirty="0" smtClean="0"/>
              <a:t>Если я пуста бываю,</a:t>
            </a:r>
            <a:endParaRPr lang="ru-RU" sz="3200" dirty="0" smtClean="0"/>
          </a:p>
          <a:p>
            <a:pPr>
              <a:buNone/>
            </a:pPr>
            <a:r>
              <a:rPr lang="ru-RU" i="1" dirty="0" smtClean="0"/>
              <a:t>		Про тебя я забываю,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Но тогда несу еду,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Мимо рта я не 	пройду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7410" name="Picture 2" descr="C:\Users\Валерия\Desktop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2012">
            <a:off x="732914" y="1730532"/>
            <a:ext cx="3568714" cy="237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Валерия\Desktop\1078242b59de48dd58c3f25e30749947.jpg"/>
          <p:cNvPicPr>
            <a:picLocks noChangeAspect="1" noChangeArrowheads="1"/>
          </p:cNvPicPr>
          <p:nvPr/>
        </p:nvPicPr>
        <p:blipFill>
          <a:blip r:embed="rId3" cstate="print"/>
          <a:srcRect l="9977" t="3307" r="11089" b="9977"/>
          <a:stretch>
            <a:fillRect/>
          </a:stretch>
        </p:blipFill>
        <p:spPr bwMode="auto">
          <a:xfrm>
            <a:off x="4355976" y="4437112"/>
            <a:ext cx="3960440" cy="217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Арифметическая грамматика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nsolas" pitchFamily="49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980728"/>
          <a:ext cx="79208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919133"/>
            <a:ext cx="5760640" cy="922425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Интерактивное упражнение «Кто?» или «Что?»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4" name="Рисунок 3" descr="C:\Users\Валерия\Desktop\i (2).jpg"/>
          <p:cNvPicPr/>
          <p:nvPr/>
        </p:nvPicPr>
        <p:blipFill>
          <a:blip r:embed="rId2" cstate="print"/>
          <a:srcRect l="14089" t="4186" r="17526"/>
          <a:stretch>
            <a:fillRect/>
          </a:stretch>
        </p:blipFill>
        <p:spPr bwMode="auto">
          <a:xfrm>
            <a:off x="1475656" y="2924944"/>
            <a:ext cx="173355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Валерия\Desktop\1920x1440_354715_[www.ArtFile.ru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53136"/>
            <a:ext cx="2496691" cy="198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Валерия\Desktop\koala-branch-lie-spotted-3840x2400.jpg"/>
          <p:cNvPicPr/>
          <p:nvPr/>
        </p:nvPicPr>
        <p:blipFill>
          <a:blip r:embed="rId4" cstate="print"/>
          <a:srcRect r="20283"/>
          <a:stretch>
            <a:fillRect/>
          </a:stretch>
        </p:blipFill>
        <p:spPr bwMode="auto">
          <a:xfrm>
            <a:off x="755576" y="1204643"/>
            <a:ext cx="22479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Валерия\Desktop\i (5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7182" y="2172187"/>
            <a:ext cx="257048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Валерия\Desktop\i (4).jpg"/>
          <p:cNvPicPr/>
          <p:nvPr/>
        </p:nvPicPr>
        <p:blipFill>
          <a:blip r:embed="rId6" cstate="print"/>
          <a:srcRect t="17160"/>
          <a:stretch>
            <a:fillRect/>
          </a:stretch>
        </p:blipFill>
        <p:spPr bwMode="auto">
          <a:xfrm>
            <a:off x="6156176" y="2636912"/>
            <a:ext cx="25527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Валерия\Desktop\6.jpg"/>
          <p:cNvPicPr/>
          <p:nvPr/>
        </p:nvPicPr>
        <p:blipFill>
          <a:blip r:embed="rId7" cstate="print"/>
          <a:srcRect l="7181" r="20213"/>
          <a:stretch>
            <a:fillRect/>
          </a:stretch>
        </p:blipFill>
        <p:spPr bwMode="auto">
          <a:xfrm>
            <a:off x="755576" y="4705350"/>
            <a:ext cx="386524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Валерия\Desktop\i (3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32656"/>
            <a:ext cx="231685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Физкультминутка</a:t>
            </a:r>
            <a:endParaRPr lang="ru-RU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25602" name="Picture 2" descr="C:\Users\Валерия\Desktop\1371631824_Master-klass-vyglyadet-ka_7.jpg"/>
          <p:cNvPicPr>
            <a:picLocks noChangeAspect="1" noChangeArrowheads="1"/>
          </p:cNvPicPr>
          <p:nvPr/>
        </p:nvPicPr>
        <p:blipFill>
          <a:blip r:embed="rId2" cstate="print"/>
          <a:srcRect l="51189" t="869"/>
          <a:stretch>
            <a:fillRect/>
          </a:stretch>
        </p:blipFill>
        <p:spPr bwMode="auto">
          <a:xfrm>
            <a:off x="971600" y="908720"/>
            <a:ext cx="2956942" cy="450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Валерия\Desktop\1390906915_invali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Работа по карточкам</a:t>
            </a:r>
            <a:endParaRPr lang="ru-RU" sz="4000" dirty="0">
              <a:solidFill>
                <a:srgbClr val="7030A0"/>
              </a:solidFill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1872208" cy="423738"/>
          </a:xfrm>
        </p:spPr>
        <p:txBody>
          <a:bodyPr/>
          <a:lstStyle/>
          <a:p>
            <a:r>
              <a:rPr lang="ru-RU" dirty="0" smtClean="0"/>
              <a:t>Карточка 1.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187624" y="1412776"/>
          <a:ext cx="7560840" cy="51125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13352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Префиксальный</a:t>
                      </a:r>
                      <a:endParaRPr lang="ru-RU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Суффиксальный</a:t>
                      </a:r>
                      <a:endParaRPr lang="ru-RU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Префиксально-суффиксальный</a:t>
                      </a:r>
                      <a:endParaRPr lang="ru-RU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Сложение основ</a:t>
                      </a:r>
                      <a:endParaRPr lang="ru-RU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6958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пригород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велосипедист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подоконник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луноход</a:t>
                      </a:r>
                      <a:endParaRPr lang="ru-RU" dirty="0"/>
                    </a:p>
                  </a:txBody>
                  <a:tcPr/>
                </a:tc>
              </a:tr>
              <a:tr h="99403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соавтор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сварщик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подстаканник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мореплаватель</a:t>
                      </a:r>
                      <a:endParaRPr lang="ru-RU" dirty="0"/>
                    </a:p>
                  </a:txBody>
                  <a:tcPr/>
                </a:tc>
              </a:tr>
              <a:tr h="695824">
                <a:tc>
                  <a:txBody>
                    <a:bodyPr/>
                    <a:lstStyle/>
                    <a:p>
                      <a:pPr algn="just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мотоциклист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695824">
                <a:tc>
                  <a:txBody>
                    <a:bodyPr/>
                    <a:lstStyle/>
                    <a:p>
                      <a:pPr algn="just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кирпичик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695824">
                <a:tc>
                  <a:txBody>
                    <a:bodyPr/>
                    <a:lstStyle/>
                    <a:p>
                      <a:pPr algn="just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медвежонок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6"/>
          <p:cNvGraphicFramePr>
            <a:graphicFrameLocks/>
          </p:cNvGraphicFramePr>
          <p:nvPr/>
        </p:nvGraphicFramePr>
        <p:xfrm>
          <a:off x="1619672" y="764704"/>
          <a:ext cx="5915000" cy="578235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36104"/>
                <a:gridCol w="1512168"/>
                <a:gridCol w="1728192"/>
                <a:gridCol w="1738536"/>
              </a:tblGrid>
              <a:tr h="13292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камыши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озеро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земляника</a:t>
                      </a:r>
                      <a:endParaRPr lang="ru-RU" dirty="0"/>
                    </a:p>
                  </a:txBody>
                  <a:tcPr/>
                </a:tc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Им.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камыши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озеро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земляника</a:t>
                      </a:r>
                      <a:endParaRPr lang="ru-RU" dirty="0"/>
                    </a:p>
                  </a:txBody>
                  <a:tcPr/>
                </a:tc>
              </a:tr>
              <a:tr h="98957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Р.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камышей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озера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земляники</a:t>
                      </a:r>
                      <a:endParaRPr lang="ru-RU" dirty="0"/>
                    </a:p>
                  </a:txBody>
                  <a:tcPr/>
                </a:tc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Д.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камышам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озеру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землянике</a:t>
                      </a:r>
                      <a:endParaRPr lang="ru-RU" dirty="0"/>
                    </a:p>
                  </a:txBody>
                  <a:tcPr/>
                </a:tc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В.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камыши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озеро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землянику</a:t>
                      </a:r>
                      <a:endParaRPr lang="ru-RU" dirty="0"/>
                    </a:p>
                  </a:txBody>
                  <a:tcPr/>
                </a:tc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Т.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камышами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озером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земляникой</a:t>
                      </a:r>
                      <a:endParaRPr lang="ru-RU" dirty="0"/>
                    </a:p>
                  </a:txBody>
                  <a:tcPr/>
                </a:tc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П.</a:t>
                      </a:r>
                      <a:r>
                        <a:rPr lang="ru-RU" baseline="0" dirty="0" smtClean="0"/>
                        <a:t>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камышах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озере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землянике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4"/>
          <p:cNvSpPr txBox="1">
            <a:spLocks/>
          </p:cNvSpPr>
          <p:nvPr/>
        </p:nvSpPr>
        <p:spPr>
          <a:xfrm>
            <a:off x="971600" y="188640"/>
            <a:ext cx="2952328" cy="720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Карточка 2.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  <p:tag name="ISPRING_RESOURCE_PATHS_HASH_2" val="6e4c4aa30c73ac91be5c2d3bd9979b4eaf5676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08102014_2157</Template>
  <TotalTime>141</TotalTime>
  <Words>507</Words>
  <Application>Microsoft Office PowerPoint</Application>
  <PresentationFormat>Экран (4:3)</PresentationFormat>
  <Paragraphs>117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«Имя  существительное  как часть речи. Морфологические признаки. Синтаксическая роль»</vt:lpstr>
      <vt:lpstr>Игра «Отгадаем мы загадки»</vt:lpstr>
      <vt:lpstr>Слайд 3</vt:lpstr>
      <vt:lpstr>Слайд 4</vt:lpstr>
      <vt:lpstr>Арифметическая грамматика</vt:lpstr>
      <vt:lpstr>Слайд 6</vt:lpstr>
      <vt:lpstr>Физкультминутка</vt:lpstr>
      <vt:lpstr>Работа по карточкам</vt:lpstr>
      <vt:lpstr>Слайд 9</vt:lpstr>
      <vt:lpstr> Определить склонение имени существительного, распределить слова в три колонки: </vt:lpstr>
      <vt:lpstr>Слайд 11</vt:lpstr>
      <vt:lpstr>Слайд 12</vt:lpstr>
      <vt:lpstr> Перевести текст</vt:lpstr>
      <vt:lpstr>Слайд 14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Олег Грибан</dc:creator>
  <cp:lastModifiedBy>Валерия</cp:lastModifiedBy>
  <cp:revision>22</cp:revision>
  <dcterms:created xsi:type="dcterms:W3CDTF">2014-12-07T17:39:27Z</dcterms:created>
  <dcterms:modified xsi:type="dcterms:W3CDTF">2017-02-20T14:18:01Z</dcterms:modified>
</cp:coreProperties>
</file>