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60" r:id="rId5"/>
    <p:sldId id="261" r:id="rId6"/>
    <p:sldId id="263" r:id="rId7"/>
    <p:sldId id="264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vstart2017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ВПЕВНЕНИЙ СТАРТ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  ПРОГРАМА 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НАВЧАЛЬНО-МЕТОДИЧНЕ ЗАБЕЗПЕЧЕННЯ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Замовлення</a:t>
            </a:r>
            <a:endParaRPr lang="ru-RU" b="1" cap="all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7425" indent="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email: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vstart2017@gmail.com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87425" indent="0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тел.: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(063) 83 - 26 - 824</a:t>
            </a:r>
          </a:p>
          <a:p>
            <a:pPr marL="987425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         (066) 69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70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535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15200" cy="1152128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Інструктивно-методичні рекомендації  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“Про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організацію освітньої роботи в ДНЗ 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2017-2018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н.р.”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(витяг)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1484784"/>
            <a:ext cx="7715200" cy="43924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… В умовах освітньої реформи «Нова українська школа», що здійснюється Міністерством освіти і науки України, важливим завданням є забезпечення наступності між ланками освіти. …</a:t>
            </a:r>
          </a:p>
          <a:p>
            <a:pPr algn="just">
              <a:buNone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… Саме тому, підготовлено нову редакцію програми розвитку дітей старшого дошкільного віку «Впевнений старт». Авторська група сформувала головні конструкти програмних завдань з урахуванням вимог сьогодення: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створення фундаменту успішності дитини в умовах нової української школи; </a:t>
            </a:r>
          </a:p>
          <a:p>
            <a:pPr algn="just">
              <a:buFont typeface="Wingdings" pitchFamily="2" charset="2"/>
              <a:buChar char="§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збалансування напрямів розвитку цілісної особистості дитини; </a:t>
            </a:r>
          </a:p>
          <a:p>
            <a:pPr>
              <a:buFont typeface="Wingdings" pitchFamily="2" charset="2"/>
              <a:buChar char="§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створення сучасної та зручної системи методичного сервісу для педагогів та батьків. </a:t>
            </a:r>
            <a:b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Тож звертаємо увагу педагогів на те, що у новому навчальному році набуде чинність нова редакція програми розвитку дітей старшого дошкільного віку «Впевнений старт». </a:t>
            </a:r>
          </a:p>
          <a:p>
            <a:pPr algn="r">
              <a:buNone/>
            </a:pP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МОН України №1/9-322 від 13.06.2017р.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92888" cy="1143000"/>
          </a:xfrm>
        </p:spPr>
        <p:txBody>
          <a:bodyPr>
            <a:normAutofit/>
          </a:bodyPr>
          <a:lstStyle/>
          <a:p>
            <a:r>
              <a:rPr lang="uk-UA" sz="28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 Запитання</a:t>
            </a:r>
            <a:endParaRPr lang="ru-RU" sz="2800" b="1" cap="all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52528"/>
          </a:xfrm>
        </p:spPr>
        <p:txBody>
          <a:bodyPr>
            <a:normAutofit fontScale="85000" lnSpcReduction="10000"/>
          </a:bodyPr>
          <a:lstStyle/>
          <a:p>
            <a: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  <a:t>Якого першокласника чекає нова українська школа?</a:t>
            </a:r>
          </a:p>
          <a:p>
            <a: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  <a:t>Чи працювали Ви за програмами, які мають повний комплект методичного забезпечення та прямий супровід від авторів?</a:t>
            </a:r>
          </a:p>
          <a:p>
            <a: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  <a:t>Чи маєте Ви ефективний спосіб залучення батьків в освітній процес?</a:t>
            </a:r>
          </a:p>
          <a:p>
            <a: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  <a:t>Який формат взаємодії з дитиною </a:t>
            </a:r>
            <a:b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  <a:t>забезпечить очікуваний результат</a:t>
            </a:r>
            <a:r>
              <a:rPr lang="uk-UA" sz="33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uk-UA" sz="33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buNone/>
            </a:pPr>
            <a:endParaRPr lang="uk-UA" sz="3000" b="1" cap="all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uk-UA" sz="30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є відповіді</a:t>
            </a:r>
            <a:endParaRPr lang="uk-UA" sz="3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3991" y="404664"/>
            <a:ext cx="2565921" cy="1211734"/>
          </a:xfrm>
        </p:spPr>
        <p:txBody>
          <a:bodyPr anchor="ctr"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Оновлена програма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ВПЕВНЕНИЙ СТАРТ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ВС_програма_обкладинка_правильн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2138" y="273050"/>
            <a:ext cx="413833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628800"/>
            <a:ext cx="3456384" cy="4392488"/>
          </a:xfrm>
        </p:spPr>
        <p:txBody>
          <a:bodyPr/>
          <a:lstStyle/>
          <a:p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ГРИФ </a:t>
            </a:r>
            <a:r>
              <a:rPr lang="uk-UA" sz="1800" dirty="0" err="1" smtClean="0">
                <a:solidFill>
                  <a:schemeClr val="tx2">
                    <a:lumMod val="50000"/>
                  </a:schemeClr>
                </a:solidFill>
              </a:rPr>
              <a:t>“Рекомендовано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МОН </a:t>
            </a:r>
            <a:r>
              <a:rPr lang="uk-UA" sz="1800" dirty="0" err="1" smtClean="0">
                <a:solidFill>
                  <a:schemeClr val="tx2">
                    <a:lumMod val="50000"/>
                  </a:schemeClr>
                </a:solidFill>
              </a:rPr>
              <a:t>України”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 (Лист МОН України </a:t>
            </a:r>
            <a:b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№ 1/11-7684 від 01.08.2017)</a:t>
            </a:r>
          </a:p>
          <a:p>
            <a:endParaRPr lang="uk-UA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Розроблена  у відповідності до Базового компоненту </a:t>
            </a:r>
            <a:b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дошкільної освіти України</a:t>
            </a:r>
          </a:p>
          <a:p>
            <a:endParaRPr lang="uk-UA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Відповідає положенням </a:t>
            </a:r>
            <a:b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концепції  освітньої реформи </a:t>
            </a:r>
            <a:b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dirty="0" err="1" smtClean="0">
                <a:solidFill>
                  <a:schemeClr val="tx2">
                    <a:lumMod val="50000"/>
                  </a:schemeClr>
                </a:solidFill>
              </a:rPr>
              <a:t>“Нова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українська </a:t>
            </a:r>
            <a:r>
              <a:rPr lang="uk-UA" sz="1800" dirty="0" err="1" smtClean="0">
                <a:solidFill>
                  <a:schemeClr val="tx2">
                    <a:lumMod val="50000"/>
                  </a:schemeClr>
                </a:solidFill>
              </a:rPr>
              <a:t>школа”</a:t>
            </a:r>
            <a:endParaRPr lang="uk-UA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2565921" cy="1023094"/>
          </a:xfrm>
        </p:spPr>
        <p:txBody>
          <a:bodyPr anchor="t"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Оновлена програма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ВПЕВНЕНИЙ СТАРТ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628800"/>
            <a:ext cx="3744416" cy="37444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Містить чітко визначені  та структуровані освітні завдання </a:t>
            </a:r>
          </a:p>
          <a:p>
            <a:pPr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Передбачає свободу професійної діяльності вихователів у виборі форм, методів, засобів реалізації освітніх завдань</a:t>
            </a:r>
          </a:p>
          <a:p>
            <a:pPr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dirty="0" err="1" smtClean="0">
                <a:solidFill>
                  <a:schemeClr val="tx2">
                    <a:lumMod val="50000"/>
                  </a:schemeClr>
                </a:solidFill>
              </a:rPr>
              <a:t>Результатозорієнтована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Передбачає широкі можливості для активізації співпраці з батьками </a:t>
            </a:r>
          </a:p>
          <a:p>
            <a:pPr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Розроблено повний комплект навчально-методичного забезпечення</a:t>
            </a:r>
          </a:p>
          <a:p>
            <a:endParaRPr lang="uk-UA" sz="1800" b="1" dirty="0" smtClean="0"/>
          </a:p>
          <a:p>
            <a:endParaRPr lang="uk-UA" sz="18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447" y="315813"/>
            <a:ext cx="40100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3008313" cy="635670"/>
          </a:xfrm>
        </p:spPr>
        <p:txBody>
          <a:bodyPr anchor="t"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ВИХОВАТЕЛЮ – 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методичні рекомендації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628800"/>
            <a:ext cx="3008313" cy="3705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Дидактико-методичні основи реалізації програми «Впевнений старт»</a:t>
            </a:r>
          </a:p>
          <a:p>
            <a:pPr>
              <a:buFont typeface="Wingdings" pitchFamily="2" charset="2"/>
              <a:buChar char="ü"/>
            </a:pP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Перспективне планування: п’ять тематичних блоків</a:t>
            </a:r>
          </a:p>
          <a:p>
            <a:pPr>
              <a:buFont typeface="Wingdings" pitchFamily="2" charset="2"/>
              <a:buChar char="ü"/>
            </a:pP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  <a:t>Календарне планування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:  щоденні рекомендації  щодо організації взаємодії з дітьми</a:t>
            </a:r>
          </a:p>
          <a:p>
            <a:pPr>
              <a:buFont typeface="Wingdings" pitchFamily="2" charset="2"/>
              <a:buChar char="ü"/>
            </a:pP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  <a:t> Наочні та презентаційні матеріали</a:t>
            </a:r>
            <a:r>
              <a:rPr lang="uk-UA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</a:rPr>
              <a:t>на порталі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</a:rPr>
              <a:t>VSTART.COM.UA  </a:t>
            </a:r>
            <a:endParaRPr lang="uk-UA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800" dirty="0"/>
          </a:p>
        </p:txBody>
      </p:sp>
      <p:pic>
        <p:nvPicPr>
          <p:cNvPr id="3074" name="Picture 2" descr="C:\Users\User\Documents\ВС_метод_комлект\Обкладинки\Cover-Книга вихователя-WS-Part-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889" y="273050"/>
            <a:ext cx="4139559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3008313" cy="1787798"/>
          </a:xfrm>
        </p:spPr>
        <p:txBody>
          <a:bodyPr anchor="t"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ДИТИНІ  – 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комплект навчальних посібників: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книга дошкільника (1,2,3 ч.)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альбом художньо-творчої діяльності (1,2,3 ч.)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2204864"/>
            <a:ext cx="3296345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  <a:t>Розвивальні завдання на кожен день за всіма розділами програми</a:t>
            </a:r>
          </a:p>
          <a:p>
            <a:pPr>
              <a:buFont typeface="Wingdings" pitchFamily="2" charset="2"/>
              <a:buChar char="ü"/>
            </a:pP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  <a:t>Завдання з підготовки </a:t>
            </a:r>
            <a:b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  <a:t>руки до письма</a:t>
            </a:r>
          </a:p>
          <a:p>
            <a:pPr>
              <a:buFont typeface="Wingdings" pitchFamily="2" charset="2"/>
              <a:buChar char="ü"/>
            </a:pP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  <a:t>Досвід рольової  </a:t>
            </a:r>
            <a:b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  <a:t>комунікації та взаємодії з героями </a:t>
            </a:r>
            <a:r>
              <a:rPr lang="uk-UA" sz="1900" dirty="0" err="1" smtClean="0">
                <a:solidFill>
                  <a:schemeClr val="tx2">
                    <a:lumMod val="50000"/>
                  </a:schemeClr>
                </a:solidFill>
              </a:rPr>
              <a:t>“Книги</a:t>
            </a: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900" dirty="0" err="1" smtClean="0">
                <a:solidFill>
                  <a:schemeClr val="tx2">
                    <a:lumMod val="50000"/>
                  </a:schemeClr>
                </a:solidFill>
              </a:rPr>
              <a:t>дошкільника”</a:t>
            </a:r>
            <a:endParaRPr lang="uk-UA" sz="19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1900" dirty="0" smtClean="0">
                <a:solidFill>
                  <a:schemeClr val="tx2">
                    <a:lumMod val="50000"/>
                  </a:schemeClr>
                </a:solidFill>
              </a:rPr>
              <a:t>Завдання для виконання вдома разом з батьками</a:t>
            </a:r>
          </a:p>
          <a:p>
            <a:endParaRPr lang="ru-RU" sz="1800" dirty="0"/>
          </a:p>
        </p:txBody>
      </p:sp>
      <p:pic>
        <p:nvPicPr>
          <p:cNvPr id="4098" name="Picture 2" descr="C:\Users\User\Documents\ВС_метод_комлект\Обкладинки\ВС_діти_обклад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3234"/>
            <a:ext cx="4104456" cy="5805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571184" cy="85010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НАВЧАЛЬНО-МЕТОДИЧНИЙ  КОМПЛЕКТ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5" y="764705"/>
          <a:ext cx="7776863" cy="4719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/>
                <a:gridCol w="1008112"/>
                <a:gridCol w="864096"/>
                <a:gridCol w="936104"/>
                <a:gridCol w="1512168"/>
                <a:gridCol w="1800200"/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назва</a:t>
                      </a:r>
                      <a:endParaRPr lang="ru-RU" sz="14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формат</a:t>
                      </a:r>
                      <a:endParaRPr lang="ru-RU" sz="14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частин, од.</a:t>
                      </a:r>
                      <a:endParaRPr lang="ru-RU" sz="14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обсяг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dirty="0" smtClean="0"/>
                        <a:t>частини,</a:t>
                      </a:r>
                      <a:r>
                        <a:rPr lang="uk-UA" sz="1400" baseline="0" dirty="0" smtClean="0"/>
                        <a:t> стор.</a:t>
                      </a:r>
                      <a:endParaRPr lang="ru-RU" sz="14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вартість, </a:t>
                      </a:r>
                      <a:br>
                        <a:rPr lang="uk-UA" sz="1400" dirty="0" smtClean="0"/>
                      </a:br>
                      <a:r>
                        <a:rPr lang="uk-UA" sz="1400" dirty="0" smtClean="0"/>
                        <a:t>грн.</a:t>
                      </a:r>
                      <a:endParaRPr lang="ru-RU" sz="14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особливі</a:t>
                      </a:r>
                      <a:r>
                        <a:rPr lang="uk-UA" sz="1400" baseline="0" dirty="0" smtClean="0"/>
                        <a:t> умови</a:t>
                      </a:r>
                      <a:endParaRPr lang="ru-RU" sz="1400" dirty="0"/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0121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Освітня програма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А4,</a:t>
                      </a:r>
                      <a:r>
                        <a:rPr lang="uk-UA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кольорове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попереднє замовлення, передоплата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0573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Книга вихователя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А4,</a:t>
                      </a:r>
                      <a:r>
                        <a:rPr lang="uk-UA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кольорове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безкоштовно </a:t>
                      </a:r>
                      <a:b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для вихователя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придбання</a:t>
                      </a:r>
                      <a:b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uk-UA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“Книги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4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дошкільника”</a:t>
                      </a: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b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 групу</a:t>
                      </a:r>
                      <a:b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(від 20 од.)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463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Книга дошкільника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А4,</a:t>
                      </a:r>
                      <a:r>
                        <a:rPr lang="uk-UA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кольорове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250 </a:t>
                      </a:r>
                      <a:b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</a:b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uk-UA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 комплект)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попереднє замовлення, передоплата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70620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Альбом з художньо-творчої</a:t>
                      </a:r>
                      <a:r>
                        <a:rPr lang="uk-UA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діяльності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А4,</a:t>
                      </a:r>
                      <a:r>
                        <a:rPr lang="uk-UA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кольорове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uk-UA" sz="1400" dirty="0" smtClean="0"/>
                    </a:p>
                  </a:txBody>
                  <a:tcPr anchor="ctr"/>
                </a:tc>
              </a:tr>
              <a:tr h="596609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Книга батьків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А5,</a:t>
                      </a:r>
                      <a:r>
                        <a:rPr lang="uk-UA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кольорове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 ПРОЕКТУ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899592" y="1268413"/>
            <a:ext cx="8244408" cy="4248819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Керівник проекту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</a:rPr>
              <a:t>Рогозянський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Олексій</a:t>
            </a:r>
          </a:p>
          <a:p>
            <a:pPr>
              <a:buNone/>
            </a:pPr>
            <a:endParaRPr lang="uk-UA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Науковий керівник проекту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uk-UA" sz="2800" dirty="0" err="1" smtClean="0">
                <a:solidFill>
                  <a:schemeClr val="tx2">
                    <a:lumMod val="50000"/>
                  </a:schemeClr>
                </a:solidFill>
              </a:rPr>
              <a:t>Піроженко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Тамара</a:t>
            </a:r>
          </a:p>
          <a:p>
            <a:pPr>
              <a:buNone/>
            </a:pPr>
            <a:endParaRPr lang="uk-UA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Авторська група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–  </a:t>
            </a:r>
            <a:r>
              <a:rPr lang="uk-UA" sz="2800" smtClean="0">
                <a:solidFill>
                  <a:schemeClr val="tx2">
                    <a:lumMod val="50000"/>
                  </a:schemeClr>
                </a:solidFill>
              </a:rPr>
              <a:t>Гавриш </a:t>
            </a:r>
            <a:r>
              <a:rPr lang="uk-UA" sz="2800" smtClean="0">
                <a:solidFill>
                  <a:schemeClr val="tx2">
                    <a:lumMod val="50000"/>
                  </a:schemeClr>
                </a:solidFill>
              </a:rPr>
              <a:t>Наталія, </a:t>
            </a:r>
            <a:br>
              <a:rPr lang="uk-UA" sz="280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800" smtClean="0">
                <a:solidFill>
                  <a:schemeClr val="tx2">
                    <a:lumMod val="50000"/>
                  </a:schemeClr>
                </a:solidFill>
              </a:rPr>
              <a:t>Панасюк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 Тамара, Хартман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>Олена,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Корнєєва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Оксана,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Брежнєва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Олена,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Кіндрат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Інна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Рагозіна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Вікторія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Очеретяна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Наталія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Стаєнная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Олена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348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ВПЕВНЕНИЙ СТАРТ</vt:lpstr>
      <vt:lpstr>Інструктивно-методичні рекомендації   “Про організацію освітньої роботи в ДНЗ  у 2017-2018 н.р.”  (витяг) </vt:lpstr>
      <vt:lpstr>АКТУАЛЬНІ Запитання</vt:lpstr>
      <vt:lpstr>Оновлена програма ВПЕВНЕНИЙ СТАРТ</vt:lpstr>
      <vt:lpstr>Оновлена програма ВПЕВНЕНИЙ СТАРТ</vt:lpstr>
      <vt:lpstr>ВИХОВАТЕЛЮ –  методичні рекомендації</vt:lpstr>
      <vt:lpstr>ДИТИНІ  –  комплект навчальних посібників: книга дошкільника (1,2,3 ч.) альбом художньо-творчої діяльності (1,2,3 ч.)</vt:lpstr>
      <vt:lpstr>НАВЧАЛЬНО-МЕТОДИЧНИЙ  КОМПЛЕКТ</vt:lpstr>
      <vt:lpstr>АВТОРИ ПРОЕКТУ</vt:lpstr>
      <vt:lpstr>Замовлення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ВПЕВНЕНИЙ   СТАРТ</dc:title>
  <dc:creator>User</dc:creator>
  <cp:lastModifiedBy>Олена Хартман</cp:lastModifiedBy>
  <cp:revision>36</cp:revision>
  <dcterms:created xsi:type="dcterms:W3CDTF">2017-08-08T13:16:18Z</dcterms:created>
  <dcterms:modified xsi:type="dcterms:W3CDTF">2017-08-09T13:34:17Z</dcterms:modified>
</cp:coreProperties>
</file>